
<file path=[Content_Types].xml><?xml version="1.0" encoding="utf-8"?>
<Types xmlns="http://schemas.openxmlformats.org/package/2006/content-types">
  <Default Extension="png" ContentType="image/png"/>
  <Default Extension="webp" ContentType="image/webp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bookmarkIdSeed="2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908" r:id="rId2"/>
    <p:sldId id="842" r:id="rId3"/>
    <p:sldId id="884" r:id="rId4"/>
    <p:sldId id="885" r:id="rId5"/>
    <p:sldId id="832" r:id="rId6"/>
    <p:sldId id="833" r:id="rId7"/>
    <p:sldId id="880" r:id="rId8"/>
    <p:sldId id="909" r:id="rId9"/>
    <p:sldId id="879" r:id="rId10"/>
    <p:sldId id="834" r:id="rId11"/>
    <p:sldId id="835" r:id="rId12"/>
    <p:sldId id="915" r:id="rId13"/>
    <p:sldId id="922" r:id="rId14"/>
    <p:sldId id="874" r:id="rId15"/>
    <p:sldId id="836" r:id="rId16"/>
    <p:sldId id="890" r:id="rId17"/>
    <p:sldId id="902" r:id="rId18"/>
    <p:sldId id="907" r:id="rId19"/>
    <p:sldId id="872" r:id="rId20"/>
    <p:sldId id="886" r:id="rId21"/>
    <p:sldId id="887" r:id="rId22"/>
    <p:sldId id="888" r:id="rId23"/>
    <p:sldId id="889" r:id="rId24"/>
    <p:sldId id="899" r:id="rId25"/>
    <p:sldId id="898" r:id="rId26"/>
    <p:sldId id="903" r:id="rId27"/>
    <p:sldId id="904" r:id="rId28"/>
    <p:sldId id="906" r:id="rId29"/>
    <p:sldId id="905" r:id="rId30"/>
    <p:sldId id="841" r:id="rId31"/>
    <p:sldId id="843" r:id="rId32"/>
    <p:sldId id="881" r:id="rId33"/>
    <p:sldId id="844" r:id="rId34"/>
    <p:sldId id="882" r:id="rId35"/>
    <p:sldId id="738" r:id="rId36"/>
    <p:sldId id="739" r:id="rId37"/>
    <p:sldId id="740" r:id="rId38"/>
    <p:sldId id="741" r:id="rId39"/>
    <p:sldId id="742" r:id="rId40"/>
    <p:sldId id="871" r:id="rId41"/>
  </p:sldIdLst>
  <p:sldSz cx="9753600" cy="73152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" panose="02040503050406030204" pitchFamily="18" charset="0"/>
      <p:regular r:id="rId48"/>
      <p:bold r:id="rId49"/>
      <p:italic r:id="rId50"/>
      <p:boldItalic r:id="rId51"/>
    </p:embeddedFont>
    <p:embeddedFont>
      <p:font typeface="DaunPenh" panose="01010101010101010101" pitchFamily="2" charset="0"/>
      <p:regular r:id="rId52"/>
    </p:embeddedFont>
    <p:embeddedFont>
      <p:font typeface="Khmer OS Moul Light" panose="020B0604020202020204" charset="0"/>
      <p:regular r:id="rId53"/>
    </p:embeddedFont>
    <p:embeddedFont>
      <p:font typeface="Khmer OS Muol Light" panose="02000500000000020004" pitchFamily="2" charset="0"/>
      <p:regular r:id="rId54"/>
    </p:embeddedFont>
    <p:embeddedFont>
      <p:font typeface="Khmer OS Siemreap" panose="02000500000000020004" pitchFamily="2" charset="0"/>
      <p:regular r:id="rId55"/>
    </p:embeddedFont>
    <p:embeddedFont>
      <p:font typeface="SimSun" panose="02010600030101010101" pitchFamily="2" charset="-122"/>
      <p:regular r:id="rId5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esca Masoero" initials="" lastIdx="11" clrIdx="0"/>
  <p:cmAuthor id="1" name="Bophan Khan" initials="BK" lastIdx="3" clrIdx="1">
    <p:extLst>
      <p:ext uri="{19B8F6BF-5375-455C-9EA6-DF929625EA0E}">
        <p15:presenceInfo xmlns:p15="http://schemas.microsoft.com/office/powerpoint/2012/main" userId="f947e3e67c7da31e" providerId="Windows Live"/>
      </p:ext>
    </p:extLst>
  </p:cmAuthor>
  <p:cmAuthor id="2" name="Bophan Khan" initials="BK [2]" lastIdx="2" clrIdx="2">
    <p:extLst>
      <p:ext uri="{19B8F6BF-5375-455C-9EA6-DF929625EA0E}">
        <p15:presenceInfo xmlns:p15="http://schemas.microsoft.com/office/powerpoint/2012/main" userId="Bophan Khan" providerId="None"/>
      </p:ext>
    </p:extLst>
  </p:cmAuthor>
  <p:cmAuthor id="3" name="Vanzin, Ilaria" initials="VI" lastIdx="7" clrIdx="3">
    <p:extLst>
      <p:ext uri="{19B8F6BF-5375-455C-9EA6-DF929625EA0E}">
        <p15:presenceInfo xmlns:p15="http://schemas.microsoft.com/office/powerpoint/2012/main" userId="S-1-5-21-1606980848-1958367476-725345543-75910" providerId="AD"/>
      </p:ext>
    </p:extLst>
  </p:cmAuthor>
  <p:cmAuthor id="4" name="Simone" initials="SD" lastIdx="6" clrIdx="4">
    <p:extLst>
      <p:ext uri="{19B8F6BF-5375-455C-9EA6-DF929625EA0E}">
        <p15:presenceInfo xmlns:p15="http://schemas.microsoft.com/office/powerpoint/2012/main" userId="Simone" providerId="None"/>
      </p:ext>
    </p:extLst>
  </p:cmAuthor>
  <p:cmAuthor id="5" name="Khan Bophan" initials="KB" lastIdx="19" clrIdx="5">
    <p:extLst>
      <p:ext uri="{19B8F6BF-5375-455C-9EA6-DF929625EA0E}">
        <p15:presenceInfo xmlns:p15="http://schemas.microsoft.com/office/powerpoint/2012/main" userId="Khan Bophan" providerId="None"/>
      </p:ext>
    </p:extLst>
  </p:cmAuthor>
  <p:cmAuthor id="6" name="Pheariak Ren" initials="PR" lastIdx="1" clrIdx="6">
    <p:extLst>
      <p:ext uri="{19B8F6BF-5375-455C-9EA6-DF929625EA0E}">
        <p15:presenceInfo xmlns:p15="http://schemas.microsoft.com/office/powerpoint/2012/main" userId="03231a4453a616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171"/>
    <a:srgbClr val="345A88"/>
    <a:srgbClr val="000000"/>
    <a:srgbClr val="1E5260"/>
    <a:srgbClr val="0000FF"/>
    <a:srgbClr val="2064AE"/>
    <a:srgbClr val="685084"/>
    <a:srgbClr val="68507B"/>
    <a:srgbClr val="CCDAEC"/>
    <a:srgbClr val="D2D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5179" autoAdjust="0"/>
  </p:normalViewPr>
  <p:slideViewPr>
    <p:cSldViewPr>
      <p:cViewPr varScale="1">
        <p:scale>
          <a:sx n="76" d="100"/>
          <a:sy n="76" d="100"/>
        </p:scale>
        <p:origin x="1781" y="67"/>
      </p:cViewPr>
      <p:guideLst>
        <p:guide orient="horz" pos="216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A2D8F4-2D7D-4ACD-94F1-8A1CCACC856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AC89C4-46C5-47FE-A7D0-482D6EC557F2}">
      <dgm:prSet phldrT="[Text]" custT="1"/>
      <dgm:spPr/>
      <dgm:t>
        <a:bodyPr/>
        <a:lstStyle/>
        <a:p>
          <a:r>
            <a:rPr lang="km-KH" sz="1800" i="0" dirty="0">
              <a:latin typeface="Khmer OS Siemreap" panose="02000500000000020004" pitchFamily="2" charset="0"/>
              <a:cs typeface="Khmer OS Siemreap" panose="02000500000000020004" pitchFamily="2" charset="0"/>
            </a:rPr>
            <a:t>គ្រប់គ្រងទិន្នន័យ និងក្រេឌីតការអភិវឌ្ឍវិជ្ជាជីវៈជាប្រចាំ  </a:t>
          </a:r>
          <a:endParaRPr lang="en-US" sz="1800" i="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89BF7972-171A-4CE5-A81A-DE9B0DAF71A5}" type="parTrans" cxnId="{5DFF6028-6AB9-41A2-911E-221D113EDE61}">
      <dgm:prSet/>
      <dgm:spPr/>
      <dgm:t>
        <a:bodyPr/>
        <a:lstStyle/>
        <a:p>
          <a:endParaRPr lang="en-US"/>
        </a:p>
      </dgm:t>
    </dgm:pt>
    <dgm:pt modelId="{66E2A8BE-9D53-4B11-9BC2-44B7FB0BE12D}" type="sibTrans" cxnId="{5DFF6028-6AB9-41A2-911E-221D113EDE61}">
      <dgm:prSet/>
      <dgm:spPr/>
      <dgm:t>
        <a:bodyPr/>
        <a:lstStyle/>
        <a:p>
          <a:endParaRPr lang="en-US"/>
        </a:p>
      </dgm:t>
    </dgm:pt>
    <dgm:pt modelId="{A6081C99-688C-49C6-8627-57063E515E2D}">
      <dgm:prSet phldrT="[Text]" custT="1"/>
      <dgm:spPr/>
      <dgm:t>
        <a:bodyPr/>
        <a:lstStyle/>
        <a:p>
          <a:r>
            <a:rPr lang="km-KH" sz="1800" dirty="0">
              <a:latin typeface="Khmer OS Siemreap" panose="02000500000000020004" pitchFamily="2" charset="0"/>
              <a:cs typeface="Khmer OS Siemreap" panose="02000500000000020004" pitchFamily="2" charset="0"/>
            </a:rPr>
            <a:t>គ្រប់គ្រងការផ្សព្វផ្សាយ</a:t>
          </a:r>
          <a:r>
            <a:rPr lang="en-US" sz="1800" dirty="0">
              <a:latin typeface="Khmer OS Siemreap" panose="02000500000000020004" pitchFamily="2" charset="0"/>
              <a:cs typeface="Khmer OS Siemreap" panose="02000500000000020004" pitchFamily="2" charset="0"/>
            </a:rPr>
            <a:t> </a:t>
          </a:r>
          <a:r>
            <a:rPr lang="km-KH" sz="1800" dirty="0">
              <a:latin typeface="Khmer OS Siemreap" panose="02000500000000020004" pitchFamily="2" charset="0"/>
              <a:cs typeface="Khmer OS Siemreap" panose="02000500000000020004" pitchFamily="2" charset="0"/>
            </a:rPr>
            <a:t>ព័ត៌មាន និងទំនាក់ទំនង    ពាក់ព័ន្ធនឹង អវប</a:t>
          </a:r>
          <a:endParaRPr lang="en-US" sz="180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7B66497D-67D9-4D1B-A250-F6FB3BCA757D}" type="parTrans" cxnId="{0FC2E4D2-C3F6-4B5A-BC29-B537463B2175}">
      <dgm:prSet/>
      <dgm:spPr/>
      <dgm:t>
        <a:bodyPr/>
        <a:lstStyle/>
        <a:p>
          <a:endParaRPr lang="en-US"/>
        </a:p>
      </dgm:t>
    </dgm:pt>
    <dgm:pt modelId="{75CBF1C9-2E82-4B0E-8087-0FE0040B2A07}" type="sibTrans" cxnId="{0FC2E4D2-C3F6-4B5A-BC29-B537463B2175}">
      <dgm:prSet/>
      <dgm:spPr/>
      <dgm:t>
        <a:bodyPr/>
        <a:lstStyle/>
        <a:p>
          <a:endParaRPr lang="en-US"/>
        </a:p>
      </dgm:t>
    </dgm:pt>
    <dgm:pt modelId="{A9BF0396-CD0C-46CB-B728-BEA66466001E}">
      <dgm:prSet phldrT="[Text]" custT="1"/>
      <dgm:spPr/>
      <dgm:t>
        <a:bodyPr/>
        <a:lstStyle/>
        <a:p>
          <a:r>
            <a:rPr lang="km-KH" sz="2000" dirty="0">
              <a:latin typeface="Khmer OS Siemreap" panose="02000500000000020004" pitchFamily="2" charset="0"/>
              <a:cs typeface="Khmer OS Siemreap" panose="02000500000000020004" pitchFamily="2" charset="0"/>
            </a:rPr>
            <a:t>កំណត់បទប្បញ្ញត្តិក្នុងការផ្តល់នូវការអភិវឌ្ឍវិជ្ជាជីវៈជាប្រចាំដែលមានគុណភាព រួមមានការកំណត់ស្តង់ដាអប្បបរមា ទទួលស្គាល់គុណភាព ធានាគុណភាព</a:t>
          </a:r>
          <a:r>
            <a:rPr lang="en-US" sz="2000" dirty="0">
              <a:latin typeface="Khmer OS Siemreap" panose="02000500000000020004" pitchFamily="2" charset="0"/>
              <a:cs typeface="Khmer OS Siemreap" panose="02000500000000020004" pitchFamily="2" charset="0"/>
            </a:rPr>
            <a:t> </a:t>
          </a:r>
          <a:r>
            <a:rPr lang="km-KH" sz="2000" dirty="0">
              <a:latin typeface="Khmer OS Siemreap" panose="02000500000000020004" pitchFamily="2" charset="0"/>
              <a:cs typeface="Khmer OS Siemreap" panose="02000500000000020004" pitchFamily="2" charset="0"/>
            </a:rPr>
            <a:t>និងគ្រោងថវិកា</a:t>
          </a:r>
          <a:endParaRPr lang="en-US" sz="200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09BF819B-7857-4274-BD01-8E189EF3AA3D}" type="parTrans" cxnId="{CCD4B860-8546-4BB7-8C9F-FF97FD616912}">
      <dgm:prSet/>
      <dgm:spPr/>
      <dgm:t>
        <a:bodyPr/>
        <a:lstStyle/>
        <a:p>
          <a:endParaRPr lang="en-US"/>
        </a:p>
      </dgm:t>
    </dgm:pt>
    <dgm:pt modelId="{E427F952-9E1F-434A-9A22-9486D16A99CB}" type="sibTrans" cxnId="{CCD4B860-8546-4BB7-8C9F-FF97FD616912}">
      <dgm:prSet/>
      <dgm:spPr/>
      <dgm:t>
        <a:bodyPr/>
        <a:lstStyle/>
        <a:p>
          <a:endParaRPr lang="en-US"/>
        </a:p>
      </dgm:t>
    </dgm:pt>
    <dgm:pt modelId="{29CE2A49-4C2D-486F-9413-D920037C669C}">
      <dgm:prSet phldrT="[Text]" custT="1"/>
      <dgm:spPr/>
      <dgm:t>
        <a:bodyPr/>
        <a:lstStyle/>
        <a:p>
          <a:r>
            <a:rPr lang="km-KH" sz="1800" dirty="0">
              <a:latin typeface="Khmer OS Siemreap" panose="02000500000000020004" pitchFamily="2" charset="0"/>
              <a:cs typeface="Khmer OS Siemreap" panose="02000500000000020004" pitchFamily="2" charset="0"/>
            </a:rPr>
            <a:t>ការិយាល័យគ្រប់គ្រងការអភិវឌ្ឍវិជ្ជាជីវៈជាប្រចាំ</a:t>
          </a:r>
          <a:endParaRPr lang="en-US" sz="1800" dirty="0">
            <a:latin typeface="Khmer OS Siemreap" panose="02000500000000020004" pitchFamily="2" charset="0"/>
            <a:cs typeface="Khmer OS Siemreap" panose="02000500000000020004" pitchFamily="2" charset="0"/>
          </a:endParaRPr>
        </a:p>
        <a:p>
          <a:r>
            <a:rPr lang="km-KH" sz="1800" dirty="0">
              <a:latin typeface="Khmer OS Siemreap" panose="02000500000000020004" pitchFamily="2" charset="0"/>
              <a:cs typeface="Khmer OS Siemreap" panose="02000500000000020004" pitchFamily="2" charset="0"/>
            </a:rPr>
            <a:t>លេខាធិការដ្ឋានរបស់គណៈកម្មការ </a:t>
          </a:r>
          <a:r>
            <a:rPr lang="en-US" sz="1800" dirty="0">
              <a:latin typeface="Khmer OS Siemreap" panose="02000500000000020004" pitchFamily="2" charset="0"/>
              <a:cs typeface="Khmer OS Siemreap" panose="02000500000000020004" pitchFamily="2" charset="0"/>
            </a:rPr>
            <a:t>CPD </a:t>
          </a:r>
          <a:r>
            <a:rPr lang="km-KH" sz="1800" dirty="0">
              <a:latin typeface="Khmer OS Siemreap" panose="02000500000000020004" pitchFamily="2" charset="0"/>
              <a:cs typeface="Khmer OS Siemreap" panose="02000500000000020004" pitchFamily="2" charset="0"/>
            </a:rPr>
            <a:t>និង</a:t>
          </a:r>
          <a:r>
            <a:rPr lang="en-US" sz="1800" dirty="0">
              <a:latin typeface="Khmer OS Siemreap" panose="02000500000000020004" pitchFamily="2" charset="0"/>
              <a:cs typeface="Khmer OS Siemreap" panose="02000500000000020004" pitchFamily="2" charset="0"/>
            </a:rPr>
            <a:t>TCP</a:t>
          </a:r>
          <a:endParaRPr lang="en-US" sz="1800" dirty="0"/>
        </a:p>
      </dgm:t>
    </dgm:pt>
    <dgm:pt modelId="{B9A5AB08-744C-41CF-AA62-C21283B5BF06}" type="sibTrans" cxnId="{601C4FD7-410C-4388-8C22-F6198EF7EA6B}">
      <dgm:prSet/>
      <dgm:spPr/>
      <dgm:t>
        <a:bodyPr/>
        <a:lstStyle/>
        <a:p>
          <a:endParaRPr lang="en-US"/>
        </a:p>
      </dgm:t>
    </dgm:pt>
    <dgm:pt modelId="{EDF97CBE-B26B-4EAF-9111-5C7F9CBFCFD3}" type="parTrans" cxnId="{601C4FD7-410C-4388-8C22-F6198EF7EA6B}">
      <dgm:prSet/>
      <dgm:spPr/>
      <dgm:t>
        <a:bodyPr/>
        <a:lstStyle/>
        <a:p>
          <a:endParaRPr lang="en-US"/>
        </a:p>
      </dgm:t>
    </dgm:pt>
    <dgm:pt modelId="{9FC324E2-16DD-4B84-AE27-71E6790D9943}" type="pres">
      <dgm:prSet presAssocID="{5AA2D8F4-2D7D-4ACD-94F1-8A1CCACC856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D8AE51E-E6BB-4155-9A34-5EF6B696128E}" type="pres">
      <dgm:prSet presAssocID="{29CE2A49-4C2D-486F-9413-D920037C669C}" presName="hierRoot1" presStyleCnt="0"/>
      <dgm:spPr/>
    </dgm:pt>
    <dgm:pt modelId="{78128065-4A8D-4F61-B7BC-54BCA4070446}" type="pres">
      <dgm:prSet presAssocID="{29CE2A49-4C2D-486F-9413-D920037C669C}" presName="composite" presStyleCnt="0"/>
      <dgm:spPr/>
    </dgm:pt>
    <dgm:pt modelId="{83B02C16-9864-4430-8744-5B73D465CD5E}" type="pres">
      <dgm:prSet presAssocID="{29CE2A49-4C2D-486F-9413-D920037C669C}" presName="background" presStyleLbl="node0" presStyleIdx="0" presStyleCnt="1"/>
      <dgm:spPr>
        <a:solidFill>
          <a:schemeClr val="accent5">
            <a:lumMod val="75000"/>
          </a:schemeClr>
        </a:solidFill>
      </dgm:spPr>
    </dgm:pt>
    <dgm:pt modelId="{22F6EC5C-23DB-45AE-80AA-C3DEBC05DBA5}" type="pres">
      <dgm:prSet presAssocID="{29CE2A49-4C2D-486F-9413-D920037C669C}" presName="text" presStyleLbl="fgAcc0" presStyleIdx="0" presStyleCnt="1" custScaleX="132057" custScaleY="144025">
        <dgm:presLayoutVars>
          <dgm:chPref val="3"/>
        </dgm:presLayoutVars>
      </dgm:prSet>
      <dgm:spPr/>
    </dgm:pt>
    <dgm:pt modelId="{4088EA63-ED38-4ED7-AD65-9E7C6FC42BBD}" type="pres">
      <dgm:prSet presAssocID="{29CE2A49-4C2D-486F-9413-D920037C669C}" presName="hierChild2" presStyleCnt="0"/>
      <dgm:spPr/>
    </dgm:pt>
    <dgm:pt modelId="{2FDF0630-A495-48D4-AEA3-3096E4991D22}" type="pres">
      <dgm:prSet presAssocID="{89BF7972-171A-4CE5-A81A-DE9B0DAF71A5}" presName="Name10" presStyleLbl="parChTrans1D2" presStyleIdx="0" presStyleCnt="3"/>
      <dgm:spPr/>
    </dgm:pt>
    <dgm:pt modelId="{3B78411A-6731-4FAE-A00A-D1352D0EA0C9}" type="pres">
      <dgm:prSet presAssocID="{3AAC89C4-46C5-47FE-A7D0-482D6EC557F2}" presName="hierRoot2" presStyleCnt="0"/>
      <dgm:spPr/>
    </dgm:pt>
    <dgm:pt modelId="{5538EDD1-F3B0-4A1D-A76C-6C47F385E722}" type="pres">
      <dgm:prSet presAssocID="{3AAC89C4-46C5-47FE-A7D0-482D6EC557F2}" presName="composite2" presStyleCnt="0"/>
      <dgm:spPr/>
    </dgm:pt>
    <dgm:pt modelId="{B5311188-4588-4DD7-9B53-487B899BD1E3}" type="pres">
      <dgm:prSet presAssocID="{3AAC89C4-46C5-47FE-A7D0-482D6EC557F2}" presName="background2" presStyleLbl="node2" presStyleIdx="0" presStyleCnt="3"/>
      <dgm:spPr/>
    </dgm:pt>
    <dgm:pt modelId="{4F0DFDA8-9670-4649-862C-68615357A101}" type="pres">
      <dgm:prSet presAssocID="{3AAC89C4-46C5-47FE-A7D0-482D6EC557F2}" presName="text2" presStyleLbl="fgAcc2" presStyleIdx="0" presStyleCnt="3" custScaleX="108621" custScaleY="130576">
        <dgm:presLayoutVars>
          <dgm:chPref val="3"/>
        </dgm:presLayoutVars>
      </dgm:prSet>
      <dgm:spPr/>
    </dgm:pt>
    <dgm:pt modelId="{A173E91F-F9A4-4E41-9F38-ABC55E462265}" type="pres">
      <dgm:prSet presAssocID="{3AAC89C4-46C5-47FE-A7D0-482D6EC557F2}" presName="hierChild3" presStyleCnt="0"/>
      <dgm:spPr/>
    </dgm:pt>
    <dgm:pt modelId="{DDC42D6A-8A21-457B-A7CF-2BE9318931A6}" type="pres">
      <dgm:prSet presAssocID="{7B66497D-67D9-4D1B-A250-F6FB3BCA757D}" presName="Name10" presStyleLbl="parChTrans1D2" presStyleIdx="1" presStyleCnt="3"/>
      <dgm:spPr/>
    </dgm:pt>
    <dgm:pt modelId="{8ED45D6A-51B4-4954-B1B7-CEF1F78CF671}" type="pres">
      <dgm:prSet presAssocID="{A6081C99-688C-49C6-8627-57063E515E2D}" presName="hierRoot2" presStyleCnt="0"/>
      <dgm:spPr/>
    </dgm:pt>
    <dgm:pt modelId="{78590CBB-C532-404C-8372-A26EEF8F866D}" type="pres">
      <dgm:prSet presAssocID="{A6081C99-688C-49C6-8627-57063E515E2D}" presName="composite2" presStyleCnt="0"/>
      <dgm:spPr/>
    </dgm:pt>
    <dgm:pt modelId="{D737BB5F-3BD1-4519-B8EB-042CD3CCB5FA}" type="pres">
      <dgm:prSet presAssocID="{A6081C99-688C-49C6-8627-57063E515E2D}" presName="background2" presStyleLbl="node2" presStyleIdx="1" presStyleCnt="3"/>
      <dgm:spPr/>
    </dgm:pt>
    <dgm:pt modelId="{4DC4EDF8-9E9F-4950-BDB2-33725D21F893}" type="pres">
      <dgm:prSet presAssocID="{A6081C99-688C-49C6-8627-57063E515E2D}" presName="text2" presStyleLbl="fgAcc2" presStyleIdx="1" presStyleCnt="3" custScaleX="118491" custScaleY="131898">
        <dgm:presLayoutVars>
          <dgm:chPref val="3"/>
        </dgm:presLayoutVars>
      </dgm:prSet>
      <dgm:spPr/>
    </dgm:pt>
    <dgm:pt modelId="{70D35262-B408-4A76-A149-FEF6F6CC93D2}" type="pres">
      <dgm:prSet presAssocID="{A6081C99-688C-49C6-8627-57063E515E2D}" presName="hierChild3" presStyleCnt="0"/>
      <dgm:spPr/>
    </dgm:pt>
    <dgm:pt modelId="{385928DA-DCCB-4B77-90B8-DE00AB8600E0}" type="pres">
      <dgm:prSet presAssocID="{09BF819B-7857-4274-BD01-8E189EF3AA3D}" presName="Name10" presStyleLbl="parChTrans1D2" presStyleIdx="2" presStyleCnt="3"/>
      <dgm:spPr/>
    </dgm:pt>
    <dgm:pt modelId="{25FEC095-0CB6-4F89-9720-5F96879F48F2}" type="pres">
      <dgm:prSet presAssocID="{A9BF0396-CD0C-46CB-B728-BEA66466001E}" presName="hierRoot2" presStyleCnt="0"/>
      <dgm:spPr/>
    </dgm:pt>
    <dgm:pt modelId="{134B6F77-5D06-40B1-8923-CC12DAEF3893}" type="pres">
      <dgm:prSet presAssocID="{A9BF0396-CD0C-46CB-B728-BEA66466001E}" presName="composite2" presStyleCnt="0"/>
      <dgm:spPr/>
    </dgm:pt>
    <dgm:pt modelId="{9E14EA0E-1CCD-4B3C-A8E5-6018E5BCDD82}" type="pres">
      <dgm:prSet presAssocID="{A9BF0396-CD0C-46CB-B728-BEA66466001E}" presName="background2" presStyleLbl="node2" presStyleIdx="2" presStyleCnt="3"/>
      <dgm:spPr/>
    </dgm:pt>
    <dgm:pt modelId="{B1759841-E75B-4C05-A191-7A5CC9062146}" type="pres">
      <dgm:prSet presAssocID="{A9BF0396-CD0C-46CB-B728-BEA66466001E}" presName="text2" presStyleLbl="fgAcc2" presStyleIdx="2" presStyleCnt="3" custScaleX="178297" custScaleY="213681">
        <dgm:presLayoutVars>
          <dgm:chPref val="3"/>
        </dgm:presLayoutVars>
      </dgm:prSet>
      <dgm:spPr/>
    </dgm:pt>
    <dgm:pt modelId="{6BA5C20F-6345-4069-9233-B6F1A1A01A71}" type="pres">
      <dgm:prSet presAssocID="{A9BF0396-CD0C-46CB-B728-BEA66466001E}" presName="hierChild3" presStyleCnt="0"/>
      <dgm:spPr/>
    </dgm:pt>
  </dgm:ptLst>
  <dgm:cxnLst>
    <dgm:cxn modelId="{600AA003-766D-458A-ACA9-CABF507B5BC4}" type="presOf" srcId="{89BF7972-171A-4CE5-A81A-DE9B0DAF71A5}" destId="{2FDF0630-A495-48D4-AEA3-3096E4991D22}" srcOrd="0" destOrd="0" presId="urn:microsoft.com/office/officeart/2005/8/layout/hierarchy1"/>
    <dgm:cxn modelId="{5DFF6028-6AB9-41A2-911E-221D113EDE61}" srcId="{29CE2A49-4C2D-486F-9413-D920037C669C}" destId="{3AAC89C4-46C5-47FE-A7D0-482D6EC557F2}" srcOrd="0" destOrd="0" parTransId="{89BF7972-171A-4CE5-A81A-DE9B0DAF71A5}" sibTransId="{66E2A8BE-9D53-4B11-9BC2-44B7FB0BE12D}"/>
    <dgm:cxn modelId="{9468592E-E5D5-4909-8C71-8FDD91EDF889}" type="presOf" srcId="{A6081C99-688C-49C6-8627-57063E515E2D}" destId="{4DC4EDF8-9E9F-4950-BDB2-33725D21F893}" srcOrd="0" destOrd="0" presId="urn:microsoft.com/office/officeart/2005/8/layout/hierarchy1"/>
    <dgm:cxn modelId="{F12C8738-5920-47A7-8A98-DFE2630147A9}" type="presOf" srcId="{09BF819B-7857-4274-BD01-8E189EF3AA3D}" destId="{385928DA-DCCB-4B77-90B8-DE00AB8600E0}" srcOrd="0" destOrd="0" presId="urn:microsoft.com/office/officeart/2005/8/layout/hierarchy1"/>
    <dgm:cxn modelId="{A1C5B53D-538C-45D2-A3FD-D7F1FA35CAF3}" type="presOf" srcId="{7B66497D-67D9-4D1B-A250-F6FB3BCA757D}" destId="{DDC42D6A-8A21-457B-A7CF-2BE9318931A6}" srcOrd="0" destOrd="0" presId="urn:microsoft.com/office/officeart/2005/8/layout/hierarchy1"/>
    <dgm:cxn modelId="{CCD4B860-8546-4BB7-8C9F-FF97FD616912}" srcId="{29CE2A49-4C2D-486F-9413-D920037C669C}" destId="{A9BF0396-CD0C-46CB-B728-BEA66466001E}" srcOrd="2" destOrd="0" parTransId="{09BF819B-7857-4274-BD01-8E189EF3AA3D}" sibTransId="{E427F952-9E1F-434A-9A22-9486D16A99CB}"/>
    <dgm:cxn modelId="{EB00EC8F-A865-4A90-AF7E-97159B641AE6}" type="presOf" srcId="{A9BF0396-CD0C-46CB-B728-BEA66466001E}" destId="{B1759841-E75B-4C05-A191-7A5CC9062146}" srcOrd="0" destOrd="0" presId="urn:microsoft.com/office/officeart/2005/8/layout/hierarchy1"/>
    <dgm:cxn modelId="{0D0FED96-3574-491B-8DB2-0492D8B69734}" type="presOf" srcId="{3AAC89C4-46C5-47FE-A7D0-482D6EC557F2}" destId="{4F0DFDA8-9670-4649-862C-68615357A101}" srcOrd="0" destOrd="0" presId="urn:microsoft.com/office/officeart/2005/8/layout/hierarchy1"/>
    <dgm:cxn modelId="{E1F998B8-22CA-4D9A-89BC-850136629367}" type="presOf" srcId="{5AA2D8F4-2D7D-4ACD-94F1-8A1CCACC856B}" destId="{9FC324E2-16DD-4B84-AE27-71E6790D9943}" srcOrd="0" destOrd="0" presId="urn:microsoft.com/office/officeart/2005/8/layout/hierarchy1"/>
    <dgm:cxn modelId="{44792DCA-745C-417A-BF70-6BA618D1A6D3}" type="presOf" srcId="{29CE2A49-4C2D-486F-9413-D920037C669C}" destId="{22F6EC5C-23DB-45AE-80AA-C3DEBC05DBA5}" srcOrd="0" destOrd="0" presId="urn:microsoft.com/office/officeart/2005/8/layout/hierarchy1"/>
    <dgm:cxn modelId="{0FC2E4D2-C3F6-4B5A-BC29-B537463B2175}" srcId="{29CE2A49-4C2D-486F-9413-D920037C669C}" destId="{A6081C99-688C-49C6-8627-57063E515E2D}" srcOrd="1" destOrd="0" parTransId="{7B66497D-67D9-4D1B-A250-F6FB3BCA757D}" sibTransId="{75CBF1C9-2E82-4B0E-8087-0FE0040B2A07}"/>
    <dgm:cxn modelId="{601C4FD7-410C-4388-8C22-F6198EF7EA6B}" srcId="{5AA2D8F4-2D7D-4ACD-94F1-8A1CCACC856B}" destId="{29CE2A49-4C2D-486F-9413-D920037C669C}" srcOrd="0" destOrd="0" parTransId="{EDF97CBE-B26B-4EAF-9111-5C7F9CBFCFD3}" sibTransId="{B9A5AB08-744C-41CF-AA62-C21283B5BF06}"/>
    <dgm:cxn modelId="{EB628815-0164-40CD-A1AE-27E5ABB08A17}" type="presParOf" srcId="{9FC324E2-16DD-4B84-AE27-71E6790D9943}" destId="{AD8AE51E-E6BB-4155-9A34-5EF6B696128E}" srcOrd="0" destOrd="0" presId="urn:microsoft.com/office/officeart/2005/8/layout/hierarchy1"/>
    <dgm:cxn modelId="{3FB272C7-4F52-4924-A44B-60752B8D6DEB}" type="presParOf" srcId="{AD8AE51E-E6BB-4155-9A34-5EF6B696128E}" destId="{78128065-4A8D-4F61-B7BC-54BCA4070446}" srcOrd="0" destOrd="0" presId="urn:microsoft.com/office/officeart/2005/8/layout/hierarchy1"/>
    <dgm:cxn modelId="{CCD10798-2A45-45DC-BBBC-3F3A09CF9D6B}" type="presParOf" srcId="{78128065-4A8D-4F61-B7BC-54BCA4070446}" destId="{83B02C16-9864-4430-8744-5B73D465CD5E}" srcOrd="0" destOrd="0" presId="urn:microsoft.com/office/officeart/2005/8/layout/hierarchy1"/>
    <dgm:cxn modelId="{D6B42393-E1CF-4009-9F29-E31AE5A36074}" type="presParOf" srcId="{78128065-4A8D-4F61-B7BC-54BCA4070446}" destId="{22F6EC5C-23DB-45AE-80AA-C3DEBC05DBA5}" srcOrd="1" destOrd="0" presId="urn:microsoft.com/office/officeart/2005/8/layout/hierarchy1"/>
    <dgm:cxn modelId="{48EAA4EE-454C-4F36-BDC8-02C7A2A122E5}" type="presParOf" srcId="{AD8AE51E-E6BB-4155-9A34-5EF6B696128E}" destId="{4088EA63-ED38-4ED7-AD65-9E7C6FC42BBD}" srcOrd="1" destOrd="0" presId="urn:microsoft.com/office/officeart/2005/8/layout/hierarchy1"/>
    <dgm:cxn modelId="{FD7298C8-2271-4556-975D-914AADD27021}" type="presParOf" srcId="{4088EA63-ED38-4ED7-AD65-9E7C6FC42BBD}" destId="{2FDF0630-A495-48D4-AEA3-3096E4991D22}" srcOrd="0" destOrd="0" presId="urn:microsoft.com/office/officeart/2005/8/layout/hierarchy1"/>
    <dgm:cxn modelId="{111E2EC4-FFAF-4F03-A07C-21AA169751A7}" type="presParOf" srcId="{4088EA63-ED38-4ED7-AD65-9E7C6FC42BBD}" destId="{3B78411A-6731-4FAE-A00A-D1352D0EA0C9}" srcOrd="1" destOrd="0" presId="urn:microsoft.com/office/officeart/2005/8/layout/hierarchy1"/>
    <dgm:cxn modelId="{8BFF9AE9-CC2B-4B3F-9562-75A5B255F623}" type="presParOf" srcId="{3B78411A-6731-4FAE-A00A-D1352D0EA0C9}" destId="{5538EDD1-F3B0-4A1D-A76C-6C47F385E722}" srcOrd="0" destOrd="0" presId="urn:microsoft.com/office/officeart/2005/8/layout/hierarchy1"/>
    <dgm:cxn modelId="{F90706D5-C19D-4D8D-AB26-0EF3A188C1F4}" type="presParOf" srcId="{5538EDD1-F3B0-4A1D-A76C-6C47F385E722}" destId="{B5311188-4588-4DD7-9B53-487B899BD1E3}" srcOrd="0" destOrd="0" presId="urn:microsoft.com/office/officeart/2005/8/layout/hierarchy1"/>
    <dgm:cxn modelId="{C66ACCAF-5E01-48E2-894F-23CDF11DD7C4}" type="presParOf" srcId="{5538EDD1-F3B0-4A1D-A76C-6C47F385E722}" destId="{4F0DFDA8-9670-4649-862C-68615357A101}" srcOrd="1" destOrd="0" presId="urn:microsoft.com/office/officeart/2005/8/layout/hierarchy1"/>
    <dgm:cxn modelId="{5AA43150-22A7-43B6-A377-1FB9C77BFF7A}" type="presParOf" srcId="{3B78411A-6731-4FAE-A00A-D1352D0EA0C9}" destId="{A173E91F-F9A4-4E41-9F38-ABC55E462265}" srcOrd="1" destOrd="0" presId="urn:microsoft.com/office/officeart/2005/8/layout/hierarchy1"/>
    <dgm:cxn modelId="{31C88D54-B81F-44FB-932A-CA35631A5D26}" type="presParOf" srcId="{4088EA63-ED38-4ED7-AD65-9E7C6FC42BBD}" destId="{DDC42D6A-8A21-457B-A7CF-2BE9318931A6}" srcOrd="2" destOrd="0" presId="urn:microsoft.com/office/officeart/2005/8/layout/hierarchy1"/>
    <dgm:cxn modelId="{19BF2C96-C396-402C-8533-A3EADBCCF363}" type="presParOf" srcId="{4088EA63-ED38-4ED7-AD65-9E7C6FC42BBD}" destId="{8ED45D6A-51B4-4954-B1B7-CEF1F78CF671}" srcOrd="3" destOrd="0" presId="urn:microsoft.com/office/officeart/2005/8/layout/hierarchy1"/>
    <dgm:cxn modelId="{E0441D13-53F8-4AAB-9092-6BD893CA96C0}" type="presParOf" srcId="{8ED45D6A-51B4-4954-B1B7-CEF1F78CF671}" destId="{78590CBB-C532-404C-8372-A26EEF8F866D}" srcOrd="0" destOrd="0" presId="urn:microsoft.com/office/officeart/2005/8/layout/hierarchy1"/>
    <dgm:cxn modelId="{DE28F60D-E5E8-49DA-BC34-330ED1914C4F}" type="presParOf" srcId="{78590CBB-C532-404C-8372-A26EEF8F866D}" destId="{D737BB5F-3BD1-4519-B8EB-042CD3CCB5FA}" srcOrd="0" destOrd="0" presId="urn:microsoft.com/office/officeart/2005/8/layout/hierarchy1"/>
    <dgm:cxn modelId="{D7D4902E-317B-4C22-B9E8-38F7DC2BC368}" type="presParOf" srcId="{78590CBB-C532-404C-8372-A26EEF8F866D}" destId="{4DC4EDF8-9E9F-4950-BDB2-33725D21F893}" srcOrd="1" destOrd="0" presId="urn:microsoft.com/office/officeart/2005/8/layout/hierarchy1"/>
    <dgm:cxn modelId="{A94AB92B-FAC3-4408-B8BF-DF6A4051EBF4}" type="presParOf" srcId="{8ED45D6A-51B4-4954-B1B7-CEF1F78CF671}" destId="{70D35262-B408-4A76-A149-FEF6F6CC93D2}" srcOrd="1" destOrd="0" presId="urn:microsoft.com/office/officeart/2005/8/layout/hierarchy1"/>
    <dgm:cxn modelId="{B92E6D34-602D-4B64-B683-9DE701F6D4A5}" type="presParOf" srcId="{4088EA63-ED38-4ED7-AD65-9E7C6FC42BBD}" destId="{385928DA-DCCB-4B77-90B8-DE00AB8600E0}" srcOrd="4" destOrd="0" presId="urn:microsoft.com/office/officeart/2005/8/layout/hierarchy1"/>
    <dgm:cxn modelId="{15C7DA44-DD9C-4DA5-BFD2-40752E0963E2}" type="presParOf" srcId="{4088EA63-ED38-4ED7-AD65-9E7C6FC42BBD}" destId="{25FEC095-0CB6-4F89-9720-5F96879F48F2}" srcOrd="5" destOrd="0" presId="urn:microsoft.com/office/officeart/2005/8/layout/hierarchy1"/>
    <dgm:cxn modelId="{136B31FB-36E9-43DC-AE80-FC31361683A7}" type="presParOf" srcId="{25FEC095-0CB6-4F89-9720-5F96879F48F2}" destId="{134B6F77-5D06-40B1-8923-CC12DAEF3893}" srcOrd="0" destOrd="0" presId="urn:microsoft.com/office/officeart/2005/8/layout/hierarchy1"/>
    <dgm:cxn modelId="{82FB5229-5A6F-4335-8504-85635181FA0E}" type="presParOf" srcId="{134B6F77-5D06-40B1-8923-CC12DAEF3893}" destId="{9E14EA0E-1CCD-4B3C-A8E5-6018E5BCDD82}" srcOrd="0" destOrd="0" presId="urn:microsoft.com/office/officeart/2005/8/layout/hierarchy1"/>
    <dgm:cxn modelId="{F8E87990-397C-4639-93B3-DB217F3B9A73}" type="presParOf" srcId="{134B6F77-5D06-40B1-8923-CC12DAEF3893}" destId="{B1759841-E75B-4C05-A191-7A5CC9062146}" srcOrd="1" destOrd="0" presId="urn:microsoft.com/office/officeart/2005/8/layout/hierarchy1"/>
    <dgm:cxn modelId="{5A082632-2553-48D1-942A-040F5441424B}" type="presParOf" srcId="{25FEC095-0CB6-4F89-9720-5F96879F48F2}" destId="{6BA5C20F-6345-4069-9233-B6F1A1A01A71}" srcOrd="1" destOrd="0" presId="urn:microsoft.com/office/officeart/2005/8/layout/hierarchy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0AB3FA-4E80-E247-962A-673633E1270B}" type="doc">
      <dgm:prSet loTypeId="urn:microsoft.com/office/officeart/2005/8/layout/radial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1692A1-ECE9-9747-B2CA-C1B4C0251548}">
      <dgm:prSet phldrT="[Text]"/>
      <dgm:spPr/>
      <dgm:t>
        <a:bodyPr/>
        <a:lstStyle/>
        <a:p>
          <a:r>
            <a:rPr lang="km-KH" dirty="0">
              <a:latin typeface="Khmer OS Muol Light" panose="02000500000000020004" pitchFamily="2" charset="77"/>
              <a:cs typeface="Khmer OS Muol Light" panose="02000500000000020004" pitchFamily="2" charset="77"/>
            </a:rPr>
            <a:t>១ ក្រេឌីត      អវប</a:t>
          </a:r>
          <a:endParaRPr lang="en-US" dirty="0"/>
        </a:p>
      </dgm:t>
    </dgm:pt>
    <dgm:pt modelId="{584E4DE8-C79C-7944-85DE-26D540D0F717}" type="parTrans" cxnId="{1BE28E1F-C491-1848-ADF3-81FE84E4FF34}">
      <dgm:prSet/>
      <dgm:spPr/>
      <dgm:t>
        <a:bodyPr/>
        <a:lstStyle/>
        <a:p>
          <a:endParaRPr lang="en-US"/>
        </a:p>
      </dgm:t>
    </dgm:pt>
    <dgm:pt modelId="{28B68A24-E182-D54C-9483-F3E80D9989A9}" type="sibTrans" cxnId="{1BE28E1F-C491-1848-ADF3-81FE84E4FF34}">
      <dgm:prSet/>
      <dgm:spPr/>
      <dgm:t>
        <a:bodyPr/>
        <a:lstStyle/>
        <a:p>
          <a:endParaRPr lang="en-US"/>
        </a:p>
      </dgm:t>
    </dgm:pt>
    <dgm:pt modelId="{B50FB02A-F64C-7F41-B04A-2A7620F8B39F}">
      <dgm:prSet phldrT="[Text]" custT="1"/>
      <dgm:spPr/>
      <dgm:t>
        <a:bodyPr/>
        <a:lstStyle/>
        <a:p>
          <a:r>
            <a:rPr lang="km-KH" sz="2000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ការសិក្សា</a:t>
          </a:r>
          <a:r>
            <a:rPr lang="en-US" sz="2000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 </a:t>
          </a:r>
          <a:r>
            <a:rPr lang="km-KH" sz="2000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ឬសកម្មភាពជួបផ្ទាល់</a:t>
          </a:r>
          <a:r>
            <a:rPr lang="en-US" sz="2000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 </a:t>
          </a:r>
          <a:r>
            <a:rPr lang="km-KH" sz="2000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១៥ម៉ោង </a:t>
          </a:r>
          <a:r>
            <a:rPr lang="en-US" sz="2000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+</a:t>
          </a:r>
          <a:r>
            <a:rPr lang="km-KH" sz="2000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 ៣០ម៉ោង ស្វ័យសិក្សា </a:t>
          </a:r>
          <a:endParaRPr lang="en-US" sz="20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gm:t>
    </dgm:pt>
    <dgm:pt modelId="{241E4F9B-232F-4740-9ED4-2514B4FA9984}" type="parTrans" cxnId="{B8552539-7FD4-D442-8812-7C838E1B715F}">
      <dgm:prSet/>
      <dgm:spPr/>
      <dgm:t>
        <a:bodyPr/>
        <a:lstStyle/>
        <a:p>
          <a:endParaRPr lang="en-US"/>
        </a:p>
      </dgm:t>
    </dgm:pt>
    <dgm:pt modelId="{4BCEF85D-3BFA-714C-A931-D1B56C161BC2}" type="sibTrans" cxnId="{B8552539-7FD4-D442-8812-7C838E1B715F}">
      <dgm:prSet/>
      <dgm:spPr/>
      <dgm:t>
        <a:bodyPr/>
        <a:lstStyle/>
        <a:p>
          <a:endParaRPr lang="en-US"/>
        </a:p>
      </dgm:t>
    </dgm:pt>
    <dgm:pt modelId="{43682B3E-8D0D-D34D-B87B-17B2B15E50AA}">
      <dgm:prSet phldrT="[Text]" custT="1"/>
      <dgm:spPr/>
      <dgm:t>
        <a:bodyPr/>
        <a:lstStyle/>
        <a:p>
          <a:r>
            <a:rPr lang="km-KH" sz="2000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កម្មសិក្សាគរុកោសល្យ ឬការអនុវត្តផ្ទាល់              រយៈពេល ៤៥ម៉ោង </a:t>
          </a:r>
          <a:endParaRPr lang="en-US" sz="20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gm:t>
    </dgm:pt>
    <dgm:pt modelId="{EEF856FB-39D2-7C45-B8D3-D77E62FF2C5C}" type="parTrans" cxnId="{80DB09AC-3ADA-234B-BF0D-6C2E1B811B9F}">
      <dgm:prSet/>
      <dgm:spPr/>
      <dgm:t>
        <a:bodyPr/>
        <a:lstStyle/>
        <a:p>
          <a:endParaRPr lang="en-US"/>
        </a:p>
      </dgm:t>
    </dgm:pt>
    <dgm:pt modelId="{857BC265-0590-B146-973F-609331368F86}" type="sibTrans" cxnId="{80DB09AC-3ADA-234B-BF0D-6C2E1B811B9F}">
      <dgm:prSet/>
      <dgm:spPr/>
      <dgm:t>
        <a:bodyPr/>
        <a:lstStyle/>
        <a:p>
          <a:endParaRPr lang="en-US"/>
        </a:p>
      </dgm:t>
    </dgm:pt>
    <dgm:pt modelId="{CC1B04A5-DFAE-E449-8C00-790D183279C7}">
      <dgm:prSet phldrT="[Text]"/>
      <dgm:spPr/>
      <dgm:t>
        <a:bodyPr/>
        <a:lstStyle/>
        <a:p>
          <a:r>
            <a:rPr lang="km-KH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រៀនដោយខ្លួនឯងពីប្រភពមានគុណភាព</a:t>
          </a:r>
          <a:r>
            <a:rPr lang="en-US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 </a:t>
          </a:r>
          <a:r>
            <a:rPr lang="km-KH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សមស្រប ១៥ម៉ោង </a:t>
          </a:r>
          <a:r>
            <a:rPr lang="en-US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+</a:t>
          </a:r>
          <a:r>
            <a:rPr lang="km-KH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 ៣០ម៉ោង ស្វ័យសិក្សា </a:t>
          </a:r>
          <a:endParaRPr lang="en-US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gm:t>
    </dgm:pt>
    <dgm:pt modelId="{BFE0B80C-47DA-BA4A-8B64-36424F2B8C3D}" type="parTrans" cxnId="{96B799C1-364C-184B-B2CE-723191167A52}">
      <dgm:prSet/>
      <dgm:spPr/>
      <dgm:t>
        <a:bodyPr/>
        <a:lstStyle/>
        <a:p>
          <a:endParaRPr lang="en-US"/>
        </a:p>
      </dgm:t>
    </dgm:pt>
    <dgm:pt modelId="{AAC3AFDC-3FB3-9449-A07D-3DA214271A13}" type="sibTrans" cxnId="{96B799C1-364C-184B-B2CE-723191167A52}">
      <dgm:prSet/>
      <dgm:spPr/>
      <dgm:t>
        <a:bodyPr/>
        <a:lstStyle/>
        <a:p>
          <a:endParaRPr lang="en-US"/>
        </a:p>
      </dgm:t>
    </dgm:pt>
    <dgm:pt modelId="{F3016143-2725-4745-9426-684DAB060428}">
      <dgm:prSet/>
      <dgm:spPr/>
      <dgm:t>
        <a:bodyPr/>
        <a:lstStyle/>
        <a:p>
          <a:r>
            <a:rPr lang="km-KH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ស្វ័យសិក្សា            ការពិសោធ ឬការងារចុះកម្មសិក្សា              រយៈពេល ៤៥ម៉ោង</a:t>
          </a:r>
          <a:endParaRPr lang="x-none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gm:t>
    </dgm:pt>
    <dgm:pt modelId="{7FDAE5D8-8869-514E-8620-55D7E73C3B8D}" type="parTrans" cxnId="{647945C1-54BD-834D-B2FE-2D18FC69E103}">
      <dgm:prSet/>
      <dgm:spPr/>
      <dgm:t>
        <a:bodyPr/>
        <a:lstStyle/>
        <a:p>
          <a:endParaRPr lang="en-US"/>
        </a:p>
      </dgm:t>
    </dgm:pt>
    <dgm:pt modelId="{558699C3-87C4-E54C-95C0-E2E95D20AA44}" type="sibTrans" cxnId="{647945C1-54BD-834D-B2FE-2D18FC69E103}">
      <dgm:prSet/>
      <dgm:spPr/>
      <dgm:t>
        <a:bodyPr/>
        <a:lstStyle/>
        <a:p>
          <a:endParaRPr lang="en-US"/>
        </a:p>
      </dgm:t>
    </dgm:pt>
    <dgm:pt modelId="{DCB5A666-344F-C44F-AA1A-FF481158D263}" type="pres">
      <dgm:prSet presAssocID="{160AB3FA-4E80-E247-962A-673633E1270B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FDE44E8-9BBE-D94B-BD31-8DCB5E45F736}" type="pres">
      <dgm:prSet presAssocID="{B11692A1-ECE9-9747-B2CA-C1B4C0251548}" presName="centerShape" presStyleLbl="node0" presStyleIdx="0" presStyleCnt="1"/>
      <dgm:spPr/>
    </dgm:pt>
    <dgm:pt modelId="{583E73D9-E876-7B41-A405-5EE9C67872D7}" type="pres">
      <dgm:prSet presAssocID="{241E4F9B-232F-4740-9ED4-2514B4FA9984}" presName="parTrans" presStyleLbl="bgSibTrans2D1" presStyleIdx="0" presStyleCnt="4"/>
      <dgm:spPr/>
    </dgm:pt>
    <dgm:pt modelId="{7DC9981A-EE0A-6F4C-8841-04121D5C4F52}" type="pres">
      <dgm:prSet presAssocID="{B50FB02A-F64C-7F41-B04A-2A7620F8B39F}" presName="node" presStyleLbl="node1" presStyleIdx="0" presStyleCnt="4">
        <dgm:presLayoutVars>
          <dgm:bulletEnabled val="1"/>
        </dgm:presLayoutVars>
      </dgm:prSet>
      <dgm:spPr/>
    </dgm:pt>
    <dgm:pt modelId="{A705A4C1-05BD-7046-84A2-DD30F4F30C4D}" type="pres">
      <dgm:prSet presAssocID="{EEF856FB-39D2-7C45-B8D3-D77E62FF2C5C}" presName="parTrans" presStyleLbl="bgSibTrans2D1" presStyleIdx="1" presStyleCnt="4"/>
      <dgm:spPr/>
    </dgm:pt>
    <dgm:pt modelId="{D530CEF3-0F14-274B-8FEA-7406766EF1D0}" type="pres">
      <dgm:prSet presAssocID="{43682B3E-8D0D-D34D-B87B-17B2B15E50AA}" presName="node" presStyleLbl="node1" presStyleIdx="1" presStyleCnt="4">
        <dgm:presLayoutVars>
          <dgm:bulletEnabled val="1"/>
        </dgm:presLayoutVars>
      </dgm:prSet>
      <dgm:spPr/>
    </dgm:pt>
    <dgm:pt modelId="{40012C60-6248-9E4A-8649-9E7BB8EB8DEB}" type="pres">
      <dgm:prSet presAssocID="{BFE0B80C-47DA-BA4A-8B64-36424F2B8C3D}" presName="parTrans" presStyleLbl="bgSibTrans2D1" presStyleIdx="2" presStyleCnt="4"/>
      <dgm:spPr/>
    </dgm:pt>
    <dgm:pt modelId="{3931B912-008F-D243-9B9C-F821A8FF8976}" type="pres">
      <dgm:prSet presAssocID="{CC1B04A5-DFAE-E449-8C00-790D183279C7}" presName="node" presStyleLbl="node1" presStyleIdx="2" presStyleCnt="4">
        <dgm:presLayoutVars>
          <dgm:bulletEnabled val="1"/>
        </dgm:presLayoutVars>
      </dgm:prSet>
      <dgm:spPr/>
    </dgm:pt>
    <dgm:pt modelId="{7391A419-ECA9-6A46-862B-A380910E11D2}" type="pres">
      <dgm:prSet presAssocID="{7FDAE5D8-8869-514E-8620-55D7E73C3B8D}" presName="parTrans" presStyleLbl="bgSibTrans2D1" presStyleIdx="3" presStyleCnt="4"/>
      <dgm:spPr/>
    </dgm:pt>
    <dgm:pt modelId="{B0911DCC-9C40-D142-8344-A9F3F1491B26}" type="pres">
      <dgm:prSet presAssocID="{F3016143-2725-4745-9426-684DAB060428}" presName="node" presStyleLbl="node1" presStyleIdx="3" presStyleCnt="4">
        <dgm:presLayoutVars>
          <dgm:bulletEnabled val="1"/>
        </dgm:presLayoutVars>
      </dgm:prSet>
      <dgm:spPr/>
    </dgm:pt>
  </dgm:ptLst>
  <dgm:cxnLst>
    <dgm:cxn modelId="{1BE28E1F-C491-1848-ADF3-81FE84E4FF34}" srcId="{160AB3FA-4E80-E247-962A-673633E1270B}" destId="{B11692A1-ECE9-9747-B2CA-C1B4C0251548}" srcOrd="0" destOrd="0" parTransId="{584E4DE8-C79C-7944-85DE-26D540D0F717}" sibTransId="{28B68A24-E182-D54C-9483-F3E80D9989A9}"/>
    <dgm:cxn modelId="{B8552539-7FD4-D442-8812-7C838E1B715F}" srcId="{B11692A1-ECE9-9747-B2CA-C1B4C0251548}" destId="{B50FB02A-F64C-7F41-B04A-2A7620F8B39F}" srcOrd="0" destOrd="0" parTransId="{241E4F9B-232F-4740-9ED4-2514B4FA9984}" sibTransId="{4BCEF85D-3BFA-714C-A931-D1B56C161BC2}"/>
    <dgm:cxn modelId="{87512F3E-9AEB-D84A-A4FF-945A2C686FFF}" type="presOf" srcId="{F3016143-2725-4745-9426-684DAB060428}" destId="{B0911DCC-9C40-D142-8344-A9F3F1491B26}" srcOrd="0" destOrd="0" presId="urn:microsoft.com/office/officeart/2005/8/layout/radial4"/>
    <dgm:cxn modelId="{25FE7F48-1A9E-5B4C-8593-D7928D30B033}" type="presOf" srcId="{BFE0B80C-47DA-BA4A-8B64-36424F2B8C3D}" destId="{40012C60-6248-9E4A-8649-9E7BB8EB8DEB}" srcOrd="0" destOrd="0" presId="urn:microsoft.com/office/officeart/2005/8/layout/radial4"/>
    <dgm:cxn modelId="{2550C148-B5FA-BA48-BB45-4E79D7CB199C}" type="presOf" srcId="{43682B3E-8D0D-D34D-B87B-17B2B15E50AA}" destId="{D530CEF3-0F14-274B-8FEA-7406766EF1D0}" srcOrd="0" destOrd="0" presId="urn:microsoft.com/office/officeart/2005/8/layout/radial4"/>
    <dgm:cxn modelId="{34FAF69C-3AAA-A946-934A-4995F0479DBF}" type="presOf" srcId="{CC1B04A5-DFAE-E449-8C00-790D183279C7}" destId="{3931B912-008F-D243-9B9C-F821A8FF8976}" srcOrd="0" destOrd="0" presId="urn:microsoft.com/office/officeart/2005/8/layout/radial4"/>
    <dgm:cxn modelId="{80DB09AC-3ADA-234B-BF0D-6C2E1B811B9F}" srcId="{B11692A1-ECE9-9747-B2CA-C1B4C0251548}" destId="{43682B3E-8D0D-D34D-B87B-17B2B15E50AA}" srcOrd="1" destOrd="0" parTransId="{EEF856FB-39D2-7C45-B8D3-D77E62FF2C5C}" sibTransId="{857BC265-0590-B146-973F-609331368F86}"/>
    <dgm:cxn modelId="{F9DF3AB4-294A-5F41-9781-56B9AB369DD7}" type="presOf" srcId="{B50FB02A-F64C-7F41-B04A-2A7620F8B39F}" destId="{7DC9981A-EE0A-6F4C-8841-04121D5C4F52}" srcOrd="0" destOrd="0" presId="urn:microsoft.com/office/officeart/2005/8/layout/radial4"/>
    <dgm:cxn modelId="{BE2742B8-9376-E64A-A048-E9C7A3C835AA}" type="presOf" srcId="{B11692A1-ECE9-9747-B2CA-C1B4C0251548}" destId="{BFDE44E8-9BBE-D94B-BD31-8DCB5E45F736}" srcOrd="0" destOrd="0" presId="urn:microsoft.com/office/officeart/2005/8/layout/radial4"/>
    <dgm:cxn modelId="{647945C1-54BD-834D-B2FE-2D18FC69E103}" srcId="{B11692A1-ECE9-9747-B2CA-C1B4C0251548}" destId="{F3016143-2725-4745-9426-684DAB060428}" srcOrd="3" destOrd="0" parTransId="{7FDAE5D8-8869-514E-8620-55D7E73C3B8D}" sibTransId="{558699C3-87C4-E54C-95C0-E2E95D20AA44}"/>
    <dgm:cxn modelId="{96B799C1-364C-184B-B2CE-723191167A52}" srcId="{B11692A1-ECE9-9747-B2CA-C1B4C0251548}" destId="{CC1B04A5-DFAE-E449-8C00-790D183279C7}" srcOrd="2" destOrd="0" parTransId="{BFE0B80C-47DA-BA4A-8B64-36424F2B8C3D}" sibTransId="{AAC3AFDC-3FB3-9449-A07D-3DA214271A13}"/>
    <dgm:cxn modelId="{F2616FC7-9585-D543-97E4-DD314DA51F0B}" type="presOf" srcId="{7FDAE5D8-8869-514E-8620-55D7E73C3B8D}" destId="{7391A419-ECA9-6A46-862B-A380910E11D2}" srcOrd="0" destOrd="0" presId="urn:microsoft.com/office/officeart/2005/8/layout/radial4"/>
    <dgm:cxn modelId="{D66564CB-9337-7149-9B00-5F7CDB035C9A}" type="presOf" srcId="{241E4F9B-232F-4740-9ED4-2514B4FA9984}" destId="{583E73D9-E876-7B41-A405-5EE9C67872D7}" srcOrd="0" destOrd="0" presId="urn:microsoft.com/office/officeart/2005/8/layout/radial4"/>
    <dgm:cxn modelId="{409E54ED-1347-0D4B-8012-D949A902E8A6}" type="presOf" srcId="{EEF856FB-39D2-7C45-B8D3-D77E62FF2C5C}" destId="{A705A4C1-05BD-7046-84A2-DD30F4F30C4D}" srcOrd="0" destOrd="0" presId="urn:microsoft.com/office/officeart/2005/8/layout/radial4"/>
    <dgm:cxn modelId="{45EDE6F6-CB19-FD46-9252-7BC499B3F286}" type="presOf" srcId="{160AB3FA-4E80-E247-962A-673633E1270B}" destId="{DCB5A666-344F-C44F-AA1A-FF481158D263}" srcOrd="0" destOrd="0" presId="urn:microsoft.com/office/officeart/2005/8/layout/radial4"/>
    <dgm:cxn modelId="{D827B864-0C84-BD4B-BA69-F31F403A7A16}" type="presParOf" srcId="{DCB5A666-344F-C44F-AA1A-FF481158D263}" destId="{BFDE44E8-9BBE-D94B-BD31-8DCB5E45F736}" srcOrd="0" destOrd="0" presId="urn:microsoft.com/office/officeart/2005/8/layout/radial4"/>
    <dgm:cxn modelId="{2967A34F-5B88-7C49-B496-23951CEC18C3}" type="presParOf" srcId="{DCB5A666-344F-C44F-AA1A-FF481158D263}" destId="{583E73D9-E876-7B41-A405-5EE9C67872D7}" srcOrd="1" destOrd="0" presId="urn:microsoft.com/office/officeart/2005/8/layout/radial4"/>
    <dgm:cxn modelId="{DA0B5085-637F-E34C-9B1A-3CE6FF48ECCB}" type="presParOf" srcId="{DCB5A666-344F-C44F-AA1A-FF481158D263}" destId="{7DC9981A-EE0A-6F4C-8841-04121D5C4F52}" srcOrd="2" destOrd="0" presId="urn:microsoft.com/office/officeart/2005/8/layout/radial4"/>
    <dgm:cxn modelId="{E0B81A3C-1611-FE49-A446-2D2CB4004EE0}" type="presParOf" srcId="{DCB5A666-344F-C44F-AA1A-FF481158D263}" destId="{A705A4C1-05BD-7046-84A2-DD30F4F30C4D}" srcOrd="3" destOrd="0" presId="urn:microsoft.com/office/officeart/2005/8/layout/radial4"/>
    <dgm:cxn modelId="{B2579D79-D642-EE44-A502-4CD7B901ABAC}" type="presParOf" srcId="{DCB5A666-344F-C44F-AA1A-FF481158D263}" destId="{D530CEF3-0F14-274B-8FEA-7406766EF1D0}" srcOrd="4" destOrd="0" presId="urn:microsoft.com/office/officeart/2005/8/layout/radial4"/>
    <dgm:cxn modelId="{ECAF5AAF-89EE-B444-A850-D3692E37FBF1}" type="presParOf" srcId="{DCB5A666-344F-C44F-AA1A-FF481158D263}" destId="{40012C60-6248-9E4A-8649-9E7BB8EB8DEB}" srcOrd="5" destOrd="0" presId="urn:microsoft.com/office/officeart/2005/8/layout/radial4"/>
    <dgm:cxn modelId="{DFA2929A-ED3E-A149-97DF-1BA9B6703A73}" type="presParOf" srcId="{DCB5A666-344F-C44F-AA1A-FF481158D263}" destId="{3931B912-008F-D243-9B9C-F821A8FF8976}" srcOrd="6" destOrd="0" presId="urn:microsoft.com/office/officeart/2005/8/layout/radial4"/>
    <dgm:cxn modelId="{5EC2A94E-2939-254F-BBE3-6135192E08C2}" type="presParOf" srcId="{DCB5A666-344F-C44F-AA1A-FF481158D263}" destId="{7391A419-ECA9-6A46-862B-A380910E11D2}" srcOrd="7" destOrd="0" presId="urn:microsoft.com/office/officeart/2005/8/layout/radial4"/>
    <dgm:cxn modelId="{CE7ED9B9-F321-E845-8482-829C27183E49}" type="presParOf" srcId="{DCB5A666-344F-C44F-AA1A-FF481158D263}" destId="{B0911DCC-9C40-D142-8344-A9F3F1491B2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0AB3FA-4E80-E247-962A-673633E1270B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11692A1-ECE9-9747-B2CA-C1B4C0251548}">
      <dgm:prSet phldrT="[Text]"/>
      <dgm:spPr/>
      <dgm:t>
        <a:bodyPr/>
        <a:lstStyle/>
        <a:p>
          <a:r>
            <a:rPr lang="km-KH" dirty="0">
              <a:latin typeface="Khmer OS Muol Light" panose="02000500000000020004" pitchFamily="2" charset="77"/>
              <a:cs typeface="Khmer OS Muol Light" panose="02000500000000020004" pitchFamily="2" charset="77"/>
            </a:rPr>
            <a:t>ក្រេឌីត      អវប</a:t>
          </a:r>
          <a:endParaRPr lang="en-US" dirty="0"/>
        </a:p>
      </dgm:t>
    </dgm:pt>
    <dgm:pt modelId="{584E4DE8-C79C-7944-85DE-26D540D0F717}" type="parTrans" cxnId="{1BE28E1F-C491-1848-ADF3-81FE84E4FF34}">
      <dgm:prSet/>
      <dgm:spPr/>
      <dgm:t>
        <a:bodyPr/>
        <a:lstStyle/>
        <a:p>
          <a:endParaRPr lang="en-US"/>
        </a:p>
      </dgm:t>
    </dgm:pt>
    <dgm:pt modelId="{28B68A24-E182-D54C-9483-F3E80D9989A9}" type="sibTrans" cxnId="{1BE28E1F-C491-1848-ADF3-81FE84E4FF34}">
      <dgm:prSet/>
      <dgm:spPr/>
      <dgm:t>
        <a:bodyPr/>
        <a:lstStyle/>
        <a:p>
          <a:endParaRPr lang="en-US"/>
        </a:p>
      </dgm:t>
    </dgm:pt>
    <dgm:pt modelId="{B50FB02A-F64C-7F41-B04A-2A7620F8B39F}">
      <dgm:prSet phldrT="[Text]" custT="1"/>
      <dgm:spPr/>
      <dgm:t>
        <a:bodyPr/>
        <a:lstStyle/>
        <a:p>
          <a:r>
            <a:rPr lang="km-KH" sz="2000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សកម្មភាព</a:t>
          </a:r>
          <a:br>
            <a:rPr lang="km-KH" sz="2000" b="1" dirty="0">
              <a:latin typeface="Khmer OS Siemreap" panose="02000500000000000000" pitchFamily="2" charset="77"/>
              <a:cs typeface="Khmer OS Siemreap" panose="02000500000000000000" pitchFamily="2" charset="77"/>
            </a:rPr>
          </a:br>
          <a:r>
            <a:rPr lang="km-KH" sz="2000" b="1" dirty="0">
              <a:latin typeface="Khmer OS Siemreap" panose="02000500000000000000" pitchFamily="2" charset="77"/>
              <a:cs typeface="Khmer OS Siemreap" panose="02000500000000000000" pitchFamily="2" charset="77"/>
            </a:rPr>
            <a:t> អវប ដែលមានការទទួលស្គាល់</a:t>
          </a:r>
          <a:endParaRPr lang="en-US" sz="20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gm:t>
    </dgm:pt>
    <dgm:pt modelId="{241E4F9B-232F-4740-9ED4-2514B4FA9984}" type="parTrans" cxnId="{B8552539-7FD4-D442-8812-7C838E1B715F}">
      <dgm:prSet/>
      <dgm:spPr/>
      <dgm:t>
        <a:bodyPr/>
        <a:lstStyle/>
        <a:p>
          <a:endParaRPr lang="en-US"/>
        </a:p>
      </dgm:t>
    </dgm:pt>
    <dgm:pt modelId="{4BCEF85D-3BFA-714C-A931-D1B56C161BC2}" type="sibTrans" cxnId="{B8552539-7FD4-D442-8812-7C838E1B715F}">
      <dgm:prSet/>
      <dgm:spPr/>
      <dgm:t>
        <a:bodyPr/>
        <a:lstStyle/>
        <a:p>
          <a:endParaRPr lang="en-US"/>
        </a:p>
      </dgm:t>
    </dgm:pt>
    <dgm:pt modelId="{43682B3E-8D0D-D34D-B87B-17B2B15E50AA}">
      <dgm:prSet phldrT="[Text]" custT="1"/>
      <dgm:spPr/>
      <dgm:t>
        <a:bodyPr/>
        <a:lstStyle/>
        <a:p>
          <a:r>
            <a:rPr lang="km-KH" sz="2000" dirty="0">
              <a:latin typeface="Khmer OS Siemreap" panose="02000500000000000000" pitchFamily="2" charset="77"/>
              <a:cs typeface="Khmer OS Siemreap" panose="02000500000000000000" pitchFamily="2" charset="77"/>
            </a:rPr>
            <a:t>អ្នកផ្ដល់សេវា </a:t>
          </a:r>
          <a:br>
            <a:rPr lang="km-KH" sz="2000" dirty="0">
              <a:latin typeface="Khmer OS Siemreap" panose="02000500000000000000" pitchFamily="2" charset="77"/>
              <a:cs typeface="Khmer OS Siemreap" panose="02000500000000000000" pitchFamily="2" charset="77"/>
            </a:rPr>
          </a:br>
          <a:r>
            <a:rPr lang="km-KH" sz="2000" dirty="0">
              <a:latin typeface="Khmer OS Siemreap" panose="02000500000000000000" pitchFamily="2" charset="77"/>
              <a:cs typeface="Khmer OS Siemreap" panose="02000500000000000000" pitchFamily="2" charset="77"/>
            </a:rPr>
            <a:t>អវប ដែលមានការទទួលស្គាល់</a:t>
          </a:r>
          <a:endParaRPr lang="en-US" sz="20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gm:t>
    </dgm:pt>
    <dgm:pt modelId="{EEF856FB-39D2-7C45-B8D3-D77E62FF2C5C}" type="parTrans" cxnId="{80DB09AC-3ADA-234B-BF0D-6C2E1B811B9F}">
      <dgm:prSet/>
      <dgm:spPr/>
      <dgm:t>
        <a:bodyPr/>
        <a:lstStyle/>
        <a:p>
          <a:endParaRPr lang="en-US"/>
        </a:p>
      </dgm:t>
    </dgm:pt>
    <dgm:pt modelId="{857BC265-0590-B146-973F-609331368F86}" type="sibTrans" cxnId="{80DB09AC-3ADA-234B-BF0D-6C2E1B811B9F}">
      <dgm:prSet/>
      <dgm:spPr/>
      <dgm:t>
        <a:bodyPr/>
        <a:lstStyle/>
        <a:p>
          <a:endParaRPr lang="en-US"/>
        </a:p>
      </dgm:t>
    </dgm:pt>
    <dgm:pt modelId="{CC1B04A5-DFAE-E449-8C00-790D183279C7}">
      <dgm:prSet phldrT="[Text]" custT="1"/>
      <dgm:spPr/>
      <dgm:t>
        <a:bodyPr/>
        <a:lstStyle/>
        <a:p>
          <a:r>
            <a:rPr lang="km-KH" sz="2400" dirty="0">
              <a:latin typeface="Khmer OS Siemreap" panose="02000500000000000000" pitchFamily="2" charset="77"/>
              <a:cs typeface="Khmer OS Siemreap" panose="02000500000000000000" pitchFamily="2" charset="77"/>
            </a:rPr>
            <a:t>សិក្ខាកាមចូលរួម</a:t>
          </a:r>
          <a:endParaRPr lang="en-US" sz="24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gm:t>
    </dgm:pt>
    <dgm:pt modelId="{BFE0B80C-47DA-BA4A-8B64-36424F2B8C3D}" type="parTrans" cxnId="{96B799C1-364C-184B-B2CE-723191167A52}">
      <dgm:prSet/>
      <dgm:spPr/>
      <dgm:t>
        <a:bodyPr/>
        <a:lstStyle/>
        <a:p>
          <a:endParaRPr lang="en-US"/>
        </a:p>
      </dgm:t>
    </dgm:pt>
    <dgm:pt modelId="{AAC3AFDC-3FB3-9449-A07D-3DA214271A13}" type="sibTrans" cxnId="{96B799C1-364C-184B-B2CE-723191167A52}">
      <dgm:prSet/>
      <dgm:spPr/>
      <dgm:t>
        <a:bodyPr/>
        <a:lstStyle/>
        <a:p>
          <a:endParaRPr lang="en-US"/>
        </a:p>
      </dgm:t>
    </dgm:pt>
    <dgm:pt modelId="{72699523-0FFA-4BEE-B80C-EE59AF63DD01}" type="pres">
      <dgm:prSet presAssocID="{160AB3FA-4E80-E247-962A-673633E1270B}" presName="Name0" presStyleCnt="0">
        <dgm:presLayoutVars>
          <dgm:chMax val="1"/>
          <dgm:dir val="rev"/>
          <dgm:animLvl val="ctr"/>
          <dgm:resizeHandles val="exact"/>
        </dgm:presLayoutVars>
      </dgm:prSet>
      <dgm:spPr/>
    </dgm:pt>
    <dgm:pt modelId="{16EB06E3-3B85-4314-B870-404D5ADDEC23}" type="pres">
      <dgm:prSet presAssocID="{B11692A1-ECE9-9747-B2CA-C1B4C0251548}" presName="centerShape" presStyleLbl="node0" presStyleIdx="0" presStyleCnt="1" custScaleX="94272" custScaleY="92217"/>
      <dgm:spPr/>
    </dgm:pt>
    <dgm:pt modelId="{25CF4751-ABDE-4ABD-A9DB-EED689EC23DF}" type="pres">
      <dgm:prSet presAssocID="{43682B3E-8D0D-D34D-B87B-17B2B15E50AA}" presName="node" presStyleLbl="node1" presStyleIdx="0" presStyleCnt="3" custScaleX="145848" custScaleY="141195">
        <dgm:presLayoutVars>
          <dgm:bulletEnabled val="1"/>
        </dgm:presLayoutVars>
      </dgm:prSet>
      <dgm:spPr/>
    </dgm:pt>
    <dgm:pt modelId="{0F4256E3-8624-4C08-85BF-2D435FE3B8DE}" type="pres">
      <dgm:prSet presAssocID="{43682B3E-8D0D-D34D-B87B-17B2B15E50AA}" presName="dummy" presStyleCnt="0"/>
      <dgm:spPr/>
    </dgm:pt>
    <dgm:pt modelId="{5C0ACC3C-740A-4566-BB6E-580A614958B1}" type="pres">
      <dgm:prSet presAssocID="{857BC265-0590-B146-973F-609331368F86}" presName="sibTrans" presStyleLbl="sibTrans2D1" presStyleIdx="0" presStyleCnt="3"/>
      <dgm:spPr/>
    </dgm:pt>
    <dgm:pt modelId="{B1AF70FA-B6CA-46B9-AE34-8C9F264EE820}" type="pres">
      <dgm:prSet presAssocID="{B50FB02A-F64C-7F41-B04A-2A7620F8B39F}" presName="node" presStyleLbl="node1" presStyleIdx="1" presStyleCnt="3" custScaleX="142421" custScaleY="143413">
        <dgm:presLayoutVars>
          <dgm:bulletEnabled val="1"/>
        </dgm:presLayoutVars>
      </dgm:prSet>
      <dgm:spPr/>
    </dgm:pt>
    <dgm:pt modelId="{04447C7F-FBC3-4751-A8AF-A3C303FED206}" type="pres">
      <dgm:prSet presAssocID="{B50FB02A-F64C-7F41-B04A-2A7620F8B39F}" presName="dummy" presStyleCnt="0"/>
      <dgm:spPr/>
    </dgm:pt>
    <dgm:pt modelId="{C040AB12-DDDC-44CF-B674-51C2E93747F1}" type="pres">
      <dgm:prSet presAssocID="{4BCEF85D-3BFA-714C-A931-D1B56C161BC2}" presName="sibTrans" presStyleLbl="sibTrans2D1" presStyleIdx="1" presStyleCnt="3"/>
      <dgm:spPr/>
    </dgm:pt>
    <dgm:pt modelId="{997A4D55-4ED8-431A-8E2D-321A43558A2A}" type="pres">
      <dgm:prSet presAssocID="{CC1B04A5-DFAE-E449-8C00-790D183279C7}" presName="node" presStyleLbl="node1" presStyleIdx="2" presStyleCnt="3" custScaleX="148412" custScaleY="142151" custRadScaleRad="99327" custRadScaleInc="-5561">
        <dgm:presLayoutVars>
          <dgm:bulletEnabled val="1"/>
        </dgm:presLayoutVars>
      </dgm:prSet>
      <dgm:spPr/>
    </dgm:pt>
    <dgm:pt modelId="{2BAC7843-FFA5-4D14-B0ED-ACB9E79AB423}" type="pres">
      <dgm:prSet presAssocID="{CC1B04A5-DFAE-E449-8C00-790D183279C7}" presName="dummy" presStyleCnt="0"/>
      <dgm:spPr/>
    </dgm:pt>
    <dgm:pt modelId="{C55AE86E-1744-46F0-A0BE-DC2DD7A8784C}" type="pres">
      <dgm:prSet presAssocID="{AAC3AFDC-3FB3-9449-A07D-3DA214271A13}" presName="sibTrans" presStyleLbl="sibTrans2D1" presStyleIdx="2" presStyleCnt="3"/>
      <dgm:spPr/>
    </dgm:pt>
  </dgm:ptLst>
  <dgm:cxnLst>
    <dgm:cxn modelId="{FBABA311-66D2-4FED-AB62-8D4774E5C639}" type="presOf" srcId="{B11692A1-ECE9-9747-B2CA-C1B4C0251548}" destId="{16EB06E3-3B85-4314-B870-404D5ADDEC23}" srcOrd="0" destOrd="0" presId="urn:microsoft.com/office/officeart/2005/8/layout/radial6"/>
    <dgm:cxn modelId="{D9B1331D-BE8F-427A-BA5A-86DFCD0354B7}" type="presOf" srcId="{4BCEF85D-3BFA-714C-A931-D1B56C161BC2}" destId="{C040AB12-DDDC-44CF-B674-51C2E93747F1}" srcOrd="0" destOrd="0" presId="urn:microsoft.com/office/officeart/2005/8/layout/radial6"/>
    <dgm:cxn modelId="{1BE28E1F-C491-1848-ADF3-81FE84E4FF34}" srcId="{160AB3FA-4E80-E247-962A-673633E1270B}" destId="{B11692A1-ECE9-9747-B2CA-C1B4C0251548}" srcOrd="0" destOrd="0" parTransId="{584E4DE8-C79C-7944-85DE-26D540D0F717}" sibTransId="{28B68A24-E182-D54C-9483-F3E80D9989A9}"/>
    <dgm:cxn modelId="{B524A734-F6EE-4AD9-98B6-E782E479B893}" type="presOf" srcId="{43682B3E-8D0D-D34D-B87B-17B2B15E50AA}" destId="{25CF4751-ABDE-4ABD-A9DB-EED689EC23DF}" srcOrd="0" destOrd="0" presId="urn:microsoft.com/office/officeart/2005/8/layout/radial6"/>
    <dgm:cxn modelId="{EAEBEC34-167E-41DA-8444-0DF577080486}" type="presOf" srcId="{B50FB02A-F64C-7F41-B04A-2A7620F8B39F}" destId="{B1AF70FA-B6CA-46B9-AE34-8C9F264EE820}" srcOrd="0" destOrd="0" presId="urn:microsoft.com/office/officeart/2005/8/layout/radial6"/>
    <dgm:cxn modelId="{B8552539-7FD4-D442-8812-7C838E1B715F}" srcId="{B11692A1-ECE9-9747-B2CA-C1B4C0251548}" destId="{B50FB02A-F64C-7F41-B04A-2A7620F8B39F}" srcOrd="1" destOrd="0" parTransId="{241E4F9B-232F-4740-9ED4-2514B4FA9984}" sibTransId="{4BCEF85D-3BFA-714C-A931-D1B56C161BC2}"/>
    <dgm:cxn modelId="{4B62BD3E-2E99-4D49-AF97-A9E99CDC4DCB}" type="presOf" srcId="{160AB3FA-4E80-E247-962A-673633E1270B}" destId="{72699523-0FFA-4BEE-B80C-EE59AF63DD01}" srcOrd="0" destOrd="0" presId="urn:microsoft.com/office/officeart/2005/8/layout/radial6"/>
    <dgm:cxn modelId="{369E4A4F-8F4F-40CC-A0DB-2D8E7601A95C}" type="presOf" srcId="{857BC265-0590-B146-973F-609331368F86}" destId="{5C0ACC3C-740A-4566-BB6E-580A614958B1}" srcOrd="0" destOrd="0" presId="urn:microsoft.com/office/officeart/2005/8/layout/radial6"/>
    <dgm:cxn modelId="{80DB09AC-3ADA-234B-BF0D-6C2E1B811B9F}" srcId="{B11692A1-ECE9-9747-B2CA-C1B4C0251548}" destId="{43682B3E-8D0D-D34D-B87B-17B2B15E50AA}" srcOrd="0" destOrd="0" parTransId="{EEF856FB-39D2-7C45-B8D3-D77E62FF2C5C}" sibTransId="{857BC265-0590-B146-973F-609331368F86}"/>
    <dgm:cxn modelId="{96B799C1-364C-184B-B2CE-723191167A52}" srcId="{B11692A1-ECE9-9747-B2CA-C1B4C0251548}" destId="{CC1B04A5-DFAE-E449-8C00-790D183279C7}" srcOrd="2" destOrd="0" parTransId="{BFE0B80C-47DA-BA4A-8B64-36424F2B8C3D}" sibTransId="{AAC3AFDC-3FB3-9449-A07D-3DA214271A13}"/>
    <dgm:cxn modelId="{79B8D9CC-3C10-4356-BE38-A5047D4E624C}" type="presOf" srcId="{CC1B04A5-DFAE-E449-8C00-790D183279C7}" destId="{997A4D55-4ED8-431A-8E2D-321A43558A2A}" srcOrd="0" destOrd="0" presId="urn:microsoft.com/office/officeart/2005/8/layout/radial6"/>
    <dgm:cxn modelId="{AB9444DE-6C3D-4F9D-BFF6-096F0365F0C1}" type="presOf" srcId="{AAC3AFDC-3FB3-9449-A07D-3DA214271A13}" destId="{C55AE86E-1744-46F0-A0BE-DC2DD7A8784C}" srcOrd="0" destOrd="0" presId="urn:microsoft.com/office/officeart/2005/8/layout/radial6"/>
    <dgm:cxn modelId="{FEB3E8AA-5EE5-4D02-B5B2-F93D8C923252}" type="presParOf" srcId="{72699523-0FFA-4BEE-B80C-EE59AF63DD01}" destId="{16EB06E3-3B85-4314-B870-404D5ADDEC23}" srcOrd="0" destOrd="0" presId="urn:microsoft.com/office/officeart/2005/8/layout/radial6"/>
    <dgm:cxn modelId="{8A8B62B0-30D2-491F-A5DA-5E545663C561}" type="presParOf" srcId="{72699523-0FFA-4BEE-B80C-EE59AF63DD01}" destId="{25CF4751-ABDE-4ABD-A9DB-EED689EC23DF}" srcOrd="1" destOrd="0" presId="urn:microsoft.com/office/officeart/2005/8/layout/radial6"/>
    <dgm:cxn modelId="{BF03472F-35A9-4B90-8B20-9F81C39EC672}" type="presParOf" srcId="{72699523-0FFA-4BEE-B80C-EE59AF63DD01}" destId="{0F4256E3-8624-4C08-85BF-2D435FE3B8DE}" srcOrd="2" destOrd="0" presId="urn:microsoft.com/office/officeart/2005/8/layout/radial6"/>
    <dgm:cxn modelId="{26A8C32D-9725-4EC2-8956-F11282FB0A0A}" type="presParOf" srcId="{72699523-0FFA-4BEE-B80C-EE59AF63DD01}" destId="{5C0ACC3C-740A-4566-BB6E-580A614958B1}" srcOrd="3" destOrd="0" presId="urn:microsoft.com/office/officeart/2005/8/layout/radial6"/>
    <dgm:cxn modelId="{7D11E0FC-0CDF-442C-9C6B-FB8D47D33FDC}" type="presParOf" srcId="{72699523-0FFA-4BEE-B80C-EE59AF63DD01}" destId="{B1AF70FA-B6CA-46B9-AE34-8C9F264EE820}" srcOrd="4" destOrd="0" presId="urn:microsoft.com/office/officeart/2005/8/layout/radial6"/>
    <dgm:cxn modelId="{89C6EB2C-E19B-4B59-97BC-A51041851CF4}" type="presParOf" srcId="{72699523-0FFA-4BEE-B80C-EE59AF63DD01}" destId="{04447C7F-FBC3-4751-A8AF-A3C303FED206}" srcOrd="5" destOrd="0" presId="urn:microsoft.com/office/officeart/2005/8/layout/radial6"/>
    <dgm:cxn modelId="{F17909EA-105D-4A53-B87E-9245B657F284}" type="presParOf" srcId="{72699523-0FFA-4BEE-B80C-EE59AF63DD01}" destId="{C040AB12-DDDC-44CF-B674-51C2E93747F1}" srcOrd="6" destOrd="0" presId="urn:microsoft.com/office/officeart/2005/8/layout/radial6"/>
    <dgm:cxn modelId="{A8719AD0-DC9D-4F69-995A-5E44E02AF6EA}" type="presParOf" srcId="{72699523-0FFA-4BEE-B80C-EE59AF63DD01}" destId="{997A4D55-4ED8-431A-8E2D-321A43558A2A}" srcOrd="7" destOrd="0" presId="urn:microsoft.com/office/officeart/2005/8/layout/radial6"/>
    <dgm:cxn modelId="{90680CC9-4854-472E-B6F4-1A73A77D23EE}" type="presParOf" srcId="{72699523-0FFA-4BEE-B80C-EE59AF63DD01}" destId="{2BAC7843-FFA5-4D14-B0ED-ACB9E79AB423}" srcOrd="8" destOrd="0" presId="urn:microsoft.com/office/officeart/2005/8/layout/radial6"/>
    <dgm:cxn modelId="{E48FF10E-2D82-4034-B4EA-4893F3579A4A}" type="presParOf" srcId="{72699523-0FFA-4BEE-B80C-EE59AF63DD01}" destId="{C55AE86E-1744-46F0-A0BE-DC2DD7A8784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831F48-DB2F-4756-B9A2-802CA23F6391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8F13D9-25B2-4259-94A4-A24D41B7FC3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latin typeface="Khmer OS Siemreap" panose="02000500000000020004" pitchFamily="2" charset="0"/>
              <a:cs typeface="Khmer OS Siemreap" panose="02000500000000020004" pitchFamily="2" charset="0"/>
            </a:rPr>
            <a:t>CPD Providers</a:t>
          </a:r>
        </a:p>
      </dgm:t>
    </dgm:pt>
    <dgm:pt modelId="{4809AB08-C239-4DA0-A016-1FDBEAA8BD22}" type="parTrans" cxnId="{03674820-A98A-489D-A88A-77545E234626}">
      <dgm:prSet/>
      <dgm:spPr/>
      <dgm:t>
        <a:bodyPr/>
        <a:lstStyle/>
        <a:p>
          <a:endParaRPr lang="en-US" sz="160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4E62A16F-D2E6-49A2-AAC7-DC0CAC56863E}" type="sibTrans" cxnId="{03674820-A98A-489D-A88A-77545E234626}">
      <dgm:prSet/>
      <dgm:spPr/>
      <dgm:t>
        <a:bodyPr/>
        <a:lstStyle/>
        <a:p>
          <a:endParaRPr lang="en-US" sz="160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7C9451E7-045C-4BD3-9E60-F0C32D64D744}">
      <dgm:prSet custT="1"/>
      <dgm:spPr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66700" tIns="266700" rIns="355600" bIns="400050" numCol="1" spcCol="1270" anchor="t" anchorCtr="0"/>
        <a:lstStyle/>
        <a:p>
          <a:pPr marL="0" indent="0">
            <a:buFont typeface="Wingdings" panose="05000000000000000000" pitchFamily="2" charset="2"/>
            <a:buNone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ពាក្យស្នើសុំការទទួលស្គាល់គុណភាពសកម្មភាព អវប</a:t>
          </a:r>
          <a:endParaRPr lang="en-US" sz="20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34B63FDA-A4A2-471F-8F82-04B76C7C6EAD}" type="sibTrans" cxnId="{98692218-FE2A-4089-9EE8-1D1FB44D4B67}">
      <dgm:prSet/>
      <dgm:spPr/>
      <dgm:t>
        <a:bodyPr/>
        <a:lstStyle/>
        <a:p>
          <a:endParaRPr lang="en-US" sz="160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7C07A0E0-EB69-412A-95F2-6571D0C0081E}" type="parTrans" cxnId="{98692218-FE2A-4089-9EE8-1D1FB44D4B67}">
      <dgm:prSet/>
      <dgm:spPr/>
      <dgm:t>
        <a:bodyPr/>
        <a:lstStyle/>
        <a:p>
          <a:endParaRPr lang="en-US" sz="160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CFCFB216-933E-47F7-8FDB-A45867DD5AE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dirty="0">
              <a:latin typeface="Khmer OS Siemreap" panose="02000500000000020004" pitchFamily="2" charset="0"/>
              <a:cs typeface="Khmer OS Siemreap" panose="02000500000000020004" pitchFamily="2" charset="0"/>
            </a:rPr>
            <a:t>CPD Offerings</a:t>
          </a:r>
        </a:p>
      </dgm:t>
    </dgm:pt>
    <dgm:pt modelId="{1BB51C57-22FC-4E18-AFEB-8CA92D013740}" type="parTrans" cxnId="{8A18BA15-EA91-404B-A272-FEE333C2B0B2}">
      <dgm:prSet/>
      <dgm:spPr/>
      <dgm:t>
        <a:bodyPr/>
        <a:lstStyle/>
        <a:p>
          <a:endParaRPr lang="en-US"/>
        </a:p>
      </dgm:t>
    </dgm:pt>
    <dgm:pt modelId="{F0D04C6B-145A-4FE7-8022-C79A9D606FE1}" type="sibTrans" cxnId="{8A18BA15-EA91-404B-A272-FEE333C2B0B2}">
      <dgm:prSet/>
      <dgm:spPr/>
      <dgm:t>
        <a:bodyPr/>
        <a:lstStyle/>
        <a:p>
          <a:endParaRPr lang="en-US"/>
        </a:p>
      </dgm:t>
    </dgm:pt>
    <dgm:pt modelId="{11948563-1EB7-4DDE-BCD5-F910C9FBF994}">
      <dgm:prSet custT="1"/>
      <dgm:spPr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66700" tIns="266700" rIns="355600" bIns="400050" numCol="1" spcCol="1270" anchor="t" anchorCtr="0"/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ពាក្យស្នើសុំការទទួលស្គាល់គុណភាពជាអ្នកផ្ដល់សេវា អវប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Khmer OS Siemreap" panose="02000500000000020004" pitchFamily="2" charset="0"/>
            <a:ea typeface="+mn-ea"/>
            <a:cs typeface="Khmer OS Siemreap" panose="02000500000000020004" pitchFamily="2" charset="0"/>
          </a:endParaRPr>
        </a:p>
      </dgm:t>
    </dgm:pt>
    <dgm:pt modelId="{A76FCBA6-AA59-4484-B66B-34BB31A8CB8E}" type="parTrans" cxnId="{992ACCAD-5C4C-4F8A-BCBF-62490640161E}">
      <dgm:prSet/>
      <dgm:spPr/>
      <dgm:t>
        <a:bodyPr/>
        <a:lstStyle/>
        <a:p>
          <a:endParaRPr lang="en-US"/>
        </a:p>
      </dgm:t>
    </dgm:pt>
    <dgm:pt modelId="{BBCB0A7A-3233-4728-AC3E-D85BA543C7FA}" type="sibTrans" cxnId="{992ACCAD-5C4C-4F8A-BCBF-62490640161E}">
      <dgm:prSet/>
      <dgm:spPr/>
      <dgm:t>
        <a:bodyPr/>
        <a:lstStyle/>
        <a:p>
          <a:endParaRPr lang="en-US"/>
        </a:p>
      </dgm:t>
    </dgm:pt>
    <dgm:pt modelId="{74654764-1C80-42E2-86FF-D497915F711F}">
      <dgm:prSet custT="1"/>
      <dgm:spPr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66700" tIns="266700" rIns="355600" bIns="400050" numCol="1" spcCol="1270" anchor="t" anchorCtr="0"/>
        <a:lstStyle/>
        <a:p>
          <a:pPr marL="0" indent="0">
            <a:buFont typeface="Khmer OS Siemreap" panose="02000500000000020004" pitchFamily="2" charset="0"/>
            <a:buChar char="–"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 សម្រាប់គ្រូបង្រៀន</a:t>
          </a:r>
          <a:endParaRPr lang="en-US" sz="20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D44773E8-E195-4B53-8854-857D957B71D2}" type="parTrans" cxnId="{3C1345B2-EE53-4EF3-BBCF-7238FCC7D977}">
      <dgm:prSet/>
      <dgm:spPr/>
      <dgm:t>
        <a:bodyPr/>
        <a:lstStyle/>
        <a:p>
          <a:endParaRPr lang="en-US"/>
        </a:p>
      </dgm:t>
    </dgm:pt>
    <dgm:pt modelId="{BACF7323-BB25-4000-892F-D6EFAE2A19C1}" type="sibTrans" cxnId="{3C1345B2-EE53-4EF3-BBCF-7238FCC7D977}">
      <dgm:prSet/>
      <dgm:spPr/>
      <dgm:t>
        <a:bodyPr/>
        <a:lstStyle/>
        <a:p>
          <a:endParaRPr lang="en-US"/>
        </a:p>
      </dgm:t>
    </dgm:pt>
    <dgm:pt modelId="{7FF78512-DF0E-4C4D-BE85-44EC5E6BBB71}">
      <dgm:prSet custT="1"/>
      <dgm:spPr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66700" tIns="266700" rIns="355600" bIns="400050" numCol="1" spcCol="1270" anchor="t" anchorCtr="0"/>
        <a:lstStyle/>
        <a:p>
          <a:pPr marL="0" indent="0">
            <a:buFont typeface="Khmer OS Siemreap" panose="02000500000000020004" pitchFamily="2" charset="0"/>
            <a:buChar char="–"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 សម្រាប់នាយកសាលា</a:t>
          </a:r>
          <a:endParaRPr lang="en-US" sz="20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2DAAEB30-04E7-4C19-AA0B-46CEEEE03838}" type="parTrans" cxnId="{35C55E1B-35DC-433D-B62F-A1C3191A7403}">
      <dgm:prSet/>
      <dgm:spPr/>
      <dgm:t>
        <a:bodyPr/>
        <a:lstStyle/>
        <a:p>
          <a:endParaRPr lang="en-US"/>
        </a:p>
      </dgm:t>
    </dgm:pt>
    <dgm:pt modelId="{F244D5FA-2C2F-4450-BD3E-FBF375A09C04}" type="sibTrans" cxnId="{35C55E1B-35DC-433D-B62F-A1C3191A7403}">
      <dgm:prSet/>
      <dgm:spPr/>
      <dgm:t>
        <a:bodyPr/>
        <a:lstStyle/>
        <a:p>
          <a:endParaRPr lang="en-US"/>
        </a:p>
      </dgm:t>
    </dgm:pt>
    <dgm:pt modelId="{69CF29BA-96C1-4E66-980F-DC23F19EBFBF}">
      <dgm:prSet custT="1"/>
      <dgm:spPr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66700" tIns="266700" rIns="355600" bIns="400050" numCol="1" spcCol="1270" anchor="t" anchorCtr="0"/>
        <a:lstStyle/>
        <a:p>
          <a:pPr marL="233363" indent="-233363">
            <a:buFont typeface="Khmer OS Siemreap" panose="02000500000000020004" pitchFamily="2" charset="0"/>
            <a:buChar char="–"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សម្រាប់នាយកសាលាគរុកោសល្យ</a:t>
          </a:r>
          <a:endParaRPr lang="en-US" sz="20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227B17FC-8E23-4204-9BB4-16B2492EF0BA}" type="parTrans" cxnId="{C18B646C-5AFC-46FA-891E-A6F3DBEAD4CD}">
      <dgm:prSet/>
      <dgm:spPr/>
      <dgm:t>
        <a:bodyPr/>
        <a:lstStyle/>
        <a:p>
          <a:endParaRPr lang="en-US"/>
        </a:p>
      </dgm:t>
    </dgm:pt>
    <dgm:pt modelId="{D0869B7D-6336-4F46-A6C1-725128B9397B}" type="sibTrans" cxnId="{C18B646C-5AFC-46FA-891E-A6F3DBEAD4CD}">
      <dgm:prSet/>
      <dgm:spPr/>
      <dgm:t>
        <a:bodyPr/>
        <a:lstStyle/>
        <a:p>
          <a:endParaRPr lang="en-US"/>
        </a:p>
      </dgm:t>
    </dgm:pt>
    <dgm:pt modelId="{5F75477C-389B-4902-82E7-F8A7B507AAD0}">
      <dgm:prSet custT="1"/>
      <dgm:spPr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spcFirstLastPara="0" vert="horz" wrap="square" lIns="266700" tIns="266700" rIns="355600" bIns="400050" numCol="1" spcCol="1270" anchor="t" anchorCtr="0"/>
        <a:lstStyle/>
        <a:p>
          <a:pPr marL="233363" indent="-233363">
            <a:buFont typeface="Khmer OS Siemreap" panose="02000500000000020004" pitchFamily="2" charset="0"/>
            <a:buChar char="–"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សម្រាប់អ្នកឯកទេសអប់រំ</a:t>
          </a:r>
          <a:b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</a:br>
          <a:endParaRPr lang="en-US" sz="20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gm:t>
    </dgm:pt>
    <dgm:pt modelId="{96B0440F-787A-4802-8858-D075D66E7A5E}" type="parTrans" cxnId="{80EB9A79-4D1E-4AA1-ADDC-94B2830D1371}">
      <dgm:prSet/>
      <dgm:spPr/>
      <dgm:t>
        <a:bodyPr/>
        <a:lstStyle/>
        <a:p>
          <a:endParaRPr lang="en-US"/>
        </a:p>
      </dgm:t>
    </dgm:pt>
    <dgm:pt modelId="{88A5149B-3887-44D8-AA68-F590E5530952}" type="sibTrans" cxnId="{80EB9A79-4D1E-4AA1-ADDC-94B2830D1371}">
      <dgm:prSet/>
      <dgm:spPr/>
      <dgm:t>
        <a:bodyPr/>
        <a:lstStyle/>
        <a:p>
          <a:endParaRPr lang="en-US"/>
        </a:p>
      </dgm:t>
    </dgm:pt>
    <dgm:pt modelId="{217744D9-3F0E-4A21-B1D2-401F85CE4A39}" type="pres">
      <dgm:prSet presAssocID="{75831F48-DB2F-4756-B9A2-802CA23F6391}" presName="Name0" presStyleCnt="0">
        <dgm:presLayoutVars>
          <dgm:dir/>
          <dgm:animLvl val="lvl"/>
          <dgm:resizeHandles val="exact"/>
        </dgm:presLayoutVars>
      </dgm:prSet>
      <dgm:spPr/>
    </dgm:pt>
    <dgm:pt modelId="{A5750F25-C257-497B-A858-729BC0CFC224}" type="pres">
      <dgm:prSet presAssocID="{B78F13D9-25B2-4259-94A4-A24D41B7FC3B}" presName="composite" presStyleCnt="0"/>
      <dgm:spPr/>
    </dgm:pt>
    <dgm:pt modelId="{D1471E66-2907-48C9-A054-4B2D5DDEB3BD}" type="pres">
      <dgm:prSet presAssocID="{B78F13D9-25B2-4259-94A4-A24D41B7FC3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C4DC238-9FA4-4561-8951-B190CB2C2DF6}" type="pres">
      <dgm:prSet presAssocID="{B78F13D9-25B2-4259-94A4-A24D41B7FC3B}" presName="desTx" presStyleLbl="alignAccFollowNode1" presStyleIdx="0" presStyleCnt="2">
        <dgm:presLayoutVars>
          <dgm:bulletEnabled val="1"/>
        </dgm:presLayoutVars>
      </dgm:prSet>
      <dgm:spPr>
        <a:xfrm>
          <a:off x="40" y="1469513"/>
          <a:ext cx="3881177" cy="3225375"/>
        </a:xfrm>
        <a:prstGeom prst="rect">
          <a:avLst/>
        </a:prstGeom>
      </dgm:spPr>
    </dgm:pt>
    <dgm:pt modelId="{98FE8931-DF14-4B0C-8F5B-5C6C2DE40B6C}" type="pres">
      <dgm:prSet presAssocID="{4E62A16F-D2E6-49A2-AAC7-DC0CAC56863E}" presName="space" presStyleCnt="0"/>
      <dgm:spPr/>
    </dgm:pt>
    <dgm:pt modelId="{846A41E9-D47C-4390-AE4A-C5F55D1D2AFB}" type="pres">
      <dgm:prSet presAssocID="{CFCFB216-933E-47F7-8FDB-A45867DD5AE1}" presName="composite" presStyleCnt="0"/>
      <dgm:spPr/>
    </dgm:pt>
    <dgm:pt modelId="{BA63B347-CF02-4C09-9B87-90F545FCD166}" type="pres">
      <dgm:prSet presAssocID="{CFCFB216-933E-47F7-8FDB-A45867DD5AE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00693D8-C97B-4591-B8E6-E479F266FD96}" type="pres">
      <dgm:prSet presAssocID="{CFCFB216-933E-47F7-8FDB-A45867DD5AE1}" presName="desTx" presStyleLbl="alignAccFollowNode1" presStyleIdx="1" presStyleCnt="2">
        <dgm:presLayoutVars>
          <dgm:bulletEnabled val="1"/>
        </dgm:presLayoutVars>
      </dgm:prSet>
      <dgm:spPr>
        <a:xfrm>
          <a:off x="4424582" y="1469513"/>
          <a:ext cx="3881177" cy="3225375"/>
        </a:xfrm>
        <a:prstGeom prst="rect">
          <a:avLst/>
        </a:prstGeom>
      </dgm:spPr>
    </dgm:pt>
  </dgm:ptLst>
  <dgm:cxnLst>
    <dgm:cxn modelId="{8A18BA15-EA91-404B-A272-FEE333C2B0B2}" srcId="{75831F48-DB2F-4756-B9A2-802CA23F6391}" destId="{CFCFB216-933E-47F7-8FDB-A45867DD5AE1}" srcOrd="1" destOrd="0" parTransId="{1BB51C57-22FC-4E18-AFEB-8CA92D013740}" sibTransId="{F0D04C6B-145A-4FE7-8022-C79A9D606FE1}"/>
    <dgm:cxn modelId="{98692218-FE2A-4089-9EE8-1D1FB44D4B67}" srcId="{CFCFB216-933E-47F7-8FDB-A45867DD5AE1}" destId="{7C9451E7-045C-4BD3-9E60-F0C32D64D744}" srcOrd="0" destOrd="0" parTransId="{7C07A0E0-EB69-412A-95F2-6571D0C0081E}" sibTransId="{34B63FDA-A4A2-471F-8F82-04B76C7C6EAD}"/>
    <dgm:cxn modelId="{E9E9AE18-C629-4A31-81F8-60378B739556}" type="presOf" srcId="{5F75477C-389B-4902-82E7-F8A7B507AAD0}" destId="{900693D8-C97B-4591-B8E6-E479F266FD96}" srcOrd="0" destOrd="4" presId="urn:microsoft.com/office/officeart/2005/8/layout/hList1"/>
    <dgm:cxn modelId="{35C55E1B-35DC-433D-B62F-A1C3191A7403}" srcId="{CFCFB216-933E-47F7-8FDB-A45867DD5AE1}" destId="{7FF78512-DF0E-4C4D-BE85-44EC5E6BBB71}" srcOrd="2" destOrd="0" parTransId="{2DAAEB30-04E7-4C19-AA0B-46CEEEE03838}" sibTransId="{F244D5FA-2C2F-4450-BD3E-FBF375A09C04}"/>
    <dgm:cxn modelId="{03674820-A98A-489D-A88A-77545E234626}" srcId="{75831F48-DB2F-4756-B9A2-802CA23F6391}" destId="{B78F13D9-25B2-4259-94A4-A24D41B7FC3B}" srcOrd="0" destOrd="0" parTransId="{4809AB08-C239-4DA0-A016-1FDBEAA8BD22}" sibTransId="{4E62A16F-D2E6-49A2-AAC7-DC0CAC56863E}"/>
    <dgm:cxn modelId="{5A50D02F-4E99-4718-822F-0BDA36003E38}" type="presOf" srcId="{CFCFB216-933E-47F7-8FDB-A45867DD5AE1}" destId="{BA63B347-CF02-4C09-9B87-90F545FCD166}" srcOrd="0" destOrd="0" presId="urn:microsoft.com/office/officeart/2005/8/layout/hList1"/>
    <dgm:cxn modelId="{3F5EEC38-492E-4C24-8F35-261E56C68ACA}" type="presOf" srcId="{11948563-1EB7-4DDE-BCD5-F910C9FBF994}" destId="{FC4DC238-9FA4-4561-8951-B190CB2C2DF6}" srcOrd="0" destOrd="0" presId="urn:microsoft.com/office/officeart/2005/8/layout/hList1"/>
    <dgm:cxn modelId="{C18B646C-5AFC-46FA-891E-A6F3DBEAD4CD}" srcId="{CFCFB216-933E-47F7-8FDB-A45867DD5AE1}" destId="{69CF29BA-96C1-4E66-980F-DC23F19EBFBF}" srcOrd="3" destOrd="0" parTransId="{227B17FC-8E23-4204-9BB4-16B2492EF0BA}" sibTransId="{D0869B7D-6336-4F46-A6C1-725128B9397B}"/>
    <dgm:cxn modelId="{6B90E852-AC3F-49FA-82B1-96FC941A75CA}" type="presOf" srcId="{74654764-1C80-42E2-86FF-D497915F711F}" destId="{900693D8-C97B-4591-B8E6-E479F266FD96}" srcOrd="0" destOrd="1" presId="urn:microsoft.com/office/officeart/2005/8/layout/hList1"/>
    <dgm:cxn modelId="{80EB9A79-4D1E-4AA1-ADDC-94B2830D1371}" srcId="{CFCFB216-933E-47F7-8FDB-A45867DD5AE1}" destId="{5F75477C-389B-4902-82E7-F8A7B507AAD0}" srcOrd="4" destOrd="0" parTransId="{96B0440F-787A-4802-8858-D075D66E7A5E}" sibTransId="{88A5149B-3887-44D8-AA68-F590E5530952}"/>
    <dgm:cxn modelId="{FD40FC93-22F0-4616-B23D-EF04000EB0A7}" type="presOf" srcId="{69CF29BA-96C1-4E66-980F-DC23F19EBFBF}" destId="{900693D8-C97B-4591-B8E6-E479F266FD96}" srcOrd="0" destOrd="3" presId="urn:microsoft.com/office/officeart/2005/8/layout/hList1"/>
    <dgm:cxn modelId="{647F50A4-3261-4C8D-9837-1EFD25448528}" type="presOf" srcId="{75831F48-DB2F-4756-B9A2-802CA23F6391}" destId="{217744D9-3F0E-4A21-B1D2-401F85CE4A39}" srcOrd="0" destOrd="0" presId="urn:microsoft.com/office/officeart/2005/8/layout/hList1"/>
    <dgm:cxn modelId="{992ACCAD-5C4C-4F8A-BCBF-62490640161E}" srcId="{B78F13D9-25B2-4259-94A4-A24D41B7FC3B}" destId="{11948563-1EB7-4DDE-BCD5-F910C9FBF994}" srcOrd="0" destOrd="0" parTransId="{A76FCBA6-AA59-4484-B66B-34BB31A8CB8E}" sibTransId="{BBCB0A7A-3233-4728-AC3E-D85BA543C7FA}"/>
    <dgm:cxn modelId="{3C1345B2-EE53-4EF3-BBCF-7238FCC7D977}" srcId="{CFCFB216-933E-47F7-8FDB-A45867DD5AE1}" destId="{74654764-1C80-42E2-86FF-D497915F711F}" srcOrd="1" destOrd="0" parTransId="{D44773E8-E195-4B53-8854-857D957B71D2}" sibTransId="{BACF7323-BB25-4000-892F-D6EFAE2A19C1}"/>
    <dgm:cxn modelId="{A957A9BA-CD07-4AFD-983A-95ED6D164A54}" type="presOf" srcId="{7FF78512-DF0E-4C4D-BE85-44EC5E6BBB71}" destId="{900693D8-C97B-4591-B8E6-E479F266FD96}" srcOrd="0" destOrd="2" presId="urn:microsoft.com/office/officeart/2005/8/layout/hList1"/>
    <dgm:cxn modelId="{61394BC9-262B-44DF-9118-3278A500751D}" type="presOf" srcId="{7C9451E7-045C-4BD3-9E60-F0C32D64D744}" destId="{900693D8-C97B-4591-B8E6-E479F266FD96}" srcOrd="0" destOrd="0" presId="urn:microsoft.com/office/officeart/2005/8/layout/hList1"/>
    <dgm:cxn modelId="{4F45A9FA-6EA8-4A6C-A6A9-FF0D3E4263CC}" type="presOf" srcId="{B78F13D9-25B2-4259-94A4-A24D41B7FC3B}" destId="{D1471E66-2907-48C9-A054-4B2D5DDEB3BD}" srcOrd="0" destOrd="0" presId="urn:microsoft.com/office/officeart/2005/8/layout/hList1"/>
    <dgm:cxn modelId="{39980A83-06AF-469D-8427-563CD0D3E562}" type="presParOf" srcId="{217744D9-3F0E-4A21-B1D2-401F85CE4A39}" destId="{A5750F25-C257-497B-A858-729BC0CFC224}" srcOrd="0" destOrd="0" presId="urn:microsoft.com/office/officeart/2005/8/layout/hList1"/>
    <dgm:cxn modelId="{B5365A50-A704-4B60-9067-07E701B6C667}" type="presParOf" srcId="{A5750F25-C257-497B-A858-729BC0CFC224}" destId="{D1471E66-2907-48C9-A054-4B2D5DDEB3BD}" srcOrd="0" destOrd="0" presId="urn:microsoft.com/office/officeart/2005/8/layout/hList1"/>
    <dgm:cxn modelId="{5D08FD10-8C54-4BCC-BA78-82785AC3CC3D}" type="presParOf" srcId="{A5750F25-C257-497B-A858-729BC0CFC224}" destId="{FC4DC238-9FA4-4561-8951-B190CB2C2DF6}" srcOrd="1" destOrd="0" presId="urn:microsoft.com/office/officeart/2005/8/layout/hList1"/>
    <dgm:cxn modelId="{002F52C6-5265-4400-8B59-5D47C6ED70DB}" type="presParOf" srcId="{217744D9-3F0E-4A21-B1D2-401F85CE4A39}" destId="{98FE8931-DF14-4B0C-8F5B-5C6C2DE40B6C}" srcOrd="1" destOrd="0" presId="urn:microsoft.com/office/officeart/2005/8/layout/hList1"/>
    <dgm:cxn modelId="{13693C32-A3FA-4C03-9103-C5C416DB4857}" type="presParOf" srcId="{217744D9-3F0E-4A21-B1D2-401F85CE4A39}" destId="{846A41E9-D47C-4390-AE4A-C5F55D1D2AFB}" srcOrd="2" destOrd="0" presId="urn:microsoft.com/office/officeart/2005/8/layout/hList1"/>
    <dgm:cxn modelId="{76B92E6F-509D-46BF-86F6-C6096EC9108E}" type="presParOf" srcId="{846A41E9-D47C-4390-AE4A-C5F55D1D2AFB}" destId="{BA63B347-CF02-4C09-9B87-90F545FCD166}" srcOrd="0" destOrd="0" presId="urn:microsoft.com/office/officeart/2005/8/layout/hList1"/>
    <dgm:cxn modelId="{2A1053DB-949B-4E23-A40B-1D5F82DEA6DC}" type="presParOf" srcId="{846A41E9-D47C-4390-AE4A-C5F55D1D2AFB}" destId="{900693D8-C97B-4591-B8E6-E479F266FD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928DA-DCCB-4B77-90B8-DE00AB8600E0}">
      <dsp:nvSpPr>
        <dsp:cNvPr id="0" name=""/>
        <dsp:cNvSpPr/>
      </dsp:nvSpPr>
      <dsp:spPr>
        <a:xfrm>
          <a:off x="4536193" y="1935839"/>
          <a:ext cx="2737440" cy="586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582"/>
              </a:lnTo>
              <a:lnTo>
                <a:pt x="2737440" y="399582"/>
              </a:lnTo>
              <a:lnTo>
                <a:pt x="2737440" y="586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42D6A-8A21-457B-A7CF-2BE9318931A6}">
      <dsp:nvSpPr>
        <dsp:cNvPr id="0" name=""/>
        <dsp:cNvSpPr/>
      </dsp:nvSpPr>
      <dsp:spPr>
        <a:xfrm>
          <a:off x="3833820" y="1935839"/>
          <a:ext cx="702372" cy="586352"/>
        </a:xfrm>
        <a:custGeom>
          <a:avLst/>
          <a:gdLst/>
          <a:ahLst/>
          <a:cxnLst/>
          <a:rect l="0" t="0" r="0" b="0"/>
          <a:pathLst>
            <a:path>
              <a:moveTo>
                <a:pt x="702372" y="0"/>
              </a:moveTo>
              <a:lnTo>
                <a:pt x="702372" y="399582"/>
              </a:lnTo>
              <a:lnTo>
                <a:pt x="0" y="399582"/>
              </a:lnTo>
              <a:lnTo>
                <a:pt x="0" y="586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DF0630-A495-48D4-AEA3-3096E4991D22}">
      <dsp:nvSpPr>
        <dsp:cNvPr id="0" name=""/>
        <dsp:cNvSpPr/>
      </dsp:nvSpPr>
      <dsp:spPr>
        <a:xfrm>
          <a:off x="1096380" y="1935839"/>
          <a:ext cx="3439813" cy="586352"/>
        </a:xfrm>
        <a:custGeom>
          <a:avLst/>
          <a:gdLst/>
          <a:ahLst/>
          <a:cxnLst/>
          <a:rect l="0" t="0" r="0" b="0"/>
          <a:pathLst>
            <a:path>
              <a:moveTo>
                <a:pt x="3439813" y="0"/>
              </a:moveTo>
              <a:lnTo>
                <a:pt x="3439813" y="399582"/>
              </a:lnTo>
              <a:lnTo>
                <a:pt x="0" y="399582"/>
              </a:lnTo>
              <a:lnTo>
                <a:pt x="0" y="5863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B02C16-9864-4430-8744-5B73D465CD5E}">
      <dsp:nvSpPr>
        <dsp:cNvPr id="0" name=""/>
        <dsp:cNvSpPr/>
      </dsp:nvSpPr>
      <dsp:spPr>
        <a:xfrm>
          <a:off x="3204985" y="91986"/>
          <a:ext cx="2662416" cy="184385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6EC5C-23DB-45AE-80AA-C3DEBC05DBA5}">
      <dsp:nvSpPr>
        <dsp:cNvPr id="0" name=""/>
        <dsp:cNvSpPr/>
      </dsp:nvSpPr>
      <dsp:spPr>
        <a:xfrm>
          <a:off x="3428998" y="304798"/>
          <a:ext cx="2662416" cy="18438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ការិយាល័យគ្រប់គ្រងការអភិវឌ្ឍវិជ្ជាជីវៈជាប្រចាំ</a:t>
          </a:r>
          <a:endParaRPr lang="en-US" sz="18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លេខាធិការដ្ឋានរបស់គណៈកម្មការ </a:t>
          </a:r>
          <a:r>
            <a:rPr lang="en-US" sz="18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CPD </a:t>
          </a:r>
          <a:r>
            <a:rPr lang="km-KH" sz="18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និង</a:t>
          </a:r>
          <a:r>
            <a:rPr lang="en-US" sz="18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TCP</a:t>
          </a:r>
          <a:endParaRPr lang="en-US" sz="1800" kern="1200" dirty="0"/>
        </a:p>
      </dsp:txBody>
      <dsp:txXfrm>
        <a:off x="3483003" y="358803"/>
        <a:ext cx="2554406" cy="1735842"/>
      </dsp:txXfrm>
    </dsp:sp>
    <dsp:sp modelId="{B5311188-4588-4DD7-9B53-487B899BD1E3}">
      <dsp:nvSpPr>
        <dsp:cNvPr id="0" name=""/>
        <dsp:cNvSpPr/>
      </dsp:nvSpPr>
      <dsp:spPr>
        <a:xfrm>
          <a:off x="1420" y="2522191"/>
          <a:ext cx="2189920" cy="16716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DFDA8-9670-4649-862C-68615357A101}">
      <dsp:nvSpPr>
        <dsp:cNvPr id="0" name=""/>
        <dsp:cNvSpPr/>
      </dsp:nvSpPr>
      <dsp:spPr>
        <a:xfrm>
          <a:off x="225432" y="2735003"/>
          <a:ext cx="2189920" cy="16716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i="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គ្រប់គ្រងទិន្នន័យ និងក្រេឌីតការអភិវឌ្ឍវិជ្ជាជីវៈជាប្រចាំ  </a:t>
          </a:r>
          <a:endParaRPr lang="en-US" sz="1800" i="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sp:txBody>
      <dsp:txXfrm>
        <a:off x="274394" y="2783965"/>
        <a:ext cx="2091996" cy="1573750"/>
      </dsp:txXfrm>
    </dsp:sp>
    <dsp:sp modelId="{D737BB5F-3BD1-4519-B8EB-042CD3CCB5FA}">
      <dsp:nvSpPr>
        <dsp:cNvPr id="0" name=""/>
        <dsp:cNvSpPr/>
      </dsp:nvSpPr>
      <dsp:spPr>
        <a:xfrm>
          <a:off x="2639365" y="2522191"/>
          <a:ext cx="2388910" cy="1688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4EDF8-9E9F-4950-BDB2-33725D21F893}">
      <dsp:nvSpPr>
        <dsp:cNvPr id="0" name=""/>
        <dsp:cNvSpPr/>
      </dsp:nvSpPr>
      <dsp:spPr>
        <a:xfrm>
          <a:off x="2863378" y="2735003"/>
          <a:ext cx="2388910" cy="1688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18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គ្រប់គ្រងការផ្សព្វផ្សាយ</a:t>
          </a:r>
          <a:r>
            <a:rPr lang="en-US" sz="18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 </a:t>
          </a:r>
          <a:r>
            <a:rPr lang="km-KH" sz="18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ព័ត៌មាន និងទំនាក់ទំនង    ពាក់ព័ន្ធនឹង អវប</a:t>
          </a:r>
          <a:endParaRPr lang="en-US" sz="18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sp:txBody>
      <dsp:txXfrm>
        <a:off x="2912835" y="2784460"/>
        <a:ext cx="2289996" cy="1589684"/>
      </dsp:txXfrm>
    </dsp:sp>
    <dsp:sp modelId="{9E14EA0E-1CCD-4B3C-A8E5-6018E5BCDD82}">
      <dsp:nvSpPr>
        <dsp:cNvPr id="0" name=""/>
        <dsp:cNvSpPr/>
      </dsp:nvSpPr>
      <dsp:spPr>
        <a:xfrm>
          <a:off x="5476300" y="2522191"/>
          <a:ext cx="3594666" cy="27356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759841-E75B-4C05-A191-7A5CC9062146}">
      <dsp:nvSpPr>
        <dsp:cNvPr id="0" name=""/>
        <dsp:cNvSpPr/>
      </dsp:nvSpPr>
      <dsp:spPr>
        <a:xfrm>
          <a:off x="5700313" y="2735003"/>
          <a:ext cx="3594666" cy="27356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កំណត់បទប្បញ្ញត្តិក្នុងការផ្តល់នូវការអភិវឌ្ឍវិជ្ជាជីវៈជាប្រចាំដែលមានគុណភាព រួមមានការកំណត់ស្តង់ដាអប្បបរមា ទទួលស្គាល់គុណភាព ធានាគុណភាព</a:t>
          </a:r>
          <a:r>
            <a:rPr lang="en-US" sz="20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 </a:t>
          </a:r>
          <a:r>
            <a:rPr lang="km-KH" sz="20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និងគ្រោងថវិកា</a:t>
          </a:r>
          <a:endParaRPr lang="en-US" sz="20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sp:txBody>
      <dsp:txXfrm>
        <a:off x="5780436" y="2815126"/>
        <a:ext cx="3434420" cy="2575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E44E8-9BBE-D94B-BD31-8DCB5E45F736}">
      <dsp:nvSpPr>
        <dsp:cNvPr id="0" name=""/>
        <dsp:cNvSpPr/>
      </dsp:nvSpPr>
      <dsp:spPr>
        <a:xfrm>
          <a:off x="3398218" y="2954420"/>
          <a:ext cx="2513751" cy="25137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000" kern="1200" dirty="0">
              <a:latin typeface="Khmer OS Muol Light" panose="02000500000000020004" pitchFamily="2" charset="77"/>
              <a:cs typeface="Khmer OS Muol Light" panose="02000500000000020004" pitchFamily="2" charset="77"/>
            </a:rPr>
            <a:t>១ ក្រេឌីត      អវប</a:t>
          </a:r>
          <a:endParaRPr lang="en-US" sz="3000" kern="1200" dirty="0"/>
        </a:p>
      </dsp:txBody>
      <dsp:txXfrm>
        <a:off x="3766348" y="3322550"/>
        <a:ext cx="1777491" cy="1777491"/>
      </dsp:txXfrm>
    </dsp:sp>
    <dsp:sp modelId="{583E73D9-E876-7B41-A405-5EE9C67872D7}">
      <dsp:nvSpPr>
        <dsp:cNvPr id="0" name=""/>
        <dsp:cNvSpPr/>
      </dsp:nvSpPr>
      <dsp:spPr>
        <a:xfrm rot="11700000">
          <a:off x="1158168" y="3210404"/>
          <a:ext cx="2196804" cy="716419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9981A-EE0A-6F4C-8841-04121D5C4F52}">
      <dsp:nvSpPr>
        <dsp:cNvPr id="0" name=""/>
        <dsp:cNvSpPr/>
      </dsp:nvSpPr>
      <dsp:spPr>
        <a:xfrm>
          <a:off x="1563" y="2329100"/>
          <a:ext cx="2388063" cy="19104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ការសិក្សា</a:t>
          </a:r>
          <a:r>
            <a:rPr lang="en-US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 </a:t>
          </a:r>
          <a: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ឬសកម្មភាពជួបផ្ទាល់</a:t>
          </a:r>
          <a:r>
            <a:rPr lang="en-US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 </a:t>
          </a:r>
          <a: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១៥ម៉ោង </a:t>
          </a:r>
          <a:r>
            <a:rPr lang="en-US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+</a:t>
          </a:r>
          <a: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 ៣០ម៉ោង ស្វ័យសិក្សា </a:t>
          </a:r>
          <a:endParaRPr lang="en-US" sz="2000" kern="12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sp:txBody>
      <dsp:txXfrm>
        <a:off x="57518" y="2385055"/>
        <a:ext cx="2276153" cy="1798540"/>
      </dsp:txXfrm>
    </dsp:sp>
    <dsp:sp modelId="{A705A4C1-05BD-7046-84A2-DD30F4F30C4D}">
      <dsp:nvSpPr>
        <dsp:cNvPr id="0" name=""/>
        <dsp:cNvSpPr/>
      </dsp:nvSpPr>
      <dsp:spPr>
        <a:xfrm rot="14700000">
          <a:off x="2507274" y="1602602"/>
          <a:ext cx="2196804" cy="716419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0CEF3-0F14-274B-8FEA-7406766EF1D0}">
      <dsp:nvSpPr>
        <dsp:cNvPr id="0" name=""/>
        <dsp:cNvSpPr/>
      </dsp:nvSpPr>
      <dsp:spPr>
        <a:xfrm>
          <a:off x="1947439" y="10096"/>
          <a:ext cx="2388063" cy="19104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កម្មសិក្សាគរុកោសល្យ ឬការអនុវត្តផ្ទាល់              រយៈពេល ៤៥ម៉ោង </a:t>
          </a:r>
          <a:endParaRPr lang="en-US" sz="2000" kern="12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sp:txBody>
      <dsp:txXfrm>
        <a:off x="2003394" y="66051"/>
        <a:ext cx="2276153" cy="1798540"/>
      </dsp:txXfrm>
    </dsp:sp>
    <dsp:sp modelId="{40012C60-6248-9E4A-8649-9E7BB8EB8DEB}">
      <dsp:nvSpPr>
        <dsp:cNvPr id="0" name=""/>
        <dsp:cNvSpPr/>
      </dsp:nvSpPr>
      <dsp:spPr>
        <a:xfrm rot="17700000">
          <a:off x="4606109" y="1602602"/>
          <a:ext cx="2196804" cy="716419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1B912-008F-D243-9B9C-F821A8FF8976}">
      <dsp:nvSpPr>
        <dsp:cNvPr id="0" name=""/>
        <dsp:cNvSpPr/>
      </dsp:nvSpPr>
      <dsp:spPr>
        <a:xfrm>
          <a:off x="4974685" y="10096"/>
          <a:ext cx="2388063" cy="19104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រៀនដោយខ្លួនឯងពីប្រភពមានគុណភាព</a:t>
          </a:r>
          <a:r>
            <a:rPr lang="en-US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 </a:t>
          </a:r>
          <a: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សមស្រប ១៥ម៉ោង </a:t>
          </a:r>
          <a:r>
            <a:rPr lang="en-US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+</a:t>
          </a:r>
          <a: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 ៣០ម៉ោង ស្វ័យសិក្សា </a:t>
          </a:r>
          <a:endParaRPr lang="en-US" sz="2000" kern="12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sp:txBody>
      <dsp:txXfrm>
        <a:off x="5030640" y="66051"/>
        <a:ext cx="2276153" cy="1798540"/>
      </dsp:txXfrm>
    </dsp:sp>
    <dsp:sp modelId="{7391A419-ECA9-6A46-862B-A380910E11D2}">
      <dsp:nvSpPr>
        <dsp:cNvPr id="0" name=""/>
        <dsp:cNvSpPr/>
      </dsp:nvSpPr>
      <dsp:spPr>
        <a:xfrm rot="20700000">
          <a:off x="5955215" y="3210404"/>
          <a:ext cx="2196804" cy="716419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11DCC-9C40-D142-8344-A9F3F1491B26}">
      <dsp:nvSpPr>
        <dsp:cNvPr id="0" name=""/>
        <dsp:cNvSpPr/>
      </dsp:nvSpPr>
      <dsp:spPr>
        <a:xfrm>
          <a:off x="6920561" y="2329100"/>
          <a:ext cx="2388063" cy="191045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ស្វ័យសិក្សា            ការពិសោធ ឬការងារចុះកម្មសិក្សា              រយៈពេល ៤៥ម៉ោង</a:t>
          </a:r>
          <a:endParaRPr lang="x-none" sz="2000" kern="12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sp:txBody>
      <dsp:txXfrm>
        <a:off x="6976516" y="2385055"/>
        <a:ext cx="2276153" cy="1798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5AE86E-1744-46F0-A0BE-DC2DD7A8784C}">
      <dsp:nvSpPr>
        <dsp:cNvPr id="0" name=""/>
        <dsp:cNvSpPr/>
      </dsp:nvSpPr>
      <dsp:spPr>
        <a:xfrm>
          <a:off x="2324125" y="867166"/>
          <a:ext cx="4733541" cy="4733541"/>
        </a:xfrm>
        <a:prstGeom prst="blockArc">
          <a:avLst>
            <a:gd name="adj1" fmla="val 16226073"/>
            <a:gd name="adj2" fmla="val 1654473"/>
            <a:gd name="adj3" fmla="val 464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40AB12-DDDC-44CF-B674-51C2E93747F1}">
      <dsp:nvSpPr>
        <dsp:cNvPr id="0" name=""/>
        <dsp:cNvSpPr/>
      </dsp:nvSpPr>
      <dsp:spPr>
        <a:xfrm>
          <a:off x="2332435" y="851402"/>
          <a:ext cx="4733541" cy="4733541"/>
        </a:xfrm>
        <a:prstGeom prst="blockArc">
          <a:avLst>
            <a:gd name="adj1" fmla="val 1680973"/>
            <a:gd name="adj2" fmla="val 8972755"/>
            <a:gd name="adj3" fmla="val 4644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ACC3C-740A-4566-BB6E-580A614958B1}">
      <dsp:nvSpPr>
        <dsp:cNvPr id="0" name=""/>
        <dsp:cNvSpPr/>
      </dsp:nvSpPr>
      <dsp:spPr>
        <a:xfrm>
          <a:off x="2341659" y="867232"/>
          <a:ext cx="4733541" cy="4733541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EB06E3-3B85-4314-B870-404D5ADDEC23}">
      <dsp:nvSpPr>
        <dsp:cNvPr id="0" name=""/>
        <dsp:cNvSpPr/>
      </dsp:nvSpPr>
      <dsp:spPr>
        <a:xfrm>
          <a:off x="3680473" y="2228455"/>
          <a:ext cx="2055913" cy="20110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3100" kern="1200" dirty="0">
              <a:latin typeface="Khmer OS Muol Light" panose="02000500000000020004" pitchFamily="2" charset="77"/>
              <a:cs typeface="Khmer OS Muol Light" panose="02000500000000020004" pitchFamily="2" charset="77"/>
            </a:rPr>
            <a:t>ក្រេឌីត      អវប</a:t>
          </a:r>
          <a:endParaRPr lang="en-US" sz="3100" kern="1200" dirty="0"/>
        </a:p>
      </dsp:txBody>
      <dsp:txXfrm>
        <a:off x="3981554" y="2522973"/>
        <a:ext cx="1453751" cy="1422060"/>
      </dsp:txXfrm>
    </dsp:sp>
    <dsp:sp modelId="{25CF4751-ABDE-4ABD-A9DB-EED689EC23DF}">
      <dsp:nvSpPr>
        <dsp:cNvPr id="0" name=""/>
        <dsp:cNvSpPr/>
      </dsp:nvSpPr>
      <dsp:spPr>
        <a:xfrm>
          <a:off x="3595185" y="-155538"/>
          <a:ext cx="2226488" cy="215545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អ្នកផ្ដល់សេវា </a:t>
          </a:r>
          <a:br>
            <a:rPr lang="km-KH" sz="2000" kern="1200" dirty="0">
              <a:latin typeface="Khmer OS Siemreap" panose="02000500000000000000" pitchFamily="2" charset="77"/>
              <a:cs typeface="Khmer OS Siemreap" panose="02000500000000000000" pitchFamily="2" charset="77"/>
            </a:rPr>
          </a:br>
          <a:r>
            <a:rPr lang="km-KH" sz="2000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អវប ដែលមានការទទួលស្គាល់</a:t>
          </a:r>
          <a:endParaRPr lang="en-US" sz="2000" kern="12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sp:txBody>
      <dsp:txXfrm>
        <a:off x="3921247" y="160121"/>
        <a:ext cx="1574364" cy="1524139"/>
      </dsp:txXfrm>
    </dsp:sp>
    <dsp:sp modelId="{B1AF70FA-B6CA-46B9-AE34-8C9F264EE820}">
      <dsp:nvSpPr>
        <dsp:cNvPr id="0" name=""/>
        <dsp:cNvSpPr/>
      </dsp:nvSpPr>
      <dsp:spPr>
        <a:xfrm>
          <a:off x="1619254" y="3295252"/>
          <a:ext cx="2174172" cy="2189316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សកម្មភាព</a:t>
          </a:r>
          <a:b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</a:br>
          <a:r>
            <a:rPr lang="km-KH" sz="2000" b="1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 អវប ដែលមានការទទួលស្គាល់</a:t>
          </a:r>
          <a:endParaRPr lang="en-US" sz="2000" kern="12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sp:txBody>
      <dsp:txXfrm>
        <a:off x="1937654" y="3615870"/>
        <a:ext cx="1537372" cy="1548080"/>
      </dsp:txXfrm>
    </dsp:sp>
    <dsp:sp modelId="{997A4D55-4ED8-431A-8E2D-321A43558A2A}">
      <dsp:nvSpPr>
        <dsp:cNvPr id="0" name=""/>
        <dsp:cNvSpPr/>
      </dsp:nvSpPr>
      <dsp:spPr>
        <a:xfrm>
          <a:off x="5607294" y="3219055"/>
          <a:ext cx="2265630" cy="2170051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m-KH" sz="2400" kern="1200" dirty="0">
              <a:latin typeface="Khmer OS Siemreap" panose="02000500000000000000" pitchFamily="2" charset="77"/>
              <a:cs typeface="Khmer OS Siemreap" panose="02000500000000000000" pitchFamily="2" charset="77"/>
            </a:rPr>
            <a:t>សិក្ខាកាមចូលរួម</a:t>
          </a:r>
          <a:endParaRPr lang="en-US" sz="2400" kern="1200" dirty="0">
            <a:latin typeface="Khmer OS Siemreap" panose="02000500000000000000" pitchFamily="2" charset="77"/>
            <a:cs typeface="Khmer OS Siemreap" panose="02000500000000000000" pitchFamily="2" charset="77"/>
          </a:endParaRPr>
        </a:p>
      </dsp:txBody>
      <dsp:txXfrm>
        <a:off x="5939088" y="3536852"/>
        <a:ext cx="1602042" cy="1534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71E66-2907-48C9-A054-4B2D5DDEB3BD}">
      <dsp:nvSpPr>
        <dsp:cNvPr id="0" name=""/>
        <dsp:cNvSpPr/>
      </dsp:nvSpPr>
      <dsp:spPr>
        <a:xfrm>
          <a:off x="40" y="5243"/>
          <a:ext cx="3881177" cy="6624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CPD Providers</a:t>
          </a:r>
        </a:p>
      </dsp:txBody>
      <dsp:txXfrm>
        <a:off x="40" y="5243"/>
        <a:ext cx="3881177" cy="662400"/>
      </dsp:txXfrm>
    </dsp:sp>
    <dsp:sp modelId="{FC4DC238-9FA4-4561-8951-B190CB2C2DF6}">
      <dsp:nvSpPr>
        <dsp:cNvPr id="0" name=""/>
        <dsp:cNvSpPr/>
      </dsp:nvSpPr>
      <dsp:spPr>
        <a:xfrm>
          <a:off x="40" y="667643"/>
          <a:ext cx="3881177" cy="4356314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0" tIns="266700" rIns="355600" bIns="40005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ពាក្យស្នើសុំការទទួលស្គាល់គុណភាពជាអ្នកផ្ដល់សេវា អវប</a:t>
          </a:r>
          <a:endParaRPr lang="en-US" sz="20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Khmer OS Siemreap" panose="02000500000000020004" pitchFamily="2" charset="0"/>
            <a:ea typeface="+mn-ea"/>
            <a:cs typeface="Khmer OS Siemreap" panose="02000500000000020004" pitchFamily="2" charset="0"/>
          </a:endParaRPr>
        </a:p>
      </dsp:txBody>
      <dsp:txXfrm>
        <a:off x="40" y="667643"/>
        <a:ext cx="3881177" cy="4356314"/>
      </dsp:txXfrm>
    </dsp:sp>
    <dsp:sp modelId="{BA63B347-CF02-4C09-9B87-90F545FCD166}">
      <dsp:nvSpPr>
        <dsp:cNvPr id="0" name=""/>
        <dsp:cNvSpPr/>
      </dsp:nvSpPr>
      <dsp:spPr>
        <a:xfrm>
          <a:off x="4424582" y="5243"/>
          <a:ext cx="3881177" cy="6624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Khmer OS Siemreap" panose="02000500000000020004" pitchFamily="2" charset="0"/>
              <a:cs typeface="Khmer OS Siemreap" panose="02000500000000020004" pitchFamily="2" charset="0"/>
            </a:rPr>
            <a:t>CPD Offerings</a:t>
          </a:r>
        </a:p>
      </dsp:txBody>
      <dsp:txXfrm>
        <a:off x="4424582" y="5243"/>
        <a:ext cx="3881177" cy="662400"/>
      </dsp:txXfrm>
    </dsp:sp>
    <dsp:sp modelId="{900693D8-C97B-4591-B8E6-E479F266FD96}">
      <dsp:nvSpPr>
        <dsp:cNvPr id="0" name=""/>
        <dsp:cNvSpPr/>
      </dsp:nvSpPr>
      <dsp:spPr>
        <a:xfrm>
          <a:off x="4424582" y="667643"/>
          <a:ext cx="3881177" cy="4356314"/>
        </a:xfrm>
        <a:prstGeom prst="rect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4F81BD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0" tIns="266700" rIns="355600" bIns="40005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ពាក្យស្នើសុំការទទួលស្គាល់គុណភាពសកម្មភាព អវប</a:t>
          </a:r>
          <a:endParaRPr lang="en-US" sz="20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Khmer OS Siemreap" panose="02000500000000020004" pitchFamily="2" charset="0"/>
            <a:buChar char="–"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 សម្រាប់គ្រូបង្រៀន</a:t>
          </a:r>
          <a:endParaRPr lang="en-US" sz="20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Khmer OS Siemreap" panose="02000500000000020004" pitchFamily="2" charset="0"/>
            <a:buChar char="–"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 សម្រាប់នាយកសាលា</a:t>
          </a:r>
          <a:endParaRPr lang="en-US" sz="20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  <a:p>
          <a:pPr marL="233363" lvl="1" indent="-233363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Khmer OS Siemreap" panose="02000500000000020004" pitchFamily="2" charset="0"/>
            <a:buChar char="–"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សម្រាប់នាយកសាលាគរុកោសល្យ</a:t>
          </a:r>
          <a:endParaRPr lang="en-US" sz="20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  <a:p>
          <a:pPr marL="233363" lvl="1" indent="-233363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Khmer OS Siemreap" panose="02000500000000020004" pitchFamily="2" charset="0"/>
            <a:buChar char="–"/>
          </a:pPr>
          <a:r>
            <a:rPr lang="km-KH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  <a:t>សម្រាប់អ្នកឯកទេសអប់រំ</a:t>
          </a:r>
          <a:br>
            <a:rPr lang="en-US" sz="20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Khmer OS Siemreap" panose="02000500000000020004" pitchFamily="2" charset="0"/>
              <a:ea typeface="+mn-ea"/>
              <a:cs typeface="Khmer OS Siemreap" panose="02000500000000020004" pitchFamily="2" charset="0"/>
            </a:rPr>
          </a:br>
          <a:endParaRPr lang="en-US" sz="2000" kern="1200" dirty="0">
            <a:latin typeface="Khmer OS Siemreap" panose="02000500000000020004" pitchFamily="2" charset="0"/>
            <a:cs typeface="Khmer OS Siemreap" panose="02000500000000020004" pitchFamily="2" charset="0"/>
          </a:endParaRPr>
        </a:p>
      </dsp:txBody>
      <dsp:txXfrm>
        <a:off x="4424582" y="667643"/>
        <a:ext cx="3881177" cy="4356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1CAF9F-ACAF-419F-A535-9E2A59870F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76F72-7E7C-48A1-A828-B83ACF55F0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34DDA-3B90-4B32-97B8-002FED3A23E9}" type="datetimeFigureOut">
              <a:rPr lang="en-GB" smtClean="0"/>
              <a:t>06/09/2024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C44411-D24B-492A-8EE7-7067996260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111D20-7820-49F8-8917-A9E50397FB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236DA-3B19-4A91-8B9F-04BD761183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5614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31295-12DB-B640-989E-791934882277}" type="datetimeFigureOut">
              <a:rPr lang="it-IT" smtClean="0"/>
              <a:t>06/09/2024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Fare clic per modificare gli stili del testo dello schema</a:t>
            </a:r>
          </a:p>
          <a:p>
            <a:pPr lvl="1"/>
            <a:r>
              <a:rPr lang="en-US"/>
              <a:t>Secondo livello</a:t>
            </a:r>
          </a:p>
          <a:p>
            <a:pPr lvl="2"/>
            <a:r>
              <a:rPr lang="en-US"/>
              <a:t>Terzo livello</a:t>
            </a:r>
          </a:p>
          <a:p>
            <a:pPr lvl="3"/>
            <a:r>
              <a:rPr lang="en-US"/>
              <a:t>Quarto livello</a:t>
            </a:r>
          </a:p>
          <a:p>
            <a:pPr lvl="4"/>
            <a:r>
              <a:rPr lang="en-US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ADBC3-D68E-024D-A694-65607F3B381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9505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DBC3-D68E-024D-A694-65607F3B38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225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DBC3-D68E-024D-A694-65607F3B38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249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DBC3-D68E-024D-A694-65607F3B38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94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DBC3-D68E-024D-A694-65607F3B38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11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DBC3-D68E-024D-A694-65607F3B38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60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DBC3-D68E-024D-A694-65607F3B38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908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ADBC3-D68E-024D-A694-65607F3B381B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8634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ADBC3-D68E-024D-A694-65607F3B381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368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DBC3-D68E-024D-A694-65607F3B38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317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6ADBC3-D68E-024D-A694-65607F3B381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5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ADBC3-D68E-024D-A694-65607F3B381B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36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ADBC3-D68E-024D-A694-65607F3B381B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09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ADBC3-D68E-024D-A694-65607F3B381B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696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ADBC3-D68E-024D-A694-65607F3B381B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80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ADBC3-D68E-024D-A694-65607F3B381B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34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2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2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9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7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0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48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52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3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2024-09-06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eb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A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/>
          <p:nvPr/>
        </p:nvSpPr>
        <p:spPr>
          <a:xfrm>
            <a:off x="609600" y="2438400"/>
            <a:ext cx="8877301" cy="220829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m-KH" sz="2800" dirty="0">
                <a:solidFill>
                  <a:schemeClr val="accent6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ប្រព័ន្ធការអភិវឌ្ឍវិជ្ជាជីវៈជាប្រចាំ</a:t>
            </a:r>
            <a:r>
              <a:rPr lang="en-US" sz="2800" dirty="0">
                <a:solidFill>
                  <a:schemeClr val="accent6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 CPD </a:t>
            </a:r>
            <a:br>
              <a:rPr lang="km-KH" sz="2800" dirty="0">
                <a:solidFill>
                  <a:schemeClr val="accent6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2800" dirty="0">
                <a:solidFill>
                  <a:schemeClr val="accent6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ក្របខ័ណ្ឌគន្លងអាជីពគ្រូបង្រៀន </a:t>
            </a:r>
            <a:r>
              <a:rPr lang="en-US" sz="2800" dirty="0">
                <a:solidFill>
                  <a:schemeClr val="accent6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TCP</a:t>
            </a:r>
            <a:r>
              <a:rPr lang="km-KH" sz="2800" dirty="0">
                <a:solidFill>
                  <a:schemeClr val="accent6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br>
              <a:rPr lang="en-US" sz="2800" dirty="0">
                <a:solidFill>
                  <a:schemeClr val="accent6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km-KH" sz="2800" dirty="0">
                <a:solidFill>
                  <a:schemeClr val="accent6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និងកម្មវិធីទូរស័ព្ទដៃ ​</a:t>
            </a:r>
            <a:r>
              <a:rPr lang="en-US" sz="2800" dirty="0">
                <a:solidFill>
                  <a:schemeClr val="accent6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HRCPD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Khmer OS Muol Light" panose="02000500000000020004" pitchFamily="2" charset="0"/>
              <a:ea typeface="+mn-ea"/>
              <a:cs typeface="Khmer OS Muol Light" panose="02000500000000020004" pitchFamily="2" charset="0"/>
            </a:endParaRP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361C6E24-CE55-90A2-CA78-F25D1E79B698}"/>
              </a:ext>
            </a:extLst>
          </p:cNvPr>
          <p:cNvSpPr txBox="1"/>
          <p:nvPr/>
        </p:nvSpPr>
        <p:spPr>
          <a:xfrm>
            <a:off x="923099" y="4495800"/>
            <a:ext cx="7907402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m-KH" sz="2400" u="sng" dirty="0">
                <a:solidFill>
                  <a:srgbClr val="FFFFFF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រៀបចំដោយ៖</a:t>
            </a:r>
            <a:endParaRPr lang="en-US" sz="2400" u="sng" dirty="0">
              <a:solidFill>
                <a:srgbClr val="FFFFFF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km-KH" sz="2400" dirty="0">
                <a:solidFill>
                  <a:srgbClr val="FFFFFF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ការិយាល័យគ្រប់គ្រងការអភិវឌ្ឍវិជ្ជាជីវៈជាប្រចាំ </a:t>
            </a:r>
            <a:br>
              <a:rPr lang="en-US" sz="2400" dirty="0">
                <a:solidFill>
                  <a:srgbClr val="FFFFFF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</a:br>
            <a:r>
              <a:rPr lang="en-US" sz="2400" dirty="0">
                <a:solidFill>
                  <a:srgbClr val="FFFFFF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(CPDMO)</a:t>
            </a:r>
            <a:endParaRPr lang="en-US" sz="2200" dirty="0">
              <a:solidFill>
                <a:srgbClr val="FFFFFF"/>
              </a:solidFill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CA9636-9ECB-7027-BC8F-004E6E6E50A1}"/>
              </a:ext>
            </a:extLst>
          </p:cNvPr>
          <p:cNvSpPr/>
          <p:nvPr/>
        </p:nvSpPr>
        <p:spPr>
          <a:xfrm>
            <a:off x="2397524" y="838200"/>
            <a:ext cx="5301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hmer OS Muol Light" panose="02000500000000020004" pitchFamily="2" charset="0"/>
                <a:ea typeface="+mn-ea"/>
                <a:cs typeface="Khmer OS Muol Light" panose="02000500000000020004" pitchFamily="2" charset="0"/>
              </a:rPr>
              <a:t>ក្រសួងអប់រំ យុវជន និងកីឡា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A7CD14-B5E4-C9CE-F27A-E9D2750131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99" y="173623"/>
            <a:ext cx="1362901" cy="17287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B3663D-249C-466F-7996-22C62F46DD0F}"/>
              </a:ext>
            </a:extLst>
          </p:cNvPr>
          <p:cNvSpPr/>
          <p:nvPr/>
        </p:nvSpPr>
        <p:spPr>
          <a:xfrm>
            <a:off x="3588667" y="6420771"/>
            <a:ext cx="2576266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01286-B693-FDF6-2210-AD38C82B9C7C}"/>
              </a:ext>
            </a:extLst>
          </p:cNvPr>
          <p:cNvSpPr txBox="1"/>
          <p:nvPr/>
        </p:nvSpPr>
        <p:spPr>
          <a:xfrm>
            <a:off x="0" y="324145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ប្រព័ន្ធការអភិវឌ្ឍវិជ្ជាជីវៈជាប្រចាំ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AA5129-1639-500C-95A1-20C116AA1577}"/>
              </a:ext>
            </a:extLst>
          </p:cNvPr>
          <p:cNvGrpSpPr/>
          <p:nvPr/>
        </p:nvGrpSpPr>
        <p:grpSpPr>
          <a:xfrm>
            <a:off x="219669" y="1142925"/>
            <a:ext cx="9528851" cy="5638875"/>
            <a:chOff x="152400" y="902596"/>
            <a:chExt cx="9528851" cy="56388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9C6C6CF-5467-30ED-8523-9F71C0C7BC9C}"/>
                </a:ext>
              </a:extLst>
            </p:cNvPr>
            <p:cNvGrpSpPr/>
            <p:nvPr/>
          </p:nvGrpSpPr>
          <p:grpSpPr>
            <a:xfrm>
              <a:off x="152400" y="902596"/>
              <a:ext cx="9528851" cy="5638875"/>
              <a:chOff x="628096" y="1428932"/>
              <a:chExt cx="6417211" cy="443211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F187935-8523-4108-B52A-3E7FB9BE4DAF}"/>
                  </a:ext>
                </a:extLst>
              </p:cNvPr>
              <p:cNvGrpSpPr/>
              <p:nvPr/>
            </p:nvGrpSpPr>
            <p:grpSpPr>
              <a:xfrm>
                <a:off x="628096" y="1447262"/>
                <a:ext cx="1515656" cy="4413789"/>
                <a:chOff x="5492154" y="1545100"/>
                <a:chExt cx="1515656" cy="4413789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28B1D84F-BCFD-6295-5AD4-ECC40D3E2F2D}"/>
                    </a:ext>
                  </a:extLst>
                </p:cNvPr>
                <p:cNvSpPr/>
                <p:nvPr/>
              </p:nvSpPr>
              <p:spPr>
                <a:xfrm>
                  <a:off x="5492154" y="3207979"/>
                  <a:ext cx="1515656" cy="2750910"/>
                </a:xfrm>
                <a:prstGeom prst="rect">
                  <a:avLst/>
                </a:prstGeom>
                <a:solidFill>
                  <a:srgbClr val="F78644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rPr>
                    <a:t>- </a:t>
                  </a:r>
                  <a:r>
                    <a:rPr kumimoji="0" lang="km-KH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អវប</a:t>
                  </a:r>
                  <a:r>
                    <a:rPr kumimoji="0" lang="en-GB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 </a:t>
                  </a:r>
                  <a:r>
                    <a:rPr kumimoji="0" lang="km-KH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មានរចនា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hmer OS Siemreap" panose="02000500000000020004" pitchFamily="2" charset="0"/>
                    <a:ea typeface="+mn-ea"/>
                    <a:cs typeface="Khmer OS Siemreap" panose="02000500000000020004" pitchFamily="2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  </a:t>
                  </a:r>
                  <a:r>
                    <a:rPr kumimoji="0" lang="km-KH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សម្ព័ន្ធច្បាស់លាស់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  (</a:t>
                  </a:r>
                  <a:r>
                    <a:rPr kumimoji="0" lang="km-KH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២០២១ 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- 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  </a:t>
                  </a:r>
                  <a:r>
                    <a:rPr kumimoji="0" lang="km-KH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២០២៥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rPr>
                    <a:t>)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hmer OS Siemreap" panose="02000500000000020004" pitchFamily="2" charset="0"/>
                    <a:ea typeface="Calibri" panose="020F0502020204030204" pitchFamily="34" charset="0"/>
                    <a:cs typeface="Khmer OS Siemreap" panose="02000500000000020004" pitchFamily="2" charset="0"/>
                  </a:endParaRP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rPr>
                    <a:t>- </a:t>
                  </a:r>
                  <a:r>
                    <a:rPr kumimoji="0" lang="km-KH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rPr>
                    <a:t>អវប ដែលរៀន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rPr>
                    <a:t>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rPr>
                    <a:t>  </a:t>
                  </a:r>
                  <a:r>
                    <a:rPr kumimoji="0" lang="km-KH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rPr>
                    <a:t>ដោយខ្លួនឯង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rPr>
                    <a:t> </a:t>
                  </a:r>
                  <a:r>
                    <a:rPr kumimoji="0" lang="km-KH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rPr>
                    <a:t>នឹង</a:t>
                  </a: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rPr>
                    <a:t> </a:t>
                  </a:r>
                </a:p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rPr>
                    <a:t>  </a:t>
                  </a:r>
                  <a:r>
                    <a:rPr kumimoji="0" lang="km-KH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rPr>
                    <a:t>ចាប់ពីឆ្នាំ ២០២៦</a:t>
                  </a:r>
                  <a:endParaRPr kumimoji="0" 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Khmer OS Siemreap" panose="02000500000000020004" pitchFamily="2" charset="0"/>
                    <a:ea typeface="Calibri" panose="020F0502020204030204" pitchFamily="34" charset="0"/>
                    <a:cs typeface="Khmer OS Siemreap" panose="02000500000000020004" pitchFamily="2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45F3A0CB-10F2-723A-FB21-9A3993318209}"/>
                    </a:ext>
                  </a:extLst>
                </p:cNvPr>
                <p:cNvGrpSpPr/>
                <p:nvPr/>
              </p:nvGrpSpPr>
              <p:grpSpPr>
                <a:xfrm>
                  <a:off x="5556108" y="1545100"/>
                  <a:ext cx="1340490" cy="1673982"/>
                  <a:chOff x="5556108" y="1545100"/>
                  <a:chExt cx="1340490" cy="1673982"/>
                </a:xfrm>
              </p:grpSpPr>
              <p:sp>
                <p:nvSpPr>
                  <p:cNvPr id="55" name="Isosceles Triangle 87">
                    <a:extLst>
                      <a:ext uri="{FF2B5EF4-FFF2-40B4-BE49-F238E27FC236}">
                        <a16:creationId xmlns:a16="http://schemas.microsoft.com/office/drawing/2014/main" id="{E1B1F65B-E880-F61C-5C2D-F53246321BDD}"/>
                      </a:ext>
                    </a:extLst>
                  </p:cNvPr>
                  <p:cNvSpPr/>
                  <p:nvPr/>
                </p:nvSpPr>
                <p:spPr>
                  <a:xfrm>
                    <a:off x="6068800" y="2728498"/>
                    <a:ext cx="362364" cy="490584"/>
                  </a:xfrm>
                  <a:prstGeom prst="triangle">
                    <a:avLst/>
                  </a:prstGeom>
                  <a:solidFill>
                    <a:srgbClr val="F78644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6D3ABC62-A405-923A-3046-393785069059}"/>
                      </a:ext>
                    </a:extLst>
                  </p:cNvPr>
                  <p:cNvSpPr/>
                  <p:nvPr/>
                </p:nvSpPr>
                <p:spPr>
                  <a:xfrm>
                    <a:off x="5556108" y="1545100"/>
                    <a:ext cx="1340490" cy="1499758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m-KH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Khmer OS Muol Light" panose="02000500000000020004" pitchFamily="2" charset="77"/>
                        <a:ea typeface="Calibri" panose="020F0502020204030204" pitchFamily="34" charset="0"/>
                        <a:cs typeface="Khmer OS Muol Light" panose="02000500000000020004" pitchFamily="2" charset="77"/>
                      </a:rPr>
                      <a:t>ការ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79646">
                          <a:lumMod val="75000"/>
                        </a:srgbClr>
                      </a:solidFill>
                      <a:effectLst/>
                      <a:uLnTx/>
                      <a:uFillTx/>
                      <a:latin typeface="Khmer OS Muol Light" panose="02000500000000020004" pitchFamily="2" charset="77"/>
                      <a:ea typeface="Calibri" panose="020F0502020204030204" pitchFamily="34" charset="0"/>
                      <a:cs typeface="Khmer OS Muol Light" panose="02000500000000020004" pitchFamily="2" charset="77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m-KH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Khmer OS Muol Light" panose="02000500000000020004" pitchFamily="2" charset="77"/>
                        <a:ea typeface="Calibri" panose="020F0502020204030204" pitchFamily="34" charset="0"/>
                        <a:cs typeface="Khmer OS Muol Light" panose="02000500000000020004" pitchFamily="2" charset="77"/>
                      </a:rPr>
                      <a:t>អនុវត្តប្រព័ន្ធ </a:t>
                    </a:r>
                    <a:endParaRPr kumimoji="0" lang="en-US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79646">
                          <a:lumMod val="75000"/>
                        </a:srgbClr>
                      </a:solidFill>
                      <a:effectLst/>
                      <a:uLnTx/>
                      <a:uFillTx/>
                      <a:latin typeface="Khmer OS Muol Light" panose="02000500000000020004" pitchFamily="2" charset="77"/>
                      <a:ea typeface="Calibri" panose="020F0502020204030204" pitchFamily="34" charset="0"/>
                      <a:cs typeface="Khmer OS Muol Light" panose="02000500000000020004" pitchFamily="2" charset="77"/>
                    </a:endParaRP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m-KH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79646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Khmer OS Muol Light" panose="02000500000000020004" pitchFamily="2" charset="77"/>
                        <a:ea typeface="Calibri" panose="020F0502020204030204" pitchFamily="34" charset="0"/>
                        <a:cs typeface="Khmer OS Muol Light" panose="02000500000000020004" pitchFamily="2" charset="77"/>
                      </a:rPr>
                      <a:t>អវប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79646">
                          <a:lumMod val="75000"/>
                        </a:srgb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01EEC467-E23F-78EF-AD03-B8FDC27C9F9A}"/>
                  </a:ext>
                </a:extLst>
              </p:cNvPr>
              <p:cNvGrpSpPr/>
              <p:nvPr/>
            </p:nvGrpSpPr>
            <p:grpSpPr>
              <a:xfrm>
                <a:off x="2219245" y="2630660"/>
                <a:ext cx="1515657" cy="3230391"/>
                <a:chOff x="2219245" y="2630660"/>
                <a:chExt cx="1515657" cy="3230391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A86CB6A-1E45-E72D-E7BC-8307EF492702}"/>
                    </a:ext>
                  </a:extLst>
                </p:cNvPr>
                <p:cNvGrpSpPr/>
                <p:nvPr/>
              </p:nvGrpSpPr>
              <p:grpSpPr>
                <a:xfrm>
                  <a:off x="2219246" y="2630660"/>
                  <a:ext cx="1515656" cy="3230391"/>
                  <a:chOff x="5492154" y="2728498"/>
                  <a:chExt cx="1515656" cy="3230391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D28F8DF2-91E5-7D0E-3BC4-1420BC47B5C3}"/>
                      </a:ext>
                    </a:extLst>
                  </p:cNvPr>
                  <p:cNvSpPr/>
                  <p:nvPr/>
                </p:nvSpPr>
                <p:spPr>
                  <a:xfrm>
                    <a:off x="5492154" y="3207979"/>
                    <a:ext cx="1515656" cy="2750910"/>
                  </a:xfrm>
                  <a:prstGeom prst="rect">
                    <a:avLst/>
                  </a:prstGeom>
                  <a:solidFill>
                    <a:srgbClr val="66969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85750" marR="0" lvl="0" indent="-28575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Char char="-"/>
                      <a:tabLst/>
                      <a:defRPr/>
                    </a:pP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rPr>
                      <a:t>ប្រព័ន្ធក្រេឌីតការអប់រំគ្រូបង្រៀន 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endParaRPr>
                  </a:p>
                  <a:p>
                    <a:pPr marL="285750" marR="0" lvl="0" indent="-28575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Char char="-"/>
                      <a:tabLst/>
                      <a:defRPr/>
                    </a:pP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rPr>
                      <a:t>ប្រព័ន្ធដំឡើងគុណវុឌ្ឍិគ្រូបង្រៀន 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endParaRPr>
                  </a:p>
                  <a:p>
                    <a:pPr marL="285750" marR="0" lvl="0" indent="-28575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Char char="-"/>
                      <a:tabLst/>
                      <a:defRPr/>
                    </a:pP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rPr>
                      <a:t>ប្រព័ន្ធអប់រំ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rPr>
                      <a:t>    </a:t>
                    </a: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rPr>
                      <a:t>អាស៊ានដទៃទៀត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2" name="Isosceles Triangle 71">
                    <a:extLst>
                      <a:ext uri="{FF2B5EF4-FFF2-40B4-BE49-F238E27FC236}">
                        <a16:creationId xmlns:a16="http://schemas.microsoft.com/office/drawing/2014/main" id="{29E5679D-857B-5D9D-D6E9-B835633818EE}"/>
                      </a:ext>
                    </a:extLst>
                  </p:cNvPr>
                  <p:cNvSpPr/>
                  <p:nvPr/>
                </p:nvSpPr>
                <p:spPr>
                  <a:xfrm>
                    <a:off x="6068800" y="2728498"/>
                    <a:ext cx="362364" cy="490584"/>
                  </a:xfrm>
                  <a:prstGeom prst="triangle">
                    <a:avLst/>
                  </a:prstGeom>
                  <a:solidFill>
                    <a:srgbClr val="66969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19780B2E-29AE-E124-DF0F-378C14521A3D}"/>
                    </a:ext>
                  </a:extLst>
                </p:cNvPr>
                <p:cNvSpPr/>
                <p:nvPr/>
              </p:nvSpPr>
              <p:spPr>
                <a:xfrm>
                  <a:off x="2219245" y="3198852"/>
                  <a:ext cx="1511881" cy="4273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EA302556-9B68-1BBC-2947-4A005E8BC3AE}"/>
                  </a:ext>
                </a:extLst>
              </p:cNvPr>
              <p:cNvGrpSpPr/>
              <p:nvPr/>
            </p:nvGrpSpPr>
            <p:grpSpPr>
              <a:xfrm>
                <a:off x="3810396" y="1428932"/>
                <a:ext cx="1515656" cy="4432119"/>
                <a:chOff x="3810396" y="1428932"/>
                <a:chExt cx="1515656" cy="4432119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40B5B0FC-DB5C-E41F-E89C-DA97DC8C8ADD}"/>
                    </a:ext>
                  </a:extLst>
                </p:cNvPr>
                <p:cNvGrpSpPr/>
                <p:nvPr/>
              </p:nvGrpSpPr>
              <p:grpSpPr>
                <a:xfrm>
                  <a:off x="3810396" y="1428932"/>
                  <a:ext cx="1515656" cy="4432119"/>
                  <a:chOff x="5492154" y="1526770"/>
                  <a:chExt cx="1515656" cy="4432119"/>
                </a:xfrm>
              </p:grpSpPr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FDB8072-AC4D-49AB-B91F-A20F6626B859}"/>
                      </a:ext>
                    </a:extLst>
                  </p:cNvPr>
                  <p:cNvSpPr/>
                  <p:nvPr/>
                </p:nvSpPr>
                <p:spPr>
                  <a:xfrm>
                    <a:off x="5492154" y="3207979"/>
                    <a:ext cx="1515656" cy="2750910"/>
                  </a:xfrm>
                  <a:prstGeom prst="rect">
                    <a:avLst/>
                  </a:prstGeom>
                  <a:solidFill>
                    <a:srgbClr val="73B398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285750" marR="0" lvl="0" indent="-28575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Char char="-"/>
                      <a:tabLst/>
                      <a:defRPr/>
                    </a:pP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rPr>
                      <a:t>ស្តង់ដាវិជ្ជាជីវៈគ្រូបង្រៀន 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m-KH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endParaRPr>
                  </a:p>
                  <a:p>
                    <a:pPr marL="342900" marR="0" lvl="0" indent="-34290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Char char="-"/>
                      <a:tabLst/>
                      <a:defRPr/>
                    </a:pP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rPr>
                      <a:t>ស្តង់ដានាយកសាលា 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endParaRPr>
                  </a:p>
                  <a:p>
                    <a:pPr marL="285750" marR="0" lvl="0" indent="-28575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Char char="-"/>
                      <a:tabLst/>
                      <a:defRPr/>
                    </a:pP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rPr>
                      <a:t>ស្តង់ដាសមត្ថភាពនាយកសាលាគរុកោសល្យ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endParaRPr>
                  </a:p>
                </p:txBody>
              </p: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F8C0EF88-54F5-FB0D-0FBE-5AF6305590A1}"/>
                      </a:ext>
                    </a:extLst>
                  </p:cNvPr>
                  <p:cNvGrpSpPr/>
                  <p:nvPr/>
                </p:nvGrpSpPr>
                <p:grpSpPr>
                  <a:xfrm>
                    <a:off x="5603366" y="1526770"/>
                    <a:ext cx="1340490" cy="1692312"/>
                    <a:chOff x="5603366" y="1526770"/>
                    <a:chExt cx="1340490" cy="1692312"/>
                  </a:xfrm>
                </p:grpSpPr>
                <p:sp>
                  <p:nvSpPr>
                    <p:cNvPr id="47" name="Isosceles Triangle 55">
                      <a:extLst>
                        <a:ext uri="{FF2B5EF4-FFF2-40B4-BE49-F238E27FC236}">
                          <a16:creationId xmlns:a16="http://schemas.microsoft.com/office/drawing/2014/main" id="{0B08DA61-0748-396D-ED21-01A7D76F7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8800" y="2728498"/>
                      <a:ext cx="362364" cy="490584"/>
                    </a:xfrm>
                    <a:prstGeom prst="triangle">
                      <a:avLst/>
                    </a:prstGeom>
                    <a:solidFill>
                      <a:srgbClr val="73B398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Oval 47">
                      <a:extLst>
                        <a:ext uri="{FF2B5EF4-FFF2-40B4-BE49-F238E27FC236}">
                          <a16:creationId xmlns:a16="http://schemas.microsoft.com/office/drawing/2014/main" id="{1F53008A-91FE-6FB2-5A0E-3457EB22E4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03366" y="1526770"/>
                      <a:ext cx="1340490" cy="1499758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accent3"/>
                    </a:lnRef>
                    <a:fillRef idx="1">
                      <a:schemeClr val="lt1"/>
                    </a:fillRef>
                    <a:effectRef idx="0">
                      <a:schemeClr val="accent3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m-KH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9051"/>
                          </a:solidFill>
                          <a:effectLst/>
                          <a:uLnTx/>
                          <a:uFillTx/>
                          <a:latin typeface="Khmer OS Muol Light" panose="02000500000000020004" pitchFamily="2" charset="77"/>
                          <a:ea typeface="+mn-ea"/>
                          <a:cs typeface="Khmer OS Muol Light" panose="02000500000000020004" pitchFamily="2" charset="77"/>
                        </a:rPr>
                        <a:t>លក្ខណៈវិនិច្ឆ័យដើម្បីធានាគុណភាព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9051"/>
                        </a:solidFill>
                        <a:effectLst/>
                        <a:uLnTx/>
                        <a:uFillTx/>
                        <a:latin typeface="Khmer OS Muol Light" panose="02000500000000020004" pitchFamily="2" charset="77"/>
                        <a:ea typeface="+mn-ea"/>
                        <a:cs typeface="Khmer OS Muol Light" panose="02000500000000020004" pitchFamily="2" charset="77"/>
                      </a:endParaRPr>
                    </a:p>
                  </p:txBody>
                </p:sp>
              </p:grpSp>
            </p:grp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DD57521A-962B-A38F-3BB2-58D8B9AC8DD1}"/>
                    </a:ext>
                  </a:extLst>
                </p:cNvPr>
                <p:cNvSpPr/>
                <p:nvPr/>
              </p:nvSpPr>
              <p:spPr>
                <a:xfrm>
                  <a:off x="3814173" y="3198852"/>
                  <a:ext cx="1466821" cy="3628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04136DB-BE9A-5F60-A3AF-6352E7E57577}"/>
                  </a:ext>
                </a:extLst>
              </p:cNvPr>
              <p:cNvGrpSpPr/>
              <p:nvPr/>
            </p:nvGrpSpPr>
            <p:grpSpPr>
              <a:xfrm>
                <a:off x="5290100" y="1428932"/>
                <a:ext cx="1755207" cy="4432119"/>
                <a:chOff x="5290100" y="1428932"/>
                <a:chExt cx="1755207" cy="4432119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3CD1A1E9-AC44-FBB4-FE45-4BAE1DD2D736}"/>
                    </a:ext>
                  </a:extLst>
                </p:cNvPr>
                <p:cNvGrpSpPr/>
                <p:nvPr/>
              </p:nvGrpSpPr>
              <p:grpSpPr>
                <a:xfrm>
                  <a:off x="5405322" y="1428932"/>
                  <a:ext cx="1515656" cy="4432119"/>
                  <a:chOff x="5492154" y="1526770"/>
                  <a:chExt cx="1515656" cy="4432119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1F687C29-4001-6589-4C3C-C42DD7A6B0E1}"/>
                      </a:ext>
                    </a:extLst>
                  </p:cNvPr>
                  <p:cNvSpPr/>
                  <p:nvPr/>
                </p:nvSpPr>
                <p:spPr>
                  <a:xfrm>
                    <a:off x="5492154" y="3207979"/>
                    <a:ext cx="1515656" cy="2750910"/>
                  </a:xfrm>
                  <a:prstGeom prst="rect">
                    <a:avLst/>
                  </a:prstGeom>
                  <a:solidFill>
                    <a:srgbClr val="31A2A5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342900" marR="0" lvl="0" indent="-34290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Char char="-"/>
                      <a:tabLst/>
                      <a:defRPr/>
                    </a:pP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rPr>
                      <a:t>ត្រូវបង្ហាញការ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+mn-ea"/>
                      <a:cs typeface="Khmer OS Siemreap" panose="02000500000000020004" pitchFamily="2" charset="0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rPr>
                      <a:t>     </a:t>
                    </a: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rPr>
                      <a:t>សម្រេចបាននូវ</a:t>
                    </a:r>
                    <a: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rPr>
                      <a:t> 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rPr>
                      <a:t>    </a:t>
                    </a: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+mn-ea"/>
                        <a:cs typeface="Khmer OS Siemreap" panose="02000500000000020004" pitchFamily="2" charset="0"/>
                      </a:rPr>
                      <a:t>លទ្ធផលរំពឹងទុក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rPr>
                      <a:t> 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endParaRP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m-KH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Khmer OS Siemreap" panose="02000500000000020004" pitchFamily="2" charset="0"/>
                      <a:ea typeface="Calibri" panose="020F0502020204030204" pitchFamily="34" charset="0"/>
                      <a:cs typeface="Khmer OS Siemreap" panose="02000500000000020004" pitchFamily="2" charset="0"/>
                    </a:endParaRPr>
                  </a:p>
                  <a:p>
                    <a:pPr marL="342900" marR="0" lvl="0" indent="-34290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Char char="-"/>
                      <a:tabLst/>
                      <a:defRPr/>
                    </a:pPr>
                    <a:r>
                      <a:rPr kumimoji="0" lang="km-KH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rPr>
                      <a:t>ភស្តុតាងបញ្ជាក់ពីផលជះក្នុងការអនុវត្តចំណេះដឹង និងបំណិនថ្មីក្នុងការអនុវត្តការងារ</a:t>
                    </a:r>
                    <a:endParaRPr kumimoji="0" 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0BD96CDD-FC4F-DC16-640E-70A253F0F42C}"/>
                      </a:ext>
                    </a:extLst>
                  </p:cNvPr>
                  <p:cNvGrpSpPr/>
                  <p:nvPr/>
                </p:nvGrpSpPr>
                <p:grpSpPr>
                  <a:xfrm>
                    <a:off x="5567484" y="1526770"/>
                    <a:ext cx="1340705" cy="1692312"/>
                    <a:chOff x="5567484" y="1526770"/>
                    <a:chExt cx="1340705" cy="1692312"/>
                  </a:xfrm>
                </p:grpSpPr>
                <p:sp>
                  <p:nvSpPr>
                    <p:cNvPr id="41" name="Isosceles Triangle 39">
                      <a:extLst>
                        <a:ext uri="{FF2B5EF4-FFF2-40B4-BE49-F238E27FC236}">
                          <a16:creationId xmlns:a16="http://schemas.microsoft.com/office/drawing/2014/main" id="{25D30FD2-DE36-3D33-8B91-C904203C49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8800" y="2728498"/>
                      <a:ext cx="362364" cy="490584"/>
                    </a:xfrm>
                    <a:prstGeom prst="triangle">
                      <a:avLst/>
                    </a:prstGeom>
                    <a:solidFill>
                      <a:srgbClr val="31A2A5"/>
                    </a:solidFill>
                    <a:ln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1FAC56C8-61E0-768E-F29E-CC1279753D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67484" y="1526770"/>
                      <a:ext cx="1340705" cy="1499758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accent5"/>
                    </a:lnRef>
                    <a:fillRef idx="1">
                      <a:schemeClr val="lt1"/>
                    </a:fillRef>
                    <a:effectRef idx="0">
                      <a:schemeClr val="accent5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m-KH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7964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Khmer OS Muol Light" panose="02000500000000020004" pitchFamily="2" charset="77"/>
                          <a:ea typeface="Calibri" panose="020F0502020204030204" pitchFamily="34" charset="0"/>
                          <a:cs typeface="Khmer OS Muol Light" panose="02000500000000020004" pitchFamily="2" charset="77"/>
                        </a:rPr>
                        <a:t>ការបញ្ចប់សកម្មភាព អវប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Khmer OS Muol Light" panose="02000500000000020004" pitchFamily="2" charset="77"/>
                        <a:ea typeface="+mn-ea"/>
                        <a:cs typeface="Khmer OS Muol Light" panose="02000500000000020004" pitchFamily="2" charset="77"/>
                      </a:endParaRPr>
                    </a:p>
                  </p:txBody>
                </p:sp>
              </p:grpSp>
            </p:grp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B6A79F5B-F3A9-7885-D24A-6839286E2E1E}"/>
                    </a:ext>
                  </a:extLst>
                </p:cNvPr>
                <p:cNvSpPr/>
                <p:nvPr/>
              </p:nvSpPr>
              <p:spPr>
                <a:xfrm>
                  <a:off x="5290100" y="3198851"/>
                  <a:ext cx="1755207" cy="3628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 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23C75E6-1157-93B9-514A-AA71D8D47D7D}"/>
                </a:ext>
              </a:extLst>
            </p:cNvPr>
            <p:cNvSpPr/>
            <p:nvPr/>
          </p:nvSpPr>
          <p:spPr>
            <a:xfrm>
              <a:off x="2657720" y="911400"/>
              <a:ext cx="1990480" cy="1908000"/>
            </a:xfrm>
            <a:prstGeom prst="ellips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m-K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Khmer OS Muol Light" panose="02000500000000020004" pitchFamily="2" charset="77"/>
                  <a:ea typeface="+mn-ea"/>
                  <a:cs typeface="Khmer OS Muol Light" panose="02000500000000020004" pitchFamily="2" charset="77"/>
                </a:rPr>
                <a:t>សង្គតិភាពនៃប្រព័ន្ធ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Khmer OS Muol Light" panose="02000500000000020004" pitchFamily="2" charset="77"/>
                  <a:ea typeface="+mn-ea"/>
                  <a:cs typeface="Khmer OS Muol Light" panose="02000500000000020004" pitchFamily="2" charset="77"/>
                </a:rPr>
                <a:t>     </a:t>
              </a:r>
              <a:r>
                <a:rPr kumimoji="0" lang="km-K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Khmer OS Muol Light" panose="02000500000000020004" pitchFamily="2" charset="77"/>
                  <a:ea typeface="+mn-ea"/>
                  <a:cs typeface="Khmer OS Muol Light" panose="02000500000000020004" pitchFamily="2" charset="77"/>
                </a:rPr>
                <a:t>ក្រេឌីត 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Khmer OS Muol Light" panose="02000500000000020004" pitchFamily="2" charset="77"/>
                  <a:ea typeface="+mn-ea"/>
                  <a:cs typeface="Khmer OS Muol Light" panose="02000500000000020004" pitchFamily="2" charset="77"/>
                </a:rPr>
                <a:t>    </a:t>
              </a:r>
              <a:r>
                <a:rPr kumimoji="0" lang="km-KH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Khmer OS Muol Light" panose="02000500000000020004" pitchFamily="2" charset="77"/>
                  <a:ea typeface="+mn-ea"/>
                  <a:cs typeface="Khmer OS Muol Light" panose="02000500000000020004" pitchFamily="2" charset="77"/>
                </a:rPr>
                <a:t>អវប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Khmer OS Muol Light" panose="02000500000000020004" pitchFamily="2" charset="77"/>
                <a:ea typeface="+mn-ea"/>
                <a:cs typeface="Khmer OS Muol Light" panose="02000500000000020004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01286-B693-FDF6-2210-AD38C82B9C7C}"/>
              </a:ext>
            </a:extLst>
          </p:cNvPr>
          <p:cNvSpPr txBox="1"/>
          <p:nvPr/>
        </p:nvSpPr>
        <p:spPr>
          <a:xfrm>
            <a:off x="0" y="324145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ប្រព័ន្ធក្រេឌីត អវប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40204-F85D-A90E-539F-9677B363BA6D}"/>
              </a:ext>
            </a:extLst>
          </p:cNvPr>
          <p:cNvGraphicFramePr/>
          <p:nvPr/>
        </p:nvGraphicFramePr>
        <p:xfrm>
          <a:off x="291011" y="1219200"/>
          <a:ext cx="9310189" cy="5478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223B6637-5270-9DE3-A585-6A05B2DF2C9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2869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01286-B693-FDF6-2210-AD38C82B9C7C}"/>
              </a:ext>
            </a:extLst>
          </p:cNvPr>
          <p:cNvSpPr txBox="1"/>
          <p:nvPr/>
        </p:nvSpPr>
        <p:spPr>
          <a:xfrm>
            <a:off x="0" y="354923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ឧទាហរណ៍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00AEC-CBE2-150C-58C1-EB573F6EBFB1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12</a:t>
            </a:fld>
            <a:endParaRPr lang="en-US" sz="14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15F8F7-C3B9-4C90-B0EE-DBD51DC9199F}"/>
              </a:ext>
            </a:extLst>
          </p:cNvPr>
          <p:cNvSpPr>
            <a:spLocks noGrp="1"/>
          </p:cNvSpPr>
          <p:nvPr/>
        </p:nvSpPr>
        <p:spPr>
          <a:xfrm>
            <a:off x="381000" y="1269323"/>
            <a:ext cx="876300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m-KH" sz="18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ការបណ្ដុះបណ្ដាលជួបមុខផ្ទាល់ ៦០ ម៉ោង + “ការអនុវត្តឆ្លុះបញ្ចាំង” ១២០ ម៉ោង ក្នុងអំឡុងពេលបង្រៀន និងសកម្មភាពដែលធ្វើដោយខ្លួនឯង រួមទាំងការសរសររបាយការណ៍៖ ទទួលបាន ៤ ក្រេឌីត </a:t>
            </a:r>
            <a:r>
              <a:rPr lang="en-GB" sz="18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CPD  </a:t>
            </a:r>
          </a:p>
          <a:p>
            <a:pPr marL="0" marR="0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km-KH" sz="1800" dirty="0">
                <a:solidFill>
                  <a:srgbClr val="C00000"/>
                </a:solidFill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លក្ខណៈវិនិច្ឆ័យវាយតម្លៃ៖</a:t>
            </a:r>
            <a:r>
              <a:rPr lang="km-KH" sz="18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១៥% សម្រាប់វត្តមាន និងការគោរពពេលវេលា (ផ្ដល់ដោយគ្រូឧទ្ទេសសិក្ខាសាលា)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២៥% សម្រាប់ការឡើងបង្រៀនក្នុងសិក្ខាសាលា (ផ្ដល់ដោយគ្រូឧទ្ទេសតាមសូចនាករបានកំណត់ទុកមុន)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១០% សម្រាប់ការរៀបចំឯកសារបង្រៀននៅក្នុងសិក្ខាសាលា (ផ្ដល់ដោយគ្រូឧទ្ទេស)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២០% សម្រាប់ការសរសេរអត្ថបទខ្លី (មួយទំព័រ) ឆ្លុះបញ្ជាំងពីខ្លឹមសាររបស់សិក្ខាសាលា (វាយតម្លៃដោយគ្រូឧទ្ទេស)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lang="km-KH" sz="18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៣០% សម្រាប់ការយកខ្លឹមសារសិក្ខាសាលាទៅអនុវត្តក្នុងការបង្រៀនផ្ទាល់ </a:t>
            </a:r>
            <a:r>
              <a:rPr lang="en-US" sz="18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+ </a:t>
            </a:r>
            <a:r>
              <a:rPr lang="km-KH" sz="1800" dirty="0">
                <a:effectLst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របាយការណ៍ស្ដីពីការអនុវត្ត (វាយតម្លៃដោយគ្រូប្រឹក្សាគរុកោសល្យនៅតាមសាលា)</a:t>
            </a:r>
          </a:p>
        </p:txBody>
      </p:sp>
    </p:spTree>
    <p:extLst>
      <p:ext uri="{BB962C8B-B14F-4D97-AF65-F5344CB8AC3E}">
        <p14:creationId xmlns:p14="http://schemas.microsoft.com/office/powerpoint/2010/main" val="373833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01286-B693-FDF6-2210-AD38C82B9C7C}"/>
              </a:ext>
            </a:extLst>
          </p:cNvPr>
          <p:cNvSpPr txBox="1"/>
          <p:nvPr/>
        </p:nvSpPr>
        <p:spPr>
          <a:xfrm>
            <a:off x="0" y="354923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ការប្រើប្រាស់ក្រេឌីត </a:t>
            </a:r>
            <a:r>
              <a:rPr lang="en-US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CPD</a:t>
            </a: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400AEC-CBE2-150C-58C1-EB573F6EBFB1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13</a:t>
            </a:fld>
            <a:endParaRPr lang="en-US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7B0944-EF7C-BAA4-1BDA-989462025288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763000" cy="486913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ដើម្បីដំឡើងគុណវុឌ្ឍិទៅកម្រិតបរិញ្ញាបត្រវិជ្ជាជីវៈអប់រំ គ្រូដែលបំពេញតាមលក្ខខណ្ឌខាងក្រោមត្រូវរៀន ឬបណ្តុះបណ្តាលបន្ថែម ៦០ ក្រេឌីតទៀតតាមមុខវិជ្ជាកំណត់ក្នុងប្រកាស ១៨៧០។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km-KH" sz="20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km-KH" sz="20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km-KH" sz="20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endParaRPr lang="km-KH" sz="3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គ្រូអាចសន្សំក្រេឌីត 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CPD 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ដើម្បីផ្ទេរក្រេឌីត ហើយចំណាយពេលខ្លីជាងមុនក្នុងការដំឡើងគុណវុឌ្ឍិរបស់គាត់។ ការផ្ទេរក្រេឌីតត្រូវគោរពតាមការសម្រេចរបស់គ្រឹះស្ថានអប់រំគ្រូបង្រៀនដែលអនុវត្តកម្មវិធីដំឡើងគុណវុឌ្ឍិដោយផ្អែកតាមប្រព័ន្ធក្រេឌីតនៃគណៈកម្មាធិការទទួលស្គាល់គុណភាពអប់រំនៃកម្ពុជា ប្រកាស ១៨៧០ និងប្រព័ន្ធក្រេឌីត 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CPD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។</a:t>
            </a:r>
            <a:endParaRPr lang="en-US" sz="20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23DD2-B4F7-2199-F78C-AD687378A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540000">
            <a:off x="548646" y="2981391"/>
            <a:ext cx="8504463" cy="182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4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01286-B693-FDF6-2210-AD38C82B9C7C}"/>
              </a:ext>
            </a:extLst>
          </p:cNvPr>
          <p:cNvSpPr txBox="1"/>
          <p:nvPr/>
        </p:nvSpPr>
        <p:spPr>
          <a:xfrm>
            <a:off x="0" y="324145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អវប ដែលមានរចនាសម្ព័ន្ធច្បាស់លាស់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CEA621-13C7-2758-78B8-4930E7501F1A}"/>
              </a:ext>
            </a:extLst>
          </p:cNvPr>
          <p:cNvSpPr txBox="1">
            <a:spLocks/>
          </p:cNvSpPr>
          <p:nvPr/>
        </p:nvSpPr>
        <p:spPr>
          <a:xfrm>
            <a:off x="457200" y="1238545"/>
            <a:ext cx="9144000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អវប មានរចនាសម្ព័ន្ធច្បាស់លាស់ ជាសកម្មភាព ដែលផ្តល់ដោយអ្នកផ្ដល់សេវាមានការទទួលស្គាល់គុណភាព ហើយមានការកំណត់ច្បាស់លាស់នូវសកម្មភាពបណ្តុះបណ្តាលជួបផ្ទាល់។ សកម្មភាពដែលជួបផ្ទាល់អាចធ្វើឡើងជាទម្រង់សិក្ខាសាលា វគ្គបណ្ដុះបណ្ដាល វគ្គបំប៉ន សកម្មភាពស្រាវជ្រាវជាក្រុម ឬសកម្មភាពដទៃទៀត។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អវប ជាដំណើរការដែលសកម្ម ដូច្នេះអ្នកសិក្សាត្រូវមានតួនាទីសំខាន់ និងម្ចាស់ការក្នុងការអភិវឌ្ឍសមត្ថភាពរបស់ខ្លូន។ អវប មានរចនាសម្ព័ន្ធច្បាស់លាស់ ក៏តម្រូវឱ្យមានការធ្វើស្វ័យសិក្សា ៖ អ្នកសិក្សាចូលរួមសកម្មភាពជួបផ្ទាល់មួយម៉ោង ត្រូវធ្វើស្វ័យសិក្សាយ៉ាងហោចណាស់ ២ ម៉ោងបន្ថែម។ ដើម្បីទទួលបានក្រេឌីត អវប តម្រូវឱ្យគ្រូបង្រៀន ឬនាយកសាលាបង្ហាញថា ពិតជាបានចូលរួមនៅក្នុងដំណើរការ  អវប ពិតប្រាកដមែន។ អ្នកចូលរួម អវប ត្រូវបញ្ជាក់ពីភស្តុតាងថាពិតជាបានយកមេរៀនដែលទទួលបាន ទៅប្រើប្រាស់នៅក្នុងការអនុវត្តវិជ្ជាជីវៈរបស់ខ្លួន ដើម្បីឆ្លុះបញ្ចាំងពីទំនាក់ទំនងរវាងទ្រឹស្ដី និងការអនុវត្ត និងរបៀបដែលពួកគេអាចផ្អែកលើការសិក្សាវិជ្ជាជីវៈដើម្បីកែលម្អការបង្រៀនរបស់ពួកគេ។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1B0A20-C6A5-AED9-5C4B-59734BD03D1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212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01286-B693-FDF6-2210-AD38C82B9C7C}"/>
              </a:ext>
            </a:extLst>
          </p:cNvPr>
          <p:cNvSpPr txBox="1"/>
          <p:nvPr/>
        </p:nvSpPr>
        <p:spPr>
          <a:xfrm>
            <a:off x="0" y="324145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 អវប ដែលមានរចនាសម្ព័ន្ធច្បាស់លាស់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40204-F85D-A90E-539F-9677B363BA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03662"/>
              </p:ext>
            </p:extLst>
          </p:nvPr>
        </p:nvGraphicFramePr>
        <p:xfrm>
          <a:off x="291011" y="1238545"/>
          <a:ext cx="9462589" cy="575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B9031789-B8A0-45B9-03C5-484F101BFEDD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1262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CF407-FB77-2607-9075-CF54102FF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63CA5B-4D77-7612-8739-38958202121E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4E467E-0E98-2007-60DD-8F0BD3C42414}"/>
              </a:ext>
            </a:extLst>
          </p:cNvPr>
          <p:cNvSpPr txBox="1"/>
          <p:nvPr/>
        </p:nvSpPr>
        <p:spPr>
          <a:xfrm>
            <a:off x="0" y="324145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ដំណើរការការអភិវឌ្ឍវិជ្ជាជីវៈជាប្រចាំ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F507D9-D7BD-5FEF-7898-F38B2519901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16</a:t>
            </a:fld>
            <a:endParaRPr lang="en-US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2F5EFD-CA17-B5F3-0881-E34E1D297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68044"/>
            <a:ext cx="7848771" cy="505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13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771AE1-5015-4CDE-A710-D658B4F25B0E}"/>
              </a:ext>
            </a:extLst>
          </p:cNvPr>
          <p:cNvSpPr/>
          <p:nvPr/>
        </p:nvSpPr>
        <p:spPr>
          <a:xfrm rot="11220938" flipV="1">
            <a:off x="2820796" y="3202208"/>
            <a:ext cx="4112024" cy="923460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marL="0" marR="0" lvl="0" indent="0" algn="ctr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1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                         </a:t>
            </a:r>
            <a:endParaRPr kumimoji="0" lang="en-GB" sz="5401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BA9AB6-E054-36EC-8627-6D37AFFEA54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4C17AE-E9E7-F382-E185-39AF74C4A676}"/>
              </a:ext>
            </a:extLst>
          </p:cNvPr>
          <p:cNvSpPr txBox="1"/>
          <p:nvPr/>
        </p:nvSpPr>
        <p:spPr>
          <a:xfrm>
            <a:off x="0" y="324145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ហេតុអ្វីត្រូវការប្រព័ន្ធ អវប?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E9B687-3887-3C2C-E270-B06093EBB7D4}"/>
              </a:ext>
            </a:extLst>
          </p:cNvPr>
          <p:cNvSpPr txBox="1"/>
          <p:nvPr/>
        </p:nvSpPr>
        <p:spPr>
          <a:xfrm>
            <a:off x="-76200" y="1706643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2">
                    <a:lumMod val="25000"/>
                  </a:schemeClr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ស្គេន ដើម្បីឆ្លើយសំណួរ</a:t>
            </a:r>
            <a:endParaRPr lang="en-US" sz="3200" dirty="0">
              <a:solidFill>
                <a:schemeClr val="bg2">
                  <a:lumMod val="25000"/>
                </a:schemeClr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CAF2F8A-69F2-8BCD-9A68-D6F17148B3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7"/>
          <a:stretch/>
        </p:blipFill>
        <p:spPr>
          <a:xfrm>
            <a:off x="2209800" y="2362200"/>
            <a:ext cx="5068807" cy="46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13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D597B30-CD09-4608-88BA-18B11373DCD1}"/>
              </a:ext>
            </a:extLst>
          </p:cNvPr>
          <p:cNvSpPr txBox="1"/>
          <p:nvPr/>
        </p:nvSpPr>
        <p:spPr>
          <a:xfrm>
            <a:off x="5727114" y="5207148"/>
            <a:ext cx="338119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0" marR="0" lvl="0" indent="0" algn="just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54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ការបង្រៀនជាអាជីព</a:t>
            </a: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   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771AE1-5015-4CDE-A710-D658B4F25B0E}"/>
              </a:ext>
            </a:extLst>
          </p:cNvPr>
          <p:cNvSpPr/>
          <p:nvPr/>
        </p:nvSpPr>
        <p:spPr>
          <a:xfrm rot="11220938" flipV="1">
            <a:off x="2820796" y="3202208"/>
            <a:ext cx="4112024" cy="923460"/>
          </a:xfrm>
          <a:prstGeom prst="rect">
            <a:avLst/>
          </a:prstGeom>
          <a:noFill/>
        </p:spPr>
        <p:txBody>
          <a:bodyPr wrap="none" lIns="91440" tIns="45721" rIns="91440" bIns="45721">
            <a:spAutoFit/>
            <a:scene3d>
              <a:camera prst="orthographicFront">
                <a:rot lat="0" lon="21299999" rev="0"/>
              </a:camera>
              <a:lightRig rig="threePt" dir="t"/>
            </a:scene3d>
          </a:bodyPr>
          <a:lstStyle/>
          <a:p>
            <a:pPr marL="0" marR="0" lvl="0" indent="0" algn="ctr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1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                         </a:t>
            </a:r>
            <a:endParaRPr kumimoji="0" lang="en-GB" sz="5401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88645-ED9C-4B12-81CE-ED95E973A919}"/>
              </a:ext>
            </a:extLst>
          </p:cNvPr>
          <p:cNvSpPr txBox="1"/>
          <p:nvPr/>
        </p:nvSpPr>
        <p:spPr>
          <a:xfrm>
            <a:off x="4419600" y="3845564"/>
            <a:ext cx="91440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D26FC3-0484-4E09-83F5-E76AE5052E80}"/>
              </a:ext>
            </a:extLst>
          </p:cNvPr>
          <p:cNvSpPr txBox="1"/>
          <p:nvPr/>
        </p:nvSpPr>
        <p:spPr>
          <a:xfrm rot="556869">
            <a:off x="2635196" y="2445102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8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ការលើកទឹកចិត្ត</a:t>
            </a:r>
            <a:endParaRPr kumimoji="0" lang="en-US" sz="28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55C975-6992-4EFC-947C-3706B70D099E}"/>
              </a:ext>
            </a:extLst>
          </p:cNvPr>
          <p:cNvSpPr txBox="1"/>
          <p:nvPr/>
        </p:nvSpPr>
        <p:spPr>
          <a:xfrm rot="916196">
            <a:off x="5253364" y="2400620"/>
            <a:ext cx="3695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គុណភាពការរៀន និងបង្រៀន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20004" pitchFamily="2" charset="0"/>
              <a:ea typeface="+mn-ea"/>
              <a:cs typeface="Khmer OS Siemreap" panose="02000500000000020004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D615CD-6AFB-4392-8F16-42B969C3E13D}"/>
              </a:ext>
            </a:extLst>
          </p:cNvPr>
          <p:cNvSpPr txBox="1"/>
          <p:nvPr/>
        </p:nvSpPr>
        <p:spPr>
          <a:xfrm rot="21313582">
            <a:off x="6747734" y="1229608"/>
            <a:ext cx="3160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4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9BBB59"/>
                  </a:fgClr>
                  <a:bgClr>
                    <a:srgbClr val="9BBB5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ឋានៈសង្គម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E91BC7-A8AC-438A-BF9B-DBE25E223C55}"/>
              </a:ext>
            </a:extLst>
          </p:cNvPr>
          <p:cNvSpPr/>
          <p:nvPr/>
        </p:nvSpPr>
        <p:spPr>
          <a:xfrm rot="21279699">
            <a:off x="-283341" y="1547160"/>
            <a:ext cx="6636608" cy="523222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800" b="1" i="0" u="none" strike="noStrike" kern="1200" cap="none" spc="0" normalizeH="0" baseline="0" noProof="0" dirty="0">
                <a:ln/>
                <a:solidFill>
                  <a:srgbClr val="9BBB59"/>
                </a:solidFill>
                <a:effectLst/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ការទាក់ទាញ និងការជ្រើសរើសគ្រូបង្រៀន</a:t>
            </a:r>
            <a:endParaRPr kumimoji="0" lang="en-GB" sz="2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Khmer OS Siemreap" panose="02000500000000020004" pitchFamily="2" charset="0"/>
              <a:ea typeface="+mn-ea"/>
              <a:cs typeface="Khmer OS Siemreap" panose="02000500000000020004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F9B6D-6DD8-4203-A007-CA2EC75FE1C8}"/>
              </a:ext>
            </a:extLst>
          </p:cNvPr>
          <p:cNvSpPr txBox="1"/>
          <p:nvPr/>
        </p:nvSpPr>
        <p:spPr>
          <a:xfrm rot="20519298">
            <a:off x="285406" y="2675321"/>
            <a:ext cx="2018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800" b="1" i="0" u="none" strike="noStrike" kern="1200" cap="none" spc="0" normalizeH="0" baseline="0" noProof="0" dirty="0">
                <a:ln w="12700" cmpd="sng">
                  <a:solidFill>
                    <a:srgbClr val="8064A2"/>
                  </a:solidFill>
                  <a:prstDash val="solid"/>
                </a:ln>
                <a:gradFill>
                  <a:gsLst>
                    <a:gs pos="0">
                      <a:srgbClr val="8064A2"/>
                    </a:gs>
                    <a:gs pos="4000">
                      <a:srgbClr val="8064A2">
                        <a:lumMod val="60000"/>
                        <a:lumOff val="40000"/>
                      </a:srgbClr>
                    </a:gs>
                    <a:gs pos="87000">
                      <a:srgbClr val="8064A2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rPr>
              <a:t>ឋានៈវិជ្ជាជីវៈ</a:t>
            </a:r>
            <a:endParaRPr kumimoji="0" lang="en-GB" sz="2800" b="1" i="0" u="none" strike="noStrike" kern="1200" cap="none" spc="0" normalizeH="0" baseline="0" noProof="0" dirty="0">
              <a:ln w="12700" cmpd="sng">
                <a:solidFill>
                  <a:srgbClr val="8064A2"/>
                </a:solidFill>
                <a:prstDash val="solid"/>
              </a:ln>
              <a:gradFill>
                <a:gsLst>
                  <a:gs pos="0">
                    <a:srgbClr val="8064A2"/>
                  </a:gs>
                  <a:gs pos="4000">
                    <a:srgbClr val="8064A2">
                      <a:lumMod val="60000"/>
                      <a:lumOff val="40000"/>
                    </a:srgbClr>
                  </a:gs>
                  <a:gs pos="87000">
                    <a:srgbClr val="8064A2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Khmer OS Siemreap" panose="02000500000000020004" pitchFamily="2" charset="0"/>
              <a:ea typeface="+mn-ea"/>
              <a:cs typeface="Khmer OS Siemreap" panose="02000500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1DCB84-E832-3C12-2EC5-7A684D48DE5B}"/>
              </a:ext>
            </a:extLst>
          </p:cNvPr>
          <p:cNvSpPr txBox="1"/>
          <p:nvPr/>
        </p:nvSpPr>
        <p:spPr>
          <a:xfrm>
            <a:off x="312583" y="4007687"/>
            <a:ext cx="295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00FD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បំណិនសតវត្សរ៍ទី២១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213A09-2F61-AFAB-FE5D-4CA626BE1301}"/>
              </a:ext>
            </a:extLst>
          </p:cNvPr>
          <p:cNvSpPr txBox="1"/>
          <p:nvPr/>
        </p:nvSpPr>
        <p:spPr>
          <a:xfrm rot="556869">
            <a:off x="3099067" y="3408223"/>
            <a:ext cx="435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4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គុណភាពការអភិវឌ្ឍសមត្ថភាព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DaunPenh" panose="01010101010101010101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D47FFF-968D-F13B-DA04-E46AE78A34AB}"/>
              </a:ext>
            </a:extLst>
          </p:cNvPr>
          <p:cNvSpPr txBox="1"/>
          <p:nvPr/>
        </p:nvSpPr>
        <p:spPr>
          <a:xfrm>
            <a:off x="3810902" y="4641669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3200" b="0" i="0" u="none" strike="noStrike" kern="1200" cap="none" spc="0" normalizeH="0" baseline="0" noProof="0" dirty="0">
                <a:ln w="0"/>
                <a:solidFill>
                  <a:srgbClr val="0432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hmer OS Siemreap" panose="02000500000000020004" pitchFamily="2" charset="0"/>
                <a:ea typeface="+mn-ea"/>
                <a:cs typeface="Khmer OS Siemreap" panose="02000500000000020004" pitchFamily="2" charset="0"/>
              </a:rPr>
              <a:t>ការ</a:t>
            </a:r>
            <a:r>
              <a:rPr kumimoji="0" lang="km-KH" sz="3200" b="0" i="0" u="none" strike="noStrike" kern="1200" cap="none" spc="0" normalizeH="0" baseline="0" noProof="0" dirty="0">
                <a:ln w="0"/>
                <a:solidFill>
                  <a:srgbClr val="0432FF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រក្សាទុកគ្រូបង្រៀន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0B9A40-3AEE-4001-D236-ECEE7C75CFA9}"/>
              </a:ext>
            </a:extLst>
          </p:cNvPr>
          <p:cNvSpPr txBox="1"/>
          <p:nvPr/>
        </p:nvSpPr>
        <p:spPr>
          <a:xfrm>
            <a:off x="455464" y="4798673"/>
            <a:ext cx="295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800" b="0" i="0" u="none" strike="noStrike" kern="1200" cap="none" spc="0" normalizeH="0" baseline="0" noProof="0" dirty="0">
                <a:ln w="0"/>
                <a:solidFill>
                  <a:srgbClr val="FF4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គុណភាពវិក្រឹតការ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432FF"/>
              </a:solidFill>
              <a:effectLst/>
              <a:uLnTx/>
              <a:uFillTx/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2393D8-83D0-53E9-4D6C-EE9A39A1CDF8}"/>
              </a:ext>
            </a:extLst>
          </p:cNvPr>
          <p:cNvSpPr txBox="1"/>
          <p:nvPr/>
        </p:nvSpPr>
        <p:spPr>
          <a:xfrm>
            <a:off x="7168481" y="3678757"/>
            <a:ext cx="2957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2400" b="1" i="0" u="none" strike="noStrike" kern="1200" cap="none" spc="0" normalizeH="0" baseline="0" noProof="0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វឌ្ឍនភាពអាជីព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344CC4-FDFE-7347-790C-5C249FB2A733}"/>
              </a:ext>
            </a:extLst>
          </p:cNvPr>
          <p:cNvSpPr txBox="1"/>
          <p:nvPr/>
        </p:nvSpPr>
        <p:spPr>
          <a:xfrm>
            <a:off x="1636575" y="5463575"/>
            <a:ext cx="4343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60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ការសិក្សាពេញមួយជីវិត</a:t>
            </a:r>
            <a:r>
              <a:rPr kumimoji="0" lang="km-KH" sz="80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DaunPenh" panose="01010101010101010101" pitchFamily="2" charset="0"/>
              </a:rPr>
              <a:t>   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FC0C44-3023-942E-B80E-32819760F628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705D57-C929-299D-704A-3DEE543EC97A}"/>
              </a:ext>
            </a:extLst>
          </p:cNvPr>
          <p:cNvSpPr txBox="1"/>
          <p:nvPr/>
        </p:nvSpPr>
        <p:spPr>
          <a:xfrm>
            <a:off x="0" y="324145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ចម្លើយ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9" grpId="0"/>
      <p:bldP spid="16" grpId="0"/>
      <p:bldP spid="18" grpId="0"/>
      <p:bldP spid="19" grpId="0"/>
      <p:bldP spid="3" grpId="0"/>
      <p:bldP spid="8" grpId="0"/>
      <p:bldP spid="10" grpId="0"/>
      <p:bldP spid="13" grpId="0"/>
      <p:bldP spid="17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4DDDB6-3E8F-0A92-5BF2-38F89F962621}"/>
              </a:ext>
            </a:extLst>
          </p:cNvPr>
          <p:cNvSpPr/>
          <p:nvPr/>
        </p:nvSpPr>
        <p:spPr>
          <a:xfrm>
            <a:off x="0" y="1486595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F4290-A9AB-93E7-C2BE-B6485F7CED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57995"/>
            <a:ext cx="1447800" cy="1371600"/>
          </a:xfrm>
          <a:prstGeom prst="ellipse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83CF0-5F0E-D879-045B-D6C6391BAC81}"/>
              </a:ext>
            </a:extLst>
          </p:cNvPr>
          <p:cNvSpPr txBox="1"/>
          <p:nvPr/>
        </p:nvSpPr>
        <p:spPr>
          <a:xfrm>
            <a:off x="-609600" y="1752600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ការទទួលស្គាល់គុណភាព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0D482E-6023-EE4F-17C7-2D220C73EB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68" y="2400994"/>
            <a:ext cx="5110832" cy="44570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D92FF23-8F41-4CEC-0499-89A432D23C59}"/>
              </a:ext>
            </a:extLst>
          </p:cNvPr>
          <p:cNvSpPr txBox="1"/>
          <p:nvPr/>
        </p:nvSpPr>
        <p:spPr>
          <a:xfrm>
            <a:off x="762000" y="2999895"/>
            <a:ext cx="6019800" cy="123880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solidFill>
                  <a:srgbClr val="07517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១</a:t>
            </a:r>
            <a:r>
              <a:rPr lang="km-KH" sz="2000" dirty="0">
                <a:solidFill>
                  <a:srgbClr val="07517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km-KH" sz="2800" dirty="0">
                <a:solidFill>
                  <a:srgbClr val="07517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-អ្នកផ្ដល់សេវា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km-KH" sz="2800" dirty="0">
                <a:solidFill>
                  <a:srgbClr val="07517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២-វគ្គបណ្ដុះបណ្ដាល</a:t>
            </a:r>
            <a:endParaRPr lang="en-US" sz="2800" dirty="0">
              <a:solidFill>
                <a:srgbClr val="07517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8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3D50FA-D263-173E-F6F9-4552E8708F98}"/>
              </a:ext>
            </a:extLst>
          </p:cNvPr>
          <p:cNvSpPr/>
          <p:nvPr/>
        </p:nvSpPr>
        <p:spPr>
          <a:xfrm>
            <a:off x="0" y="1486595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EE806-364A-9123-AAE5-7DB5256E84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29000"/>
            <a:ext cx="6324600" cy="35722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387FEF-9C4E-CF23-1D0C-A273F108F766}"/>
              </a:ext>
            </a:extLst>
          </p:cNvPr>
          <p:cNvSpPr txBox="1"/>
          <p:nvPr/>
        </p:nvSpPr>
        <p:spPr>
          <a:xfrm>
            <a:off x="152400" y="1808202"/>
            <a:ext cx="6781800" cy="553998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6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ការអភិវឌ្ឍវិជ្ជាជីវៈជាប្រចាំ</a:t>
            </a:r>
            <a:endParaRPr lang="en-US" sz="36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AF152-639A-D9E0-79AF-07D6991BEE6C}"/>
              </a:ext>
            </a:extLst>
          </p:cNvPr>
          <p:cNvSpPr txBox="1"/>
          <p:nvPr/>
        </p:nvSpPr>
        <p:spPr>
          <a:xfrm>
            <a:off x="381000" y="2971800"/>
            <a:ext cx="7924800" cy="110799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>
                <a:solidFill>
                  <a:srgbClr val="00000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Continuous Professional </a:t>
            </a:r>
            <a:br>
              <a:rPr lang="en-US" sz="3600" dirty="0">
                <a:solidFill>
                  <a:srgbClr val="00000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</a:br>
            <a:r>
              <a:rPr lang="en-US" sz="3600" dirty="0">
                <a:solidFill>
                  <a:srgbClr val="000000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Development </a:t>
            </a:r>
          </a:p>
        </p:txBody>
      </p:sp>
    </p:spTree>
    <p:extLst>
      <p:ext uri="{BB962C8B-B14F-4D97-AF65-F5344CB8AC3E}">
        <p14:creationId xmlns:p14="http://schemas.microsoft.com/office/powerpoint/2010/main" val="4005729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003C4-BEF3-22D4-D8FA-B6957B97F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9CBDA-0EE5-2569-F157-56EB32196ED8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FC7DAA-69EA-5E20-B29B-6BF5644620DC}"/>
              </a:ext>
            </a:extLst>
          </p:cNvPr>
          <p:cNvSpPr txBox="1"/>
          <p:nvPr/>
        </p:nvSpPr>
        <p:spPr>
          <a:xfrm>
            <a:off x="2667000" y="241756"/>
            <a:ext cx="5181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ការទទួលស្គាល់គុណភាព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5C5D6-9362-F96A-D482-026E03BC74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936" y="1219200"/>
            <a:ext cx="932972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21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73AB0-1CF3-A05B-95EB-20666B827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D47F335-40E6-4E86-7B4E-8D29EECF3CC1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5358CB-BBE4-5A95-F8D8-0C11EDC68D7B}"/>
              </a:ext>
            </a:extLst>
          </p:cNvPr>
          <p:cNvSpPr txBox="1"/>
          <p:nvPr/>
        </p:nvSpPr>
        <p:spPr>
          <a:xfrm>
            <a:off x="2667000" y="241756"/>
            <a:ext cx="5181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ការទទួលស្គាល់គុណភាព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73BD8E5-BE84-D5E0-30AB-546DF3C86B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826557"/>
              </p:ext>
            </p:extLst>
          </p:nvPr>
        </p:nvGraphicFramePr>
        <p:xfrm>
          <a:off x="723900" y="1371600"/>
          <a:ext cx="8305800" cy="5029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11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BB6FE-AABB-C928-4C5F-942EDD22E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1F7E2B-F234-0112-2E4F-6570B626D0D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A3C010-1B9A-1401-047A-BCB71B332E01}"/>
              </a:ext>
            </a:extLst>
          </p:cNvPr>
          <p:cNvSpPr txBox="1"/>
          <p:nvPr/>
        </p:nvSpPr>
        <p:spPr>
          <a:xfrm>
            <a:off x="152400" y="241756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អង្គភាពដែលបានទទួលស្គាល់គុណភាពផ្ដល់សេវា អវប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11E846-03A5-A038-96DC-F9FCA19973B8}"/>
              </a:ext>
            </a:extLst>
          </p:cNvPr>
          <p:cNvSpPr txBox="1"/>
          <p:nvPr/>
        </p:nvSpPr>
        <p:spPr>
          <a:xfrm>
            <a:off x="647700" y="1295400"/>
            <a:ext cx="87630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258888" algn="l"/>
              </a:tabLst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វិទ្យាស្ថានជាតិអប់រំ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258888" algn="l"/>
              </a:tabLst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វិទ្យាស្ថានគរុកោសល្យរាជធានីភ្នំពេញ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258888" algn="l"/>
              </a:tabLst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វិទ្យាស្ថានគរុកោសល្យបាត់ដំបង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258888" algn="l"/>
              </a:tabLst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វិទ្យាល័យ ព្រះស៊ីសុវត្ថិ (សាលារៀនជំនាន់ថ្មី)</a:t>
            </a:r>
          </a:p>
        </p:txBody>
      </p:sp>
    </p:spTree>
    <p:extLst>
      <p:ext uri="{BB962C8B-B14F-4D97-AF65-F5344CB8AC3E}">
        <p14:creationId xmlns:p14="http://schemas.microsoft.com/office/powerpoint/2010/main" val="630955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DB5-8852-744D-667D-234EC8975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84A1EB-21DE-2A3D-6118-B37427425D9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392003-9A79-5588-F8E9-25B447B8EB8B}"/>
              </a:ext>
            </a:extLst>
          </p:cNvPr>
          <p:cNvSpPr txBox="1"/>
          <p:nvPr/>
        </p:nvSpPr>
        <p:spPr>
          <a:xfrm>
            <a:off x="762000" y="304800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អង្គភាពដែលបានទទួលស្គាល់គុណភាពវគ្គ អវប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7D0145-B963-F513-D5F2-A24714355182}"/>
              </a:ext>
            </a:extLst>
          </p:cNvPr>
          <p:cNvSpPr txBox="1"/>
          <p:nvPr/>
        </p:nvSpPr>
        <p:spPr>
          <a:xfrm>
            <a:off x="791183" y="1371600"/>
            <a:ext cx="876300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258888" algn="l"/>
              </a:tabLst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នាយកដ្ឋានសំណង់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258888" algn="l"/>
              </a:tabLst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នាយកដ្ឋានបឋមសិក្សា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258888" algn="l"/>
              </a:tabLst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នាយកដ្ឋានគោលនយោបាយ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258888" algn="l"/>
              </a:tabLst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នាយកដ្ឋានបណ្ដុះបណ្ដាល និងវិក្រឹតការ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258888" algn="l"/>
              </a:tabLst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នាយកដ្ឋានបុគ្គលិក ជាមួយ 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The Asia-Foundation </a:t>
            </a:r>
            <a:endParaRPr lang="km-KH" sz="24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258888" algn="l"/>
              </a:tabLst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នាយកដ្ឋានបណ្ដុះបណ្ដាល និងវិក្រឹតការ ជាមួយ 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VVOB (Blended)</a:t>
            </a:r>
            <a:endParaRPr lang="km-KH" sz="24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v"/>
              <a:tabLst>
                <a:tab pos="1258888" algn="l"/>
              </a:tabLst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នាយកដ្ឋានបច្ចេកវិទ្យាព័ត៌មាន (</a:t>
            </a:r>
            <a:r>
              <a:rPr lang="en-US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Blended)</a:t>
            </a:r>
          </a:p>
        </p:txBody>
      </p:sp>
    </p:spTree>
    <p:extLst>
      <p:ext uri="{BB962C8B-B14F-4D97-AF65-F5344CB8AC3E}">
        <p14:creationId xmlns:p14="http://schemas.microsoft.com/office/powerpoint/2010/main" val="861529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A9BB9-F648-FD80-A49A-7A38A8C50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4FC65C-7985-81FC-D351-F7CF7A3AEC2D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4A233-327F-0B48-CA9B-A6F3A61F8C40}"/>
              </a:ext>
            </a:extLst>
          </p:cNvPr>
          <p:cNvSpPr txBox="1"/>
          <p:nvPr/>
        </p:nvSpPr>
        <p:spPr>
          <a:xfrm>
            <a:off x="762000" y="304800"/>
            <a:ext cx="8991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វគ្គបណ្ដុះបណ្ដាលដែលបានទទួលស្គាល់គុណភាព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27FE6F6-265D-5750-7EC3-62C767A92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275493"/>
              </p:ext>
            </p:extLst>
          </p:nvPr>
        </p:nvGraphicFramePr>
        <p:xfrm>
          <a:off x="228600" y="1040486"/>
          <a:ext cx="9220200" cy="596991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7834253">
                  <a:extLst>
                    <a:ext uri="{9D8B030D-6E8A-4147-A177-3AD203B41FA5}">
                      <a16:colId xmlns:a16="http://schemas.microsoft.com/office/drawing/2014/main" val="2197498414"/>
                    </a:ext>
                  </a:extLst>
                </a:gridCol>
                <a:gridCol w="1385947">
                  <a:extLst>
                    <a:ext uri="{9D8B030D-6E8A-4147-A177-3AD203B41FA5}">
                      <a16:colId xmlns:a16="http://schemas.microsoft.com/office/drawing/2014/main" val="756521219"/>
                    </a:ext>
                  </a:extLst>
                </a:gridCol>
              </a:tblGrid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b="0" u="none" strike="noStrike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វគ្គបណ្ដុះបណ្ដាល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km-KH" sz="1600" b="0" u="none" strike="noStrike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ចំនួនសិក្ខាកាម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1466669300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កម្មវិធីបណ្តុះបណ្តាលកញ្ចប់ គណិតវិទ្យាថ្នាក់ដំបូង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3203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4186744728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កម្មវិធីបណ្តុះបណ្តាលកញ្ចប់ អំណានថ្នាក់ដំបូង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3641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2745862616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កម្មវិធីប្រឹក្សាគរុកោសល្យ សម្រាប់គ្រូបង្រៀន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1887781109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កម្មវិធីអំណានអាជីព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2288797897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ការគ្រប់គ្រង និងថែរក្សាហេដ្ឋារចនាសម្ព័ន្ធ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3494621788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ការបង្រៀននិងការគ្រប់គ្រងសិស្ស (ផ្នែកទី១)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1758463005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ការបង្រៀននិងការគ្រប់គ្រងសិស្ស វគ្គ ២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41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401542305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ការប្រើបច្ចេកវិទ្យាព័ត៌មាន និងសារគមនាគមន៍ (</a:t>
                      </a:r>
                      <a:r>
                        <a:rPr lang="en-US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ICT) </a:t>
                      </a:r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សម្រាប់ការបង្រៀននិងរៀន (ផ្នែកទី១)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2</a:t>
                      </a:r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969761863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ការប្រើបច្ចេកវិទ្យាព័ត៌មាន និងសារគមនាគមន៍ (</a:t>
                      </a:r>
                      <a:r>
                        <a:rPr lang="en-US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ICT) </a:t>
                      </a:r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សម្រាប់ការបង្រៀននិងរៀន (ផ្នែកទី២)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2</a:t>
                      </a:r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494559044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ការសរសេររបាយការណ៍ជាភាសាអង់គ្លេស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3665873544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ការសិក្សាសម្រាប់មនុស្សពេញវ័យ "សម្រាប់គណៈគ្រប់គ្រង"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262911003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ការសិក្សាសម្រាប់មនុស្សពេញវ័យ "សម្រាប់គ្រូឧទ្ទេស"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3313344587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ការស្រាវជ្រាវប្រតិបត្តិ សម្រាប់គ្រូបង្រៀន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2383150592"/>
                  </a:ext>
                </a:extLst>
              </a:tr>
              <a:tr h="3979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ការស្រាវជ្រាវប្រតិបត្តិ សម្រាប់នាយកគរុកោសល្យ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3667474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593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2233-C83C-758D-AEF3-69885983D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38F6A-6393-4CC0-D452-6DCA10D1793B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7A401-2629-5B4C-52D9-5B63415A8711}"/>
              </a:ext>
            </a:extLst>
          </p:cNvPr>
          <p:cNvSpPr txBox="1"/>
          <p:nvPr/>
        </p:nvSpPr>
        <p:spPr>
          <a:xfrm>
            <a:off x="762000" y="304800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វគ្គបណ្ដុះបណ្ដាលដែលបានទទួលស្គាល់គុណភាព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8ACF2E-0AFC-7A0B-6A56-A67084DDB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785834"/>
              </p:ext>
            </p:extLst>
          </p:nvPr>
        </p:nvGraphicFramePr>
        <p:xfrm>
          <a:off x="228600" y="1040486"/>
          <a:ext cx="9220200" cy="5969916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8458200">
                  <a:extLst>
                    <a:ext uri="{9D8B030D-6E8A-4147-A177-3AD203B41FA5}">
                      <a16:colId xmlns:a16="http://schemas.microsoft.com/office/drawing/2014/main" val="219749841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756521219"/>
                    </a:ext>
                  </a:extLst>
                </a:gridCol>
              </a:tblGrid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ការអប់រំទូទៅ ផ្នែកទី២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2225420120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ការអប់រំសម្រាប់ការអភិវឌ្ឍប្រកបដោយចីរភាព(ផ្នែកទី១)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3939283543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ការអភិវឌ្ឍភាពជាអ្នកដឹកនាំ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2832181396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គរុកោសល្យ និងវិធីសាស្រ្តក្នុងការអប់រំវិទ្យាសាស្ត្រកម្រិតបឋមសិក្សា ២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3904204537"/>
                  </a:ext>
                </a:extLst>
              </a:tr>
              <a:tr h="693567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គរុកោសល្យ និងវិធីសាស្រ្តក្នុងការអប់រំវិទ្យាសាស្រ្តបឋម(សម្រាប់គណៈគ្រប់គ្រង និងគ្រូបង្រៀនថ្នាក់ទី៤ ទី៥ និងទី៦)(ផ្នែកទី១)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975592998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គោលនយោបាយអប់រំ និងការគ្រប់គ្រងហរិញ្ញវត្ថុ សម្រាប់នាយកសាលាគរុកោសល្យ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1101373705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គោលវិធីសិស្សមជ្ឈមណ្ឌល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161563576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ចំណេះដឹងខ្លឹមសារគរុកោសល្យ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114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848920344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ចំណេះដឹងខ្លឹមសារគរុកោសល្យ និងបច្ចេកវិទ្យា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3454423648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ជំនាញធ្វើបទបង្ហាញ និងការនិយាយជាសាធារណៈ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487237097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ភាសាវិទ្យាសម្រាប់ការបង្រៀនភាសានៅបឋមសិក្សា(ផ្នែកទី១)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1395857691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វេយ្យាករណ៍ខ្មែរ</a:t>
                      </a:r>
                      <a:endParaRPr lang="km-KH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1202514612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សេចក្តីផ្ថើមអំពីការពិនិត្យកម្មវិធីសិក្សាឡើងវិញ៖ ទ្រឹស្តី និងការអនុវត្ត "សម្រាប់គ្រូបង្រៀន"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1806933169"/>
                  </a:ext>
                </a:extLst>
              </a:tr>
              <a:tr h="383433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សេចក្តីផ្ថើមអំពីការពិនិត្យកម្មវិធីសិក្សាឡើងវិញ៖ ទ្រឹស្តី និងការអនុវត្ត "សម្រាប់នាយកសាលាគរុកោសល្យ"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76735377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km-KH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ស្តង់ដាវិជ្ជាជីវៈសម្រាប់គ្រូឧទ្ទេស</a:t>
                      </a:r>
                      <a:endParaRPr lang="km-KH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125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1999768922"/>
                  </a:ext>
                </a:extLst>
              </a:tr>
              <a:tr h="3494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Grand Total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  <a:latin typeface="Khmer OS Siemreap" panose="02000500000000020004" pitchFamily="2" charset="0"/>
                          <a:cs typeface="Khmer OS Siemreap" panose="02000500000000020004" pitchFamily="2" charset="0"/>
                        </a:rPr>
                        <a:t>8538</a:t>
                      </a: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Khmer OS Siemreap" panose="02000500000000020004" pitchFamily="2" charset="0"/>
                        <a:cs typeface="Khmer OS Siemreap" panose="02000500000000020004" pitchFamily="2" charset="0"/>
                      </a:endParaRPr>
                    </a:p>
                  </a:txBody>
                  <a:tcPr marL="3842" marR="3842" marT="3842" marB="0" anchor="b"/>
                </a:tc>
                <a:extLst>
                  <a:ext uri="{0D108BD9-81ED-4DB2-BD59-A6C34878D82A}">
                    <a16:rowId xmlns:a16="http://schemas.microsoft.com/office/drawing/2014/main" val="130116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9307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2233-C83C-758D-AEF3-69885983D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38F6A-6393-4CC0-D452-6DCA10D1793B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7A401-2629-5B4C-52D9-5B63415A8711}"/>
              </a:ext>
            </a:extLst>
          </p:cNvPr>
          <p:cNvSpPr txBox="1"/>
          <p:nvPr/>
        </p:nvSpPr>
        <p:spPr>
          <a:xfrm>
            <a:off x="885604" y="304800"/>
            <a:ext cx="8486996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វគ្គបណ្ដុះបណ្ដាល ការអភិវឌ្ឍភាពជាអ្នកដឹកនាំ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A604E03-6A08-52A6-DBC2-CEEFE9D2F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71" y="1219200"/>
            <a:ext cx="4283409" cy="5934557"/>
          </a:xfrm>
          <a:prstGeom prst="diamond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3C0598-641C-BA3F-FF6A-730D15A53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146788"/>
            <a:ext cx="4188617" cy="6012224"/>
          </a:xfrm>
          <a:prstGeom prst="diamond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C853EC-4C90-A4D6-FB3F-EE2497ED7A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0" r="19405"/>
          <a:stretch/>
        </p:blipFill>
        <p:spPr>
          <a:xfrm>
            <a:off x="2969419" y="914400"/>
            <a:ext cx="3278981" cy="3807391"/>
          </a:xfrm>
          <a:prstGeom prst="diamond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534881A-AA5C-5454-4AF3-BD201C392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0" y="3429000"/>
            <a:ext cx="3309303" cy="4380196"/>
          </a:xfrm>
          <a:prstGeom prst="diamond">
            <a:avLst/>
          </a:prstGeom>
        </p:spPr>
      </p:pic>
    </p:spTree>
    <p:extLst>
      <p:ext uri="{BB962C8B-B14F-4D97-AF65-F5344CB8AC3E}">
        <p14:creationId xmlns:p14="http://schemas.microsoft.com/office/powerpoint/2010/main" val="2125579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2233-C83C-758D-AEF3-69885983D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38F6A-6393-4CC0-D452-6DCA10D1793B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7A401-2629-5B4C-52D9-5B63415A8711}"/>
              </a:ext>
            </a:extLst>
          </p:cNvPr>
          <p:cNvSpPr txBox="1"/>
          <p:nvPr/>
        </p:nvSpPr>
        <p:spPr>
          <a:xfrm>
            <a:off x="885604" y="304800"/>
            <a:ext cx="8486996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វគ្គបណ្ដុះបណ្ដាល ការអភិវឌ្ឍភាពជាអ្នកដឹកនាំ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E8E69-8740-8AFF-E87A-E923C62D5A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007" y="1040487"/>
            <a:ext cx="5286596" cy="2965450"/>
          </a:xfrm>
          <a:prstGeom prst="teardrop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BED10A-FF21-0347-B7EB-3E6A21AC94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2895600"/>
            <a:ext cx="4876800" cy="3657600"/>
          </a:xfrm>
          <a:prstGeom prst="hear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4C1B8C-4332-7776-2C61-49C406287E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9"/>
          <a:stretch/>
        </p:blipFill>
        <p:spPr>
          <a:xfrm>
            <a:off x="4800600" y="4044950"/>
            <a:ext cx="4735528" cy="2965450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1576617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2233-C83C-758D-AEF3-69885983D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53D8692-C67B-02F6-93C9-B303227D1A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28047"/>
            <a:ext cx="5161365" cy="3887153"/>
          </a:xfrm>
          <a:prstGeom prst="round2DiagRect">
            <a:avLst>
              <a:gd name="adj1" fmla="val 50000"/>
              <a:gd name="adj2" fmla="val 0"/>
            </a:avLst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038F6A-6393-4CC0-D452-6DCA10D1793B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7A401-2629-5B4C-52D9-5B63415A8711}"/>
              </a:ext>
            </a:extLst>
          </p:cNvPr>
          <p:cNvSpPr txBox="1"/>
          <p:nvPr/>
        </p:nvSpPr>
        <p:spPr>
          <a:xfrm>
            <a:off x="1371600" y="304800"/>
            <a:ext cx="73914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វគ្គ</a:t>
            </a:r>
            <a:r>
              <a:rPr lang="en-US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 </a:t>
            </a: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សរសេររបាយការណ៍ជាភាសាអង់គ្លេស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BFF854-C978-7E14-73C9-479EA1E0E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97" y="1040487"/>
            <a:ext cx="4587968" cy="3455313"/>
          </a:xfrm>
          <a:prstGeom prst="teardrop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6032DC-94CB-225F-95BE-33E82662AA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353549"/>
            <a:ext cx="5509041" cy="414899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252933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2233-C83C-758D-AEF3-69885983D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038F6A-6393-4CC0-D452-6DCA10D1793B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7A401-2629-5B4C-52D9-5B63415A8711}"/>
              </a:ext>
            </a:extLst>
          </p:cNvPr>
          <p:cNvSpPr txBox="1"/>
          <p:nvPr/>
        </p:nvSpPr>
        <p:spPr>
          <a:xfrm>
            <a:off x="1600200" y="331113"/>
            <a:ext cx="8486996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វគ្គបណ្ដុះបណ្ដាល អំណានថ្នាក់ដំបូង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721F5-ACA4-04A2-943D-4050136F0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1" y="1098368"/>
            <a:ext cx="5760720" cy="5486400"/>
          </a:xfrm>
          <a:prstGeom prst="diamond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6DD3E71-5E24-3040-17A3-B2085999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45513"/>
            <a:ext cx="5562600" cy="5486400"/>
          </a:xfrm>
          <a:prstGeom prst="diamond">
            <a:avLst/>
          </a:prstGeom>
        </p:spPr>
      </p:pic>
    </p:spTree>
    <p:extLst>
      <p:ext uri="{BB962C8B-B14F-4D97-AF65-F5344CB8AC3E}">
        <p14:creationId xmlns:p14="http://schemas.microsoft.com/office/powerpoint/2010/main" val="2703740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324ECA-4881-2DFA-A1BB-497FD60B247F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D50FC-801F-9362-C555-A570EF6B990C}"/>
              </a:ext>
            </a:extLst>
          </p:cNvPr>
          <p:cNvSpPr txBox="1"/>
          <p:nvPr/>
        </p:nvSpPr>
        <p:spPr>
          <a:xfrm>
            <a:off x="609600" y="304800"/>
            <a:ext cx="96012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ការិយាល័យគ្រប់គ្រងការអភិវឌ្ឍវិជ្ជាជីវៈជាប្រចាំ</a:t>
            </a:r>
            <a:endParaRPr lang="en-US" sz="28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5E4E43-A7F7-F7C9-222C-570A8E510A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3565831"/>
              </p:ext>
            </p:extLst>
          </p:nvPr>
        </p:nvGraphicFramePr>
        <p:xfrm>
          <a:off x="228600" y="1219200"/>
          <a:ext cx="9296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2734B96D-CF09-F7C9-B4F6-0191D41D204C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8820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-2032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6BD22-9150-5BF6-A4E2-E6FF23A8CC56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 រចនាសម្ព័ន្ធភាគីពាក់ព័ន្ធ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0179A-B625-A842-7471-3FD8B5AF1B5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30</a:t>
            </a:fld>
            <a:endParaRPr lang="en-US" sz="1400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0C44676-7FA9-28B4-6CE0-EEC4FD8C8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306395"/>
              </p:ext>
            </p:extLst>
          </p:nvPr>
        </p:nvGraphicFramePr>
        <p:xfrm>
          <a:off x="553720" y="1257301"/>
          <a:ext cx="8666480" cy="4533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240">
                  <a:extLst>
                    <a:ext uri="{9D8B030D-6E8A-4147-A177-3AD203B41FA5}">
                      <a16:colId xmlns:a16="http://schemas.microsoft.com/office/drawing/2014/main" val="1537549318"/>
                    </a:ext>
                  </a:extLst>
                </a:gridCol>
                <a:gridCol w="4333240">
                  <a:extLst>
                    <a:ext uri="{9D8B030D-6E8A-4147-A177-3AD203B41FA5}">
                      <a16:colId xmlns:a16="http://schemas.microsoft.com/office/drawing/2014/main" val="967242752"/>
                    </a:ext>
                  </a:extLst>
                </a:gridCol>
              </a:tblGrid>
              <a:tr h="105584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400" b="0" dirty="0">
                          <a:latin typeface="Khmer OS Moul Light" panose="02000500000000000000" pitchFamily="2" charset="0"/>
                          <a:cs typeface="Khmer OS Moul Light" panose="02000500000000000000" pitchFamily="2" charset="0"/>
                        </a:rPr>
                        <a:t>ភាគីពាក់ព័ន្ធ</a:t>
                      </a:r>
                      <a:endParaRPr lang="en-GB" sz="2400" b="0" dirty="0">
                        <a:latin typeface="Khmer OS Moul Light" panose="02000500000000000000" pitchFamily="2" charset="0"/>
                        <a:cs typeface="Khmer OS Moul Light" panose="02000500000000000000" pitchFamily="2" charset="0"/>
                      </a:endParaRPr>
                    </a:p>
                  </a:txBody>
                  <a:tcPr marT="45721" marB="4572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80826"/>
                  </a:ext>
                </a:extLst>
              </a:tr>
              <a:tr h="86951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chemeClr val="tx1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ក) បុគ្គលិកអប់រំបង្រៀន និងមិនបង្រៀន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Khmer OS Siemreap" panose="02000500000000020004" pitchFamily="2" charset="0"/>
                        <a:ea typeface="SimSun" panose="02010600030101010101" pitchFamily="2" charset="-122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ខ) អ្នកគ្រប់គ្រង ឬប្រធានអង្គភាព</a:t>
                      </a:r>
                      <a:endParaRPr lang="en-GB" sz="2000" b="0" dirty="0">
                        <a:solidFill>
                          <a:srgbClr val="943634"/>
                        </a:solidFill>
                        <a:effectLst/>
                        <a:latin typeface="Khmer OS Siemreap" panose="02000500000000020004" pitchFamily="2" charset="0"/>
                        <a:ea typeface="SimSun" panose="02010600030101010101" pitchFamily="2" charset="-122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152971"/>
                  </a:ext>
                </a:extLst>
              </a:tr>
              <a:tr h="86951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chemeClr val="tx1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គ) គណៈកម្មការ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</a:t>
                      </a: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អវប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</a:t>
                      </a: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ប្រចាំសាលារៀន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ea typeface="SimSun" panose="02010600030101010101" pitchFamily="2" charset="-122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ឃ) សហគមន៍សិក្សាវិជ្ជាជីវៈ</a:t>
                      </a:r>
                      <a:endParaRPr lang="en-GB" sz="2000" b="0" dirty="0">
                        <a:solidFill>
                          <a:srgbClr val="943634"/>
                        </a:solidFill>
                        <a:effectLst/>
                        <a:latin typeface="Khmer OS Siemreap" panose="02000500000000020004" pitchFamily="2" charset="0"/>
                        <a:ea typeface="SimSun" panose="02010600030101010101" pitchFamily="2" charset="-122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672135"/>
                  </a:ext>
                </a:extLst>
              </a:tr>
              <a:tr h="8695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ង) ការិយាល័យអយក ក្រុង ស្រុក ខណ្ឌ</a:t>
                      </a:r>
                      <a:endParaRPr lang="en-GB" sz="2000" b="0" dirty="0">
                        <a:effectLst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ច) មន្ទីរអយក រាជធានី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-</a:t>
                      </a: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ខេត្ត</a:t>
                      </a:r>
                      <a:endParaRPr lang="en-GB" sz="2000" b="0" dirty="0">
                        <a:effectLst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744508"/>
                  </a:ext>
                </a:extLst>
              </a:tr>
              <a:tr h="8695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ឆ)</a:t>
                      </a:r>
                      <a:r>
                        <a:rPr lang="en-US" sz="2000" b="0" dirty="0"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</a:t>
                      </a:r>
                      <a:r>
                        <a:rPr lang="km-KH" sz="2000" b="0" dirty="0"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ការិយាល័យគ្រប់គ្រង អវប</a:t>
                      </a:r>
                      <a:r>
                        <a:rPr lang="en-US" sz="2000" b="0" dirty="0"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CPDMO</a:t>
                      </a:r>
                      <a:endParaRPr lang="en-GB" sz="2000" b="0" dirty="0">
                        <a:effectLst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ជ)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</a:t>
                      </a: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អ្នកផ្តល់សេវា អវប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5288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0FAD3B-56D3-CAF0-0DED-736297398ED1}"/>
              </a:ext>
            </a:extLst>
          </p:cNvPr>
          <p:cNvSpPr txBox="1"/>
          <p:nvPr/>
        </p:nvSpPr>
        <p:spPr>
          <a:xfrm>
            <a:off x="375920" y="6149341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km-KH" sz="160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ទំនួលខុសត្រូវ និងភារកិច្ចភាគីពាក់ព័ន្ធ (ទំព័រទី២៣ </a:t>
            </a:r>
            <a:r>
              <a:rPr lang="en-US" sz="160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-</a:t>
            </a:r>
            <a:r>
              <a:rPr lang="km-KH" sz="160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 ២៧ សៀវភៅណែនាំស្ដីពី អវប)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20004" pitchFamily="2" charset="0"/>
              <a:ea typeface="Cambria" panose="02040503050406030204" pitchFamily="18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455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6BD22-9150-5BF6-A4E2-E6FF23A8CC56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តួនាទីគណៈកម្មការ អវប ប្រចាំសាលា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0179A-B625-A842-7471-3FD8B5AF1B5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31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505F7-063A-4F54-B8D4-9471A1A65D48}"/>
              </a:ext>
            </a:extLst>
          </p:cNvPr>
          <p:cNvSpPr txBox="1"/>
          <p:nvPr/>
        </p:nvSpPr>
        <p:spPr>
          <a:xfrm>
            <a:off x="477520" y="1158257"/>
            <a:ext cx="8839200" cy="57400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ក្នុងសាលារៀននីមួយៗ គណៈកម្មការ អវប ដែលជាផ្នែករងនៃគណៈកម្មការគ្រប់គ្រងសាលារៀន ទទួលខុសត្រូវលើការរៀបចំផែនការ អនុវត្ត និងសម្របសម្រួល អវប។ គណៈកម្មការ អវប ធ្វើជាប្រធានដោយនាយកសាលា និងមាននាយករង ឬប្រធានក្រុមបច្ចេកទេស ជាអ្នកសម្របសម្រួល អវប និងគ្រូបង្រៀនមានបទពិសោធន៍ម្នាក់ទៀតធ្វើជាអ្នកផ្តល់ប្រឹក្សាគរុកោសល្យដល់គ្រូបង្រៀនផ្សេងទៀត។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គណៈកម្មការ អវប រៀបចំការវាយតម្លៃតម្រូវការ អវប របស់គ្រូបង្រៀនម្នាក់ៗ និងតម្រូវការ  អវប នៅកម្រិតសាលារៀន សម្របសម្រួលការផ្តល់សកម្មភាព អវប ដល់គ្រូបង្រៀន និងនាយកសាលា និងផ្សព្វផ្សាយព័ត៌មានស្តីពីឱកាស អវប។ </a:t>
            </a:r>
          </a:p>
        </p:txBody>
      </p:sp>
    </p:spTree>
    <p:extLst>
      <p:ext uri="{BB962C8B-B14F-4D97-AF65-F5344CB8AC3E}">
        <p14:creationId xmlns:p14="http://schemas.microsoft.com/office/powerpoint/2010/main" val="2581162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6BD22-9150-5BF6-A4E2-E6FF23A8CC56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តួនាទីគណៈកម្មការ អវប ប្រចាំសាលា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0179A-B625-A842-7471-3FD8B5AF1B5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32</a:t>
            </a:fld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505F7-063A-4F54-B8D4-9471A1A65D48}"/>
              </a:ext>
            </a:extLst>
          </p:cNvPr>
          <p:cNvSpPr txBox="1"/>
          <p:nvPr/>
        </p:nvSpPr>
        <p:spPr>
          <a:xfrm>
            <a:off x="609600" y="1371600"/>
            <a:ext cx="883920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km-KH" sz="24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គណៈកម្មការ អវប តាមសាលារៀន អាចបង្កើតបណ្តាញក្នុងកម្រងសាលាបឋមសិក្សា ឬបណ្តាញវិទ្យាល័យធនធានដើម្បីចែករំលែកមតិយោបល់ សហការគ្នាលើសកម្មភាពនានា និងកាន់តែមានប្រសិទ្ធភាពចំណាយ។ ដោយកត់សម្គាល់ពីបន្ទុកការងាររបស់សមាជិកគណៈកម្មការ អវប សមាជិកដែលជាគ្រូបន្ទុកថ្នាក់ គួរទទួលបានអត្ថប្រយោជន៍ពីការកាត់បន្ថយបន្ទុកការងារផ្សេងទៀតរបស់ពួកគេ ក្នុងអំឡុងម៉ោងកិច្ចសន្យា។ សម្រាប់ព័ត៌មានលម្អិតស្តិពីការទទួលខុសត្រូវ និងតួនាទីរបស់គណៈកម្មការ អវប សូមមើលលក្ខខណ្ឌយោងសម្រាប់គណៈកម្មការ អវប ក្នុងឧបសម្ព័ន្ធ ១។</a:t>
            </a:r>
          </a:p>
        </p:txBody>
      </p:sp>
    </p:spTree>
    <p:extLst>
      <p:ext uri="{BB962C8B-B14F-4D97-AF65-F5344CB8AC3E}">
        <p14:creationId xmlns:p14="http://schemas.microsoft.com/office/powerpoint/2010/main" val="1201160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6BD22-9150-5BF6-A4E2-E6FF23A8CC56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តួនាទីគណៈកម្មការ អវប ប្រចាំសាលា (ត)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0179A-B625-A842-7471-3FD8B5AF1B5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33</a:t>
            </a:fld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4DEAD-C87F-4253-911D-17587BD2BDCA}"/>
              </a:ext>
            </a:extLst>
          </p:cNvPr>
          <p:cNvSpPr txBox="1"/>
          <p:nvPr/>
        </p:nvSpPr>
        <p:spPr>
          <a:xfrm>
            <a:off x="759372" y="1205574"/>
            <a:ext cx="8763000" cy="60555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កំណត់ និងវិភាគលើតម្រូវការ អវប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ជួយគ្រូបង្រៀនក្នុងការអភិវឌ្ឍផែនការសិក្សាវិជ្ជាជីវៈ (ផែនការសិក្សាវិជ្ជាជីវៈ ៖ គួរមានការបញ្ចូលផែនការសិក្សាវិជ្ជាជីវៈនៅកម្រិតសាលារៀនទៅក្នុងផែនការកែលម្អ ឬអភិវឌ្ឍសាលារៀនប្រចាំឆ្នាំ)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ធ្វើផែនការ គ្រប់គ្រង និងសម្របសម្រួលសកម្មភាព អវប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ផ្សព្វផ្សាយបញ្ជីសកម្មភាព អវប ដល់គ្រូបង្រៀន និងចុះឈ្មោះគ្រូបង្រៀនចូលរួមក្នុងសកម្មភាព អវប (ដោយប្រើប្រាស់កម្មវិធី </a:t>
            </a:r>
            <a:r>
              <a:rPr lang="en-US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HRMIS </a:t>
            </a: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តាមទូរស័ព្ទចល័ត ប្រសិនបើអាច)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ជួយគ្រូបង្រៀនក្នុងការអភិវឌ្ឍកម្រងស្នាដៃវិជ្ជាជីវៈ ដែលបង្ហាញពីសមិទ្ធផល អវប និងការឆ្លុះបញ្ចាំង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ជួយគ្រូបង្រៀនក្នុងការរក្សាកំណត់ត្រាអាជីព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endParaRPr lang="km-KH" sz="2000" dirty="0">
              <a:latin typeface="Khmer OS Siemreap" panose="02000500000000020004" pitchFamily="2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3081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6BD22-9150-5BF6-A4E2-E6FF23A8CC56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តួនាទីគណៈកម្មការ អវប ប្រចាំសាលា (ត)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0179A-B625-A842-7471-3FD8B5AF1B5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34</a:t>
            </a:fld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4DEAD-C87F-4253-911D-17587BD2BDCA}"/>
              </a:ext>
            </a:extLst>
          </p:cNvPr>
          <p:cNvSpPr txBox="1"/>
          <p:nvPr/>
        </p:nvSpPr>
        <p:spPr>
          <a:xfrm>
            <a:off x="304800" y="1034255"/>
            <a:ext cx="9353594" cy="5593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សម្របសម្រួលការវាយតម្លៃគ្រូបង្រៀនដូចជា រៀបចំផែនការសិក្សាវិជ្ជាជីវៈសម្រាប់គ្រូបង្រៀនម្នាក់ៗ និងវាយតម្លៃថាតើគ្រូបង្រៀនបានសម្រេចតាមគោលដៅ អវប របស់ខ្លួនកម្រិតណា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សម្របសម្រួលការដឹកនាំការងារបង្រៀន ដូចជា ការបង្វឹក ការផ្ដល់ប្រឹក្សាគរុកោសល្យ ជាដើម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រៀបចំការបង្រៀន និងការសង្កេតមើលគ្នាជាដៃគូ ឬជាក្រុម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រៀបចំកិច្ចប្រជុំក្រុមបច្ចេកទេស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រៀបចំសិក្ខាសាលាតាមសាលារៀន ក្រោមការសម្របសម្រួលរបស់គណៈកម្មការ ឬអ្នកផ្ដល់សេវា អវប ដូចជាគ្រឹះស្ថានអប់រំគ្រូបង្រៀន ការិយាល័យ អយក ក្រុង ស្រុក ខណ្ឌ អង្គការក្រៅរដ្ឋាភិបាល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រក្សាកំណត់ត្រាអំពីសកម្មភាព អវប ដែលបានធ្វើ និងចំនួនក្រេឌីតដែលបានទទួល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ពិនិត្យតាមដាន និងវាយតម្លៃ អវប ដែលអនុវត្តនៅកម្រិតសាលារៀនជារៀងរាល់ឆ្នាំ។ </a:t>
            </a:r>
          </a:p>
        </p:txBody>
      </p:sp>
    </p:spTree>
    <p:extLst>
      <p:ext uri="{BB962C8B-B14F-4D97-AF65-F5344CB8AC3E}">
        <p14:creationId xmlns:p14="http://schemas.microsoft.com/office/powerpoint/2010/main" val="3984347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B82DEB-4E38-3C45-A340-D49DCE817DB9}"/>
              </a:ext>
            </a:extLst>
          </p:cNvPr>
          <p:cNvCxnSpPr>
            <a:cxnSpLocks/>
          </p:cNvCxnSpPr>
          <p:nvPr/>
        </p:nvCxnSpPr>
        <p:spPr>
          <a:xfrm>
            <a:off x="2933700" y="1861000"/>
            <a:ext cx="1257300" cy="4006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CDE097-B8C2-2B49-9345-EBFD4143F787}"/>
              </a:ext>
            </a:extLst>
          </p:cNvPr>
          <p:cNvCxnSpPr>
            <a:cxnSpLocks/>
            <a:stCxn id="22" idx="3"/>
            <a:endCxn id="27" idx="1"/>
          </p:cNvCxnSpPr>
          <p:nvPr/>
        </p:nvCxnSpPr>
        <p:spPr>
          <a:xfrm flipV="1">
            <a:off x="2895600" y="4808998"/>
            <a:ext cx="1371600" cy="14005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BEDD74-6BD4-3D44-903E-1C8985CC2419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2971800" y="3543302"/>
            <a:ext cx="1295400" cy="10664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B570AA-D411-8B40-868A-1354B0CD2B6D}"/>
              </a:ext>
            </a:extLst>
          </p:cNvPr>
          <p:cNvCxnSpPr>
            <a:cxnSpLocks/>
          </p:cNvCxnSpPr>
          <p:nvPr/>
        </p:nvCxnSpPr>
        <p:spPr>
          <a:xfrm flipV="1">
            <a:off x="2933700" y="1981200"/>
            <a:ext cx="1333500" cy="1219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12474E-9F50-874B-A7A0-4A8A8F235F63}"/>
              </a:ext>
            </a:extLst>
          </p:cNvPr>
          <p:cNvSpPr/>
          <p:nvPr/>
        </p:nvSpPr>
        <p:spPr>
          <a:xfrm>
            <a:off x="609600" y="1524000"/>
            <a:ext cx="22860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១. 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គ្រូបង្រៀន នាយកសាលា និង​​អ្នកឯកទេសអប់រំ </a:t>
            </a:r>
            <a:endParaRPr kumimoji="0" lang="x-non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1CB7F8C-25C0-EE49-9DD0-1311002CFBE4}"/>
              </a:ext>
            </a:extLst>
          </p:cNvPr>
          <p:cNvSpPr/>
          <p:nvPr/>
        </p:nvSpPr>
        <p:spPr>
          <a:xfrm>
            <a:off x="609600" y="2667000"/>
            <a:ext cx="2286000" cy="8381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២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គណៈកម្មការ អវប</a:t>
            </a:r>
            <a:r>
              <a:rPr kumimoji="0" lang="km-KH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endParaRPr kumimoji="0" lang="x-non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7679104-1859-1843-B2BA-2CB6E836FE97}"/>
              </a:ext>
            </a:extLst>
          </p:cNvPr>
          <p:cNvSpPr/>
          <p:nvPr/>
        </p:nvSpPr>
        <p:spPr>
          <a:xfrm>
            <a:off x="609600" y="3648497"/>
            <a:ext cx="2362200" cy="19225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៣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អវប ​មានរចនា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សម្ព័ន្ធច្បាស់លាស់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អវប រៀនដោយខ្លួនឯង កម្មវិធីវិក្រឹតការ និងកម្មវិធីដំឡើងគុណវុឌ្ឍិគ្រូបង្រៀន 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691A68A-78BD-8548-B1C6-F84FE2386529}"/>
              </a:ext>
            </a:extLst>
          </p:cNvPr>
          <p:cNvSpPr/>
          <p:nvPr/>
        </p:nvSpPr>
        <p:spPr>
          <a:xfrm>
            <a:off x="609600" y="5714296"/>
            <a:ext cx="2286000" cy="9906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៤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ការទទួលក្រេឌីត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អវប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58E1031-8BC6-FC4C-A9CB-FC0C2B7A4207}"/>
              </a:ext>
            </a:extLst>
          </p:cNvPr>
          <p:cNvSpPr/>
          <p:nvPr/>
        </p:nvSpPr>
        <p:spPr>
          <a:xfrm>
            <a:off x="4267200" y="1247536"/>
            <a:ext cx="5271590" cy="18004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ក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នៅតាមសាលារៀនត្រូវសម្របសម្រួលផ្ដល់​ការអភិវឌ្ឍវិជ្ជាជីវៈជាប្រចាំដល់​គ្រូបង្រៀន និងនាយកសាលា រៀបចំ​វាយតម្លៃលើតម្រូវ​ការ​ អវប របស់​គ្រូបង្រៀនម្នាក់ៗ ​តម្រូវ​ការនៅក្នុងសាលារៀន​ និង​ត្រូវ​ផ្សព្វផ្សាយព័ត៌មាន​អំពីឱកាស​ អវប ដោយសហការជាមួយ​អ្នកផ្ដល់សេវា​ អវប  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D128169-8152-5049-82CB-3C5E70E3F530}"/>
              </a:ext>
            </a:extLst>
          </p:cNvPr>
          <p:cNvSpPr/>
          <p:nvPr/>
        </p:nvSpPr>
        <p:spPr>
          <a:xfrm>
            <a:off x="4267200" y="3124200"/>
            <a:ext cx="5240059" cy="10835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ខ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អវប អាចរៀបចំឡើង​ដោយអ្នកផ្ដល់សេវា មានរចនា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សម្ព័ន្ធច្បាស់លាស់ និង​ ឬ ​ដែល​សាមីខ្លួន​ជ្រើសរើសដោយ​ខ្លួន​ឯង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4D74511-773B-4B42-BA10-862BBEB737A4}"/>
              </a:ext>
            </a:extLst>
          </p:cNvPr>
          <p:cNvSpPr/>
          <p:nvPr/>
        </p:nvSpPr>
        <p:spPr>
          <a:xfrm>
            <a:off x="4267200" y="4267200"/>
            <a:ext cx="5240059" cy="10835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គ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បន្ទាប់ពី​​បានបញ្ចប់​សកម្មភាព​ អវប ដោយជោគជ័យ ​គ្រូបង្រៀន នាយកសាលា ឬ​អ្នកឯកទេសអប់រំ នឹងទទួលបានក្រេឌីត អវប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8080A3B-E437-A040-A3AA-9FA91CDECE76}"/>
              </a:ext>
            </a:extLst>
          </p:cNvPr>
          <p:cNvSpPr/>
          <p:nvPr/>
        </p:nvSpPr>
        <p:spPr>
          <a:xfrm>
            <a:off x="4267200" y="5410200"/>
            <a:ext cx="5240059" cy="10835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ឃ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.ជាក្រុមគោលដៅ​នៃប្រព័ន្ធ​ អវប និងគន្លងអាជីពគ្រូបង្រៀន មានសិទ្ធិ​ និងកាតព្វកិច្ចក្នុងការចូលរួម​​សកម្មភាព អវប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31A38B-A6F9-E00D-EE47-847C5BCCC7C2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B91959-ADCA-2182-0AD5-09BE4D5A057B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សំណួរផ្គូផ្គង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BC2163-018E-98BD-256A-85BFEADA7E5F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8472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B82DEB-4E38-3C45-A340-D49DCE817DB9}"/>
              </a:ext>
            </a:extLst>
          </p:cNvPr>
          <p:cNvCxnSpPr>
            <a:cxnSpLocks/>
          </p:cNvCxnSpPr>
          <p:nvPr/>
        </p:nvCxnSpPr>
        <p:spPr>
          <a:xfrm>
            <a:off x="2895600" y="1886611"/>
            <a:ext cx="1371600" cy="18591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CDE097-B8C2-2B49-9345-EBFD4143F787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2971800" y="5644955"/>
            <a:ext cx="1295400" cy="3832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BEDD74-6BD4-3D44-903E-1C8985CC2419}"/>
              </a:ext>
            </a:extLst>
          </p:cNvPr>
          <p:cNvCxnSpPr>
            <a:cxnSpLocks/>
            <a:stCxn id="19" idx="3"/>
            <a:endCxn id="27" idx="1"/>
          </p:cNvCxnSpPr>
          <p:nvPr/>
        </p:nvCxnSpPr>
        <p:spPr>
          <a:xfrm>
            <a:off x="2895600" y="3086100"/>
            <a:ext cx="1389341" cy="16923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B570AA-D411-8B40-868A-1354B0CD2B6D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2962930" y="2274196"/>
            <a:ext cx="1290480" cy="21674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12474E-9F50-874B-A7A0-4A8A8F235F63}"/>
              </a:ext>
            </a:extLst>
          </p:cNvPr>
          <p:cNvSpPr/>
          <p:nvPr/>
        </p:nvSpPr>
        <p:spPr>
          <a:xfrm>
            <a:off x="609600" y="1524000"/>
            <a:ext cx="22860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៥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ការ​វាយតម្លៃតាមវដ្តទៀងទាត់ និងលទ្ធផល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1CB7F8C-25C0-EE49-9DD0-1311002CFBE4}"/>
              </a:ext>
            </a:extLst>
          </p:cNvPr>
          <p:cNvSpPr/>
          <p:nvPr/>
        </p:nvSpPr>
        <p:spPr>
          <a:xfrm>
            <a:off x="609600" y="2667000"/>
            <a:ext cx="2286000" cy="8381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៦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ការត្រៀមឡើង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ឋានៈវិជ្ជាជីវៈ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TCP 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7679104-1859-1843-B2BA-2CB6E836FE97}"/>
              </a:ext>
            </a:extLst>
          </p:cNvPr>
          <p:cNvSpPr/>
          <p:nvPr/>
        </p:nvSpPr>
        <p:spPr>
          <a:xfrm>
            <a:off x="600730" y="3886200"/>
            <a:ext cx="2362200" cy="11108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៧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ការវាយតម្លៃក្នុង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TCP 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និង​ការ​សម្រេចចិត្ត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691A68A-78BD-8548-B1C6-F84FE2386529}"/>
              </a:ext>
            </a:extLst>
          </p:cNvPr>
          <p:cNvSpPr/>
          <p:nvPr/>
        </p:nvSpPr>
        <p:spPr>
          <a:xfrm>
            <a:off x="618470" y="5258504"/>
            <a:ext cx="2353330" cy="12184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៨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ការមិនបំពេញបាន​តាមលក្ខណៈវិនិច្ឆ័យ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TCP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58E1031-8BC6-FC4C-A9CB-FC0C2B7A4207}"/>
              </a:ext>
            </a:extLst>
          </p:cNvPr>
          <p:cNvSpPr/>
          <p:nvPr/>
        </p:nvSpPr>
        <p:spPr>
          <a:xfrm>
            <a:off x="4253410" y="1493545"/>
            <a:ext cx="5271590" cy="9548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ង. 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អ្នកត្រៀមឡើង​ឋានៈវិជ្ជាជីវៈស្រ​បតាមគន្លងអាជីព​គ្រូបង្រៀន ត្រូវ​ឆ្លងកាត់​ការ​វាយតម្លៃ​ “កម្រិតខ្ពស់”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D128169-8152-5049-82CB-3C5E70E3F530}"/>
              </a:ext>
            </a:extLst>
          </p:cNvPr>
          <p:cNvSpPr/>
          <p:nvPr/>
        </p:nvSpPr>
        <p:spPr>
          <a:xfrm>
            <a:off x="4284941" y="2581892"/>
            <a:ext cx="5240059" cy="1456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ច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ដើម្បី​វាស់វែង​ការបំពេញការងារធៀបនឹង​ចំណុចដៅដែលបាន​ដាក់ចេញកាលពីឆ្នាំមុន ទទួលស្គាល់ពីលទ្ធផល​ដែលសម្រេច​បាន ​កំណត់ពី​បញ្ហា​ដែលត្រូវ​ធ្វើការ​កែលម្អ​បន្ថែម និងដើម្បីកំណត់គោលដៅ​ អវប សម្រាប់​ឆ្នាំបន្ទាប់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4D74511-773B-4B42-BA10-862BBEB737A4}"/>
              </a:ext>
            </a:extLst>
          </p:cNvPr>
          <p:cNvSpPr/>
          <p:nvPr/>
        </p:nvSpPr>
        <p:spPr>
          <a:xfrm>
            <a:off x="4284941" y="4146747"/>
            <a:ext cx="5240059" cy="12634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ឆ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.អ្នកសន្សំបានក្រេឌីតពី អវប ហើយមានទំនុកចិត្តថាពិតជាបានបំពេញតាម​លក្ខណៈវិនិច្ឆ័យនៃឋានៈវិជ្ជាជីវៈនីមួយៗ​ស្រប​តាម​គន្លង​អាជីព​គ្រូបង្រៀន អាចទទួល​ការវាយតម្លៃដំឡើងឋានៈក្នុងគន្លងអាជីពគ្រូបង្រៀន​។​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8080A3B-E437-A040-A3AA-9FA91CDECE76}"/>
              </a:ext>
            </a:extLst>
          </p:cNvPr>
          <p:cNvSpPr/>
          <p:nvPr/>
        </p:nvSpPr>
        <p:spPr>
          <a:xfrm>
            <a:off x="4267200" y="5486400"/>
            <a:ext cx="5240059" cy="10835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ដាក់ពាក្យសារជាថ្មី​នៅឆ្នាំបន្ទាប់ ដោយបេក្ខជនត្រូវ​ខិតខំ​កែលម្អ​ ​ផ្នែកដែលទទួល​ពិន្ទុក្រោមស្ដង់ដា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038D6C-E010-0CB6-A11D-BD9B197C3E99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1780D2-B8C6-7F6B-FEA1-832EC5CEF51E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សំណួរផ្គូផ្គង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68214-89C1-348C-CC67-3E931A584CDF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2876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B82DEB-4E38-3C45-A340-D49DCE817DB9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2922697" y="1636434"/>
            <a:ext cx="1330713" cy="539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CDE097-B8C2-2B49-9345-EBFD4143F787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2971800" y="2785755"/>
            <a:ext cx="1295400" cy="29292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BEDD74-6BD4-3D44-903E-1C8985CC2419}"/>
              </a:ext>
            </a:extLst>
          </p:cNvPr>
          <p:cNvCxnSpPr>
            <a:cxnSpLocks/>
          </p:cNvCxnSpPr>
          <p:nvPr/>
        </p:nvCxnSpPr>
        <p:spPr>
          <a:xfrm>
            <a:off x="2954059" y="3056644"/>
            <a:ext cx="1299351" cy="12175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B570AA-D411-8B40-868A-1354B0CD2B6D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962930" y="4441635"/>
            <a:ext cx="1290480" cy="12371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12474E-9F50-874B-A7A0-4A8A8F235F63}"/>
              </a:ext>
            </a:extLst>
          </p:cNvPr>
          <p:cNvSpPr/>
          <p:nvPr/>
        </p:nvSpPr>
        <p:spPr>
          <a:xfrm>
            <a:off x="609600" y="1524000"/>
            <a:ext cx="22860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៩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សាលារៀន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1CB7F8C-25C0-EE49-9DD0-1311002CFBE4}"/>
              </a:ext>
            </a:extLst>
          </p:cNvPr>
          <p:cNvSpPr/>
          <p:nvPr/>
        </p:nvSpPr>
        <p:spPr>
          <a:xfrm>
            <a:off x="609600" y="2667000"/>
            <a:ext cx="2286000" cy="8381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១០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កម្រង​សាលារៀន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7679104-1859-1843-B2BA-2CB6E836FE97}"/>
              </a:ext>
            </a:extLst>
          </p:cNvPr>
          <p:cNvSpPr/>
          <p:nvPr/>
        </p:nvSpPr>
        <p:spPr>
          <a:xfrm>
            <a:off x="600730" y="3886200"/>
            <a:ext cx="2362200" cy="11108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១១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ការិយាល័យ អយក ក្រុង ស្រុក ខណ្ឌ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691A68A-78BD-8548-B1C6-F84FE2386529}"/>
              </a:ext>
            </a:extLst>
          </p:cNvPr>
          <p:cNvSpPr/>
          <p:nvPr/>
        </p:nvSpPr>
        <p:spPr>
          <a:xfrm>
            <a:off x="618470" y="5258504"/>
            <a:ext cx="2353330" cy="12184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១២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មន្ទីរ អយក     រាជធានី ខេត្ត</a:t>
            </a:r>
            <a:r>
              <a:rPr kumimoji="0" lang="x-non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58E1031-8BC6-FC4C-A9CB-FC0C2B7A4207}"/>
              </a:ext>
            </a:extLst>
          </p:cNvPr>
          <p:cNvSpPr/>
          <p:nvPr/>
        </p:nvSpPr>
        <p:spPr>
          <a:xfrm>
            <a:off x="4253410" y="1295400"/>
            <a:ext cx="5271590" cy="68206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ឈ. 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អវប ក៏អាចរៀបចំ​នៅកម្រិតសាលារៀនផងដែរ 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D128169-8152-5049-82CB-3C5E70E3F530}"/>
              </a:ext>
            </a:extLst>
          </p:cNvPr>
          <p:cNvSpPr/>
          <p:nvPr/>
        </p:nvSpPr>
        <p:spPr>
          <a:xfrm>
            <a:off x="4267200" y="2057400"/>
            <a:ext cx="5240059" cy="14567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ញ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គ្រប់គ្រង​ប្រព័ន្ធ​ អវប និងគន្លងអាជីពគ្រូបង្រៀននៅថ្នាក់​ក្រោមជាតិ ផ្តល់ទំនាក់ទំនង​រវាង​ក្រសួង ​អយក និងការិយាល័យ អយក ក្រុង ស្រុក ខណ្ឌ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សម្របសម្រួល​គ្រប់សកម្មភាព​ អវប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និងផ្សព្វផ្សាយប្រតិទិនពី​ឱកាស​ អវប 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4D74511-773B-4B42-BA10-862BBEB737A4}"/>
              </a:ext>
            </a:extLst>
          </p:cNvPr>
          <p:cNvSpPr/>
          <p:nvPr/>
        </p:nvSpPr>
        <p:spPr>
          <a:xfrm>
            <a:off x="4284941" y="3581400"/>
            <a:ext cx="5240059" cy="12634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ដ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.គាំទ្រ​​កម្មវិធីប្រឹក្សាគរុកោសល្យ និងសកម្មភាព អវប ដែលផ្ដល់​ដោយអ្នកផ្ដល់សេវា ព្រមទាំងសម្របសម្រួលទំនាក់ទំនងរវាងការិយាល័យ អយក ក្រុង ស្រុក ខណ្ឌ និងសាលារៀន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 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​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8080A3B-E437-A040-A3AA-9FA91CDECE76}"/>
              </a:ext>
            </a:extLst>
          </p:cNvPr>
          <p:cNvSpPr/>
          <p:nvPr/>
        </p:nvSpPr>
        <p:spPr>
          <a:xfrm>
            <a:off x="4267200" y="4953000"/>
            <a:ext cx="5486400" cy="150361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ឋ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</a:t>
            </a:r>
            <a:r>
              <a:rPr kumimoji="0" lang="km-K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មានតួនាទីសំខាន់​សម្រាប់ផ្ដល់ព័ត៌មាន​ពីឱកាស និងក្រេឌីត     អវប ទៅសាលារៀន ក៏ដូចជាផ្ដល់ព័ត៌មាន​ពី​ អវប ដែលគ្រូបង្រៀន​ម្នាក់​ៗបានចូលរួម និងក្រេឌីត​ដែល​ទទួល​បាន​ ដើម្បីបញ្ចូលទៅ​ក្នុង​ប្រព័ន្ធ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HRMIS </a:t>
            </a:r>
            <a:r>
              <a:rPr kumimoji="0" lang="km-K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តាមរយៈមន្ទីរ អយក រាជធានី ខេត្ត</a:t>
            </a:r>
            <a:endParaRPr kumimoji="0" lang="x-non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FE5C77-03C6-B55F-2C9D-19F2829798B5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96FC9-FF84-6A99-E6BF-64080945F184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សំណួរផ្គូផ្គង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B6E62-2927-E6D5-C89B-AFC815990158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533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B82DEB-4E38-3C45-A340-D49DCE817DB9}"/>
              </a:ext>
            </a:extLst>
          </p:cNvPr>
          <p:cNvCxnSpPr>
            <a:cxnSpLocks/>
          </p:cNvCxnSpPr>
          <p:nvPr/>
        </p:nvCxnSpPr>
        <p:spPr>
          <a:xfrm>
            <a:off x="2962930" y="2056696"/>
            <a:ext cx="1254681" cy="3734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CDE097-B8C2-2B49-9345-EBFD4143F787}"/>
              </a:ext>
            </a:extLst>
          </p:cNvPr>
          <p:cNvCxnSpPr>
            <a:cxnSpLocks/>
          </p:cNvCxnSpPr>
          <p:nvPr/>
        </p:nvCxnSpPr>
        <p:spPr>
          <a:xfrm flipV="1">
            <a:off x="2962930" y="2110979"/>
            <a:ext cx="1254681" cy="32853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BEDD74-6BD4-3D44-903E-1C8985CC2419}"/>
              </a:ext>
            </a:extLst>
          </p:cNvPr>
          <p:cNvCxnSpPr>
            <a:cxnSpLocks/>
          </p:cNvCxnSpPr>
          <p:nvPr/>
        </p:nvCxnSpPr>
        <p:spPr>
          <a:xfrm>
            <a:off x="2880654" y="3046492"/>
            <a:ext cx="1404287" cy="15262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B570AA-D411-8B40-868A-1354B0CD2B6D}"/>
              </a:ext>
            </a:extLst>
          </p:cNvPr>
          <p:cNvCxnSpPr>
            <a:cxnSpLocks/>
            <a:endCxn id="26" idx="1"/>
          </p:cNvCxnSpPr>
          <p:nvPr/>
        </p:nvCxnSpPr>
        <p:spPr>
          <a:xfrm flipV="1">
            <a:off x="2922697" y="3335915"/>
            <a:ext cx="1353374" cy="14035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12474E-9F50-874B-A7A0-4A8A8F235F63}"/>
              </a:ext>
            </a:extLst>
          </p:cNvPr>
          <p:cNvSpPr/>
          <p:nvPr/>
        </p:nvSpPr>
        <p:spPr>
          <a:xfrm>
            <a:off x="609600" y="1524000"/>
            <a:ext cx="22860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១៣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ការិយាល័យគ្រប់គ្រង​ អវប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1CB7F8C-25C0-EE49-9DD0-1311002CFBE4}"/>
              </a:ext>
            </a:extLst>
          </p:cNvPr>
          <p:cNvSpPr/>
          <p:nvPr/>
        </p:nvSpPr>
        <p:spPr>
          <a:xfrm>
            <a:off x="609600" y="2667000"/>
            <a:ext cx="2286000" cy="8381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១៤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HRMIS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7679104-1859-1843-B2BA-2CB6E836FE97}"/>
              </a:ext>
            </a:extLst>
          </p:cNvPr>
          <p:cNvSpPr/>
          <p:nvPr/>
        </p:nvSpPr>
        <p:spPr>
          <a:xfrm>
            <a:off x="600730" y="3886200"/>
            <a:ext cx="2362200" cy="111086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១៥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ការកត់ត្រា​ក្រេឌីត អវប និងកំណត់ត្រា​អាជីព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691A68A-78BD-8548-B1C6-F84FE2386529}"/>
              </a:ext>
            </a:extLst>
          </p:cNvPr>
          <p:cNvSpPr/>
          <p:nvPr/>
        </p:nvSpPr>
        <p:spPr>
          <a:xfrm>
            <a:off x="618470" y="5258504"/>
            <a:ext cx="2353330" cy="12184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១៦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ការ​ឡើងឋានៈវិជ្ជាជីវៈក្នុង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TCP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58E1031-8BC6-FC4C-A9CB-FC0C2B7A4207}"/>
              </a:ext>
            </a:extLst>
          </p:cNvPr>
          <p:cNvSpPr/>
          <p:nvPr/>
        </p:nvSpPr>
        <p:spPr>
          <a:xfrm>
            <a:off x="4253410" y="1148121"/>
            <a:ext cx="5271590" cy="14409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ឌ. </a:t>
            </a:r>
            <a:r>
              <a:rPr kumimoji="0" lang="km-K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មានការកត់ត្រា​ទិន្នន័យអំពីគុណវុឌ្ឍិ បទពិសោធន៍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r>
              <a:rPr kumimoji="0" lang="km-K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លទ្ធផលនៃការ​វាយតម្លៃ និង​ អវប របស់បុគ្គលិកអប់រំ ដើម្បីចេញជារបាយការណ៍ដែលបង្ហាញព័ត៌មានលម្អិតស្តី​ពី​ពិន្ទុសម្រាប់ទទួល​បានការ​ឡើងឋានៈវិជ្ជាជីវៈទៅកាន់​កម្រិតបន្ទាប់ក្នុងគន្លង​អាជីព​គ្រូបង្រៀន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D128169-8152-5049-82CB-3C5E70E3F530}"/>
              </a:ext>
            </a:extLst>
          </p:cNvPr>
          <p:cNvSpPr/>
          <p:nvPr/>
        </p:nvSpPr>
        <p:spPr>
          <a:xfrm>
            <a:off x="4276071" y="2709429"/>
            <a:ext cx="5240059" cy="12529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ឍ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រាល់សកម្មភាព អវប ទាំងអស់ត្រូវមានការកត់ត្រាចំនួនក្រេឌីត ប្រធានបទ ខ្លឹមសារសំខាន់ៗ​ និងមានការ​ចេញផ្សាយកំណត់ត្រា​អាជីព​ដែលបង្ហាញពីព័ត៌មាននៃការអនុវត្ត អវប រយៈពេល ៥ឆ្នាំម្ដង ឬទៅតាមភាព​ចាំបាច់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4D74511-773B-4B42-BA10-862BBEB737A4}"/>
              </a:ext>
            </a:extLst>
          </p:cNvPr>
          <p:cNvSpPr/>
          <p:nvPr/>
        </p:nvSpPr>
        <p:spPr>
          <a:xfrm>
            <a:off x="4284941" y="4038600"/>
            <a:ext cx="5240059" cy="8462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ណ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aunPenh" panose="01010101010101010101" pitchFamily="2" charset="0"/>
              </a:rPr>
              <a:t> 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គ្រប់គ្រង​រាល់ទិន្នន័យទាំងអស់​ដែលពាក់ព័ន្ធនឹង​ការអភិវឌ្ឍវិជ្ជាជីវៈ​ និង​វឌ្ឍន​ភាពអាជីពរបស់បុគ្គលិកអប់រំ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8080A3B-E437-A040-A3AA-9FA91CDECE76}"/>
              </a:ext>
            </a:extLst>
          </p:cNvPr>
          <p:cNvSpPr/>
          <p:nvPr/>
        </p:nvSpPr>
        <p:spPr>
          <a:xfrm>
            <a:off x="4267200" y="4953000"/>
            <a:ext cx="5271590" cy="1524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ត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</a:t>
            </a:r>
            <a:r>
              <a:rPr kumimoji="0" lang="km-K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គ្រប់គ្រងទិន្នន័យ អវប និង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TCP</a:t>
            </a:r>
            <a:r>
              <a:rPr kumimoji="0" lang="km-K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ទាំងអស់នៅថ្នាក់ជាតិ រៀបចំគោលនយោបាយ​ កំណត់​ថវិកា​គាំទ្រ​ដល់​សកម្មភាព អវប រាប់បញ្ចូល​ទាំង​សកម្មភាព​ អវប នៅតាមសាលារៀន ផ្ដល់ការទទួលស្គាល់គុណភាពដល់អ្នកផ្ដល់សេវា​និង​កម្មវិធី អវប ព្រមទាំង​ផ្សព្វផ្សាយ​ព័ត៌មាន​អំពី​ឱកាស​ អវប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8BE4DD-5BDE-AF40-5CC3-33FEDDDA17CC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9AA86-45C0-84F4-C0F8-639A4C0C284B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សំណួរផ្គូផ្គង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EA9E3-8B2E-A637-B5B3-161106F0E2F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470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5B82DEB-4E38-3C45-A340-D49DCE817DB9}"/>
              </a:ext>
            </a:extLst>
          </p:cNvPr>
          <p:cNvCxnSpPr>
            <a:cxnSpLocks/>
          </p:cNvCxnSpPr>
          <p:nvPr/>
        </p:nvCxnSpPr>
        <p:spPr>
          <a:xfrm>
            <a:off x="2895600" y="1886611"/>
            <a:ext cx="1371600" cy="1159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1CDE097-B8C2-2B49-9345-EBFD4143F787}"/>
              </a:ext>
            </a:extLst>
          </p:cNvPr>
          <p:cNvCxnSpPr>
            <a:cxnSpLocks/>
            <a:endCxn id="27" idx="1"/>
          </p:cNvCxnSpPr>
          <p:nvPr/>
        </p:nvCxnSpPr>
        <p:spPr>
          <a:xfrm flipV="1">
            <a:off x="2962930" y="4330075"/>
            <a:ext cx="1322011" cy="1058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1BEDD74-6BD4-3D44-903E-1C8985CC2419}"/>
              </a:ext>
            </a:extLst>
          </p:cNvPr>
          <p:cNvCxnSpPr>
            <a:cxnSpLocks/>
          </p:cNvCxnSpPr>
          <p:nvPr/>
        </p:nvCxnSpPr>
        <p:spPr>
          <a:xfrm flipV="1">
            <a:off x="2889525" y="1860024"/>
            <a:ext cx="1328086" cy="10917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AB570AA-D411-8B40-868A-1354B0CD2B6D}"/>
              </a:ext>
            </a:extLst>
          </p:cNvPr>
          <p:cNvCxnSpPr>
            <a:cxnSpLocks/>
            <a:endCxn id="28" idx="1"/>
          </p:cNvCxnSpPr>
          <p:nvPr/>
        </p:nvCxnSpPr>
        <p:spPr>
          <a:xfrm>
            <a:off x="2931567" y="4510873"/>
            <a:ext cx="1335633" cy="1204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212474E-9F50-874B-A7A0-4A8A8F235F63}"/>
              </a:ext>
            </a:extLst>
          </p:cNvPr>
          <p:cNvSpPr/>
          <p:nvPr/>
        </p:nvSpPr>
        <p:spPr>
          <a:xfrm>
            <a:off x="470990" y="1524000"/>
            <a:ext cx="242461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១៧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នាយកដ្ឋាន​ជំនាញ​ គ្រឹះស្ថានអប់រំគ្រូបង្រៀន  គ្រឹះស្ថានឧត្តមសិក្សា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…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1CB7F8C-25C0-EE49-9DD0-1311002CFBE4}"/>
              </a:ext>
            </a:extLst>
          </p:cNvPr>
          <p:cNvSpPr/>
          <p:nvPr/>
        </p:nvSpPr>
        <p:spPr>
          <a:xfrm>
            <a:off x="470990" y="2819401"/>
            <a:ext cx="2424610" cy="97203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១៨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បង្វឹក គ្រូប្រឹក្សា និងគ្រូឧទ្ទេសបង្គោល​ថ្នាក់ជាតិ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7679104-1859-1843-B2BA-2CB6E836FE97}"/>
              </a:ext>
            </a:extLst>
          </p:cNvPr>
          <p:cNvSpPr/>
          <p:nvPr/>
        </p:nvSpPr>
        <p:spPr>
          <a:xfrm>
            <a:off x="470990" y="3886200"/>
            <a:ext cx="2491940" cy="12184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១៩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ការ​ទទួលស្គាល់គុណភាព ការធានាគុណភាព និងការ​ពិនិត្យតាមដានវាយតម្លៃ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691A68A-78BD-8548-B1C6-F84FE2386529}"/>
              </a:ext>
            </a:extLst>
          </p:cNvPr>
          <p:cNvSpPr/>
          <p:nvPr/>
        </p:nvSpPr>
        <p:spPr>
          <a:xfrm>
            <a:off x="470990" y="5258504"/>
            <a:ext cx="2500810" cy="121849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២០</a:t>
            </a:r>
            <a:r>
              <a:rPr kumimoji="0" lang="km-K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 ការកំណត់លក្ខណៈវិនិច្ឆ័យ ការទទួលស្គាល់គុណភាព និងក្រុមធានាគុណភាព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00000" pitchFamily="2" charset="77"/>
              <a:ea typeface="+mn-ea"/>
              <a:cs typeface="Khmer OS Siemreap" panose="02000500000000000000" pitchFamily="2" charset="77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58E1031-8BC6-FC4C-A9CB-FC0C2B7A4207}"/>
              </a:ext>
            </a:extLst>
          </p:cNvPr>
          <p:cNvSpPr/>
          <p:nvPr/>
        </p:nvSpPr>
        <p:spPr>
          <a:xfrm>
            <a:off x="4253410" y="990600"/>
            <a:ext cx="5271590" cy="14409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ថ. 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ជាបុគ្គលដែលបំពេញបានតាម​លក្ខណៈវិនិច្ឆ័យជាអ្នកផ្ដល់សេវា​អប់រំ និង​បានការទទួល​ស្គាល់​គុណភាពពី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CPDMO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អាច​ផ្ដល់សេវា អវប នៅសាលារៀនដោយផ្ទាល់ ឬតាមរយៈគ្រឹះស្ថានដែលជាអ្នកផ្ដល់សេវា អវប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D128169-8152-5049-82CB-3C5E70E3F530}"/>
              </a:ext>
            </a:extLst>
          </p:cNvPr>
          <p:cNvSpPr/>
          <p:nvPr/>
        </p:nvSpPr>
        <p:spPr>
          <a:xfrm>
            <a:off x="4284941" y="2480829"/>
            <a:ext cx="5240059" cy="12529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ទ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អ្នកផ្ដល់សេវា​ អវប មានការ​ទទួលស្គាល់គុណភាពពី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CPDMO 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ជាអ្នកផ្ដល់​សេវា អវប ផ្លូវការអាចធ្វើបាន​នៅតាមកម្រិតសាលារៀន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4D74511-773B-4B42-BA10-862BBEB737A4}"/>
              </a:ext>
            </a:extLst>
          </p:cNvPr>
          <p:cNvSpPr/>
          <p:nvPr/>
        </p:nvSpPr>
        <p:spPr>
          <a:xfrm>
            <a:off x="4284941" y="3783350"/>
            <a:ext cx="5240059" cy="109345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ធ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aunPenh" panose="01010101010101010101" pitchFamily="2" charset="0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CPDMO 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សហការជាមួយអង្គភាពជំនាញពាក់ព័ន្ធដើម្បីកំណត់លក្ខណៈវិនិច្ឆ័យ​សម្រាប់​ផ្ដល់សេវា អវប ​ប្រកបដោយ​គុណភាព</a:t>
            </a:r>
            <a:r>
              <a:rPr kumimoji="0" 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8080A3B-E437-A040-A3AA-9FA91CDECE76}"/>
              </a:ext>
            </a:extLst>
          </p:cNvPr>
          <p:cNvSpPr/>
          <p:nvPr/>
        </p:nvSpPr>
        <p:spPr>
          <a:xfrm>
            <a:off x="4267200" y="4953000"/>
            <a:ext cx="5271590" cy="1524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3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.</a:t>
            </a:r>
            <a:r>
              <a:rPr kumimoji="0" lang="km-KH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DaunPenh" panose="01010101010101010101" pitchFamily="2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CPDMO</a:t>
            </a:r>
            <a:r>
              <a:rPr kumimoji="0" lang="km-K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សហការជាមួយនាយកដ្ឋានជំនាញពាក់ព័ន្ធពិសេស​នាយកដ្ឋាន​បណ្ដុះបណ្ដាល និងវិក្រឹតការ និងគណៈកម្មការទទួលស្គាល់​គុណភាពអប់រំ ត្រូវធានាខុសត្រូវ​លើការទទួលស្គាល់គុណភាព ការធានា​គុណភាព និងការ​តាមដានវាយតម្លៃ​ប្រព័ន្ធ អវប ជាពិសេស​ លើការផ្ដល់សេវា អវប ដែលផ្ដល់​ដោយ​​បុគ្គល និងជា​ស្ថាប័នផ្ដល់​សេវា អវប</a:t>
            </a:r>
            <a:r>
              <a:rPr kumimoji="0" lang="x-non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hmer OS Siemreap" panose="02000500000000000000" pitchFamily="2" charset="77"/>
                <a:ea typeface="+mn-ea"/>
                <a:cs typeface="Khmer OS Siemreap" panose="02000500000000000000" pitchFamily="2" charset="77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CB57DE-574C-DCC0-9D99-EF838DFBF6C4}"/>
              </a:ext>
            </a:extLst>
          </p:cNvPr>
          <p:cNvSpPr/>
          <p:nvPr/>
        </p:nvSpPr>
        <p:spPr>
          <a:xfrm>
            <a:off x="-20320" y="0"/>
            <a:ext cx="979424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8CEC8B-4ED6-E4F0-AAF3-CAAFCC8A022A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សំណួរផ្គូផ្គង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38B79-1B29-CB19-CCE6-FAC8D90ADB6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39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196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FD785-BAA7-F3DB-4C61-6A70D2492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DDE504-DB8B-CA00-F564-5F908A12D877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75D605-7229-9677-27FD-7EECA9889CF8}"/>
              </a:ext>
            </a:extLst>
          </p:cNvPr>
          <p:cNvSpPr txBox="1"/>
          <p:nvPr/>
        </p:nvSpPr>
        <p:spPr>
          <a:xfrm>
            <a:off x="1600200" y="241459"/>
            <a:ext cx="73152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ប្រព័ន្ធការអភិវឌ្ឍវិជ្ជាជីវៈជាប្រចាំ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CB3A0-F5F5-6F62-7009-483C62408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14400"/>
            <a:ext cx="7315200" cy="6223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9CC929-4A7E-2F6C-D4E0-987443A8CED1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0109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2057400"/>
            <a:ext cx="9753600" cy="2819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2C3E6-E6C4-E8ED-BB9C-EB8F3E7A2539}"/>
              </a:ext>
            </a:extLst>
          </p:cNvPr>
          <p:cNvSpPr txBox="1"/>
          <p:nvPr/>
        </p:nvSpPr>
        <p:spPr>
          <a:xfrm>
            <a:off x="0" y="2025869"/>
            <a:ext cx="9753600" cy="1769715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km-KH" sz="40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  <a:sym typeface="Wingdings" panose="05000000000000000000" pitchFamily="2" charset="2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km-KH" sz="40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សូមអរគុណ</a:t>
            </a:r>
          </a:p>
        </p:txBody>
      </p:sp>
    </p:spTree>
    <p:extLst>
      <p:ext uri="{BB962C8B-B14F-4D97-AF65-F5344CB8AC3E}">
        <p14:creationId xmlns:p14="http://schemas.microsoft.com/office/powerpoint/2010/main" val="11048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01286-B693-FDF6-2210-AD38C82B9C7C}"/>
              </a:ext>
            </a:extLst>
          </p:cNvPr>
          <p:cNvSpPr txBox="1"/>
          <p:nvPr/>
        </p:nvSpPr>
        <p:spPr>
          <a:xfrm>
            <a:off x="0" y="324145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ប្រព័ន្ធការអភិវឌ្ឍវិជ្ជាជិវៈជាប្រចាំ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FF79AF-A151-7B79-3278-A92622D9CF41}"/>
              </a:ext>
            </a:extLst>
          </p:cNvPr>
          <p:cNvSpPr txBox="1">
            <a:spLocks/>
          </p:cNvSpPr>
          <p:nvPr/>
        </p:nvSpPr>
        <p:spPr>
          <a:xfrm>
            <a:off x="325120" y="1228385"/>
            <a:ext cx="9220200" cy="5105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នៅក្នុងក្របខ័ណ្ឌ និងផែនការសកម្មភាពស្ដីពី អវប បានឱ្យនិយមន័យថា “អវប គឺជាការបណ្ដុះបណ្ដាលឯកទេស ការអប់រំក្នុងប្រព័ន្ធនិងក្រៅផ្លូវការ ឬការសិក្សាវិជ្ជាជីវៈកម្រិតខ្ពស់ជាច្រើនប្រភេទ ដែលមានគោលបំណងជួយឱ្យគ្រូបង្រៀន នាយកសាលារៀន និងអ្នកឯកទេសអប់រំបង្កើនចំណេះដឹង និងជំនាញប្រកបដោយប្រសិទ្ធភាព” (</a:t>
            </a:r>
            <a:r>
              <a:rPr lang="km-KH" sz="16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ទំព័រទី៧</a:t>
            </a:r>
            <a:r>
              <a:rPr lang="en-US" sz="16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 </a:t>
            </a:r>
            <a:r>
              <a:rPr lang="km-KH" sz="16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សៀវភៅណែនាំស្ដីពី អវប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)</a:t>
            </a:r>
            <a:endParaRPr lang="en-GB" sz="20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km-KH" sz="2000" dirty="0">
                <a:latin typeface="Khmer OS Siemreap" panose="02000500000000020004" pitchFamily="2" charset="0"/>
                <a:cs typeface="Khmer OS Siemreap" panose="02000500000000020004" pitchFamily="2" charset="0"/>
              </a:rPr>
              <a:t>អវប ធ្វើឡើង​តាមវិធី​ច្រើនយ៉ាងដូចជា សិក្ខាសាលា វគ្គបំប៉ន វគ្គបណ្ដុះបណ្ដាល សន្និសីទ ព្រឹត្តិការណ៍​ផ្សេងៗ កម្មវិធីសិក្សា​តាមប្រព័ន្ធអនឡាញ សហគមន៍សិក្សា​វិជ្ជាជីវៈ និងសកម្មភាព​ដែលរៀនដោយខ្លួនឯង ​រួមមានការ​អានអត្ថបទស្រាវជ្រាវ​វិជ្ជាជីវៈ ការ​សង្កេត​មើលការ​បំពេញការងាររបស់​សហការី ការ​ផ្ដល់ប្រឹក្សា​គរុកោសល្យ និងការ​បង្វឹក ការ​ស្រាវជ្រាវនៅក្នុងថ្នាក់រៀនឬការស្រាវជ្រាវ​ប្រតិបត្តិ ការ​ចូលរួម​នៅក្នុង​សន្និសីទឬសិក្ខាសាលា​ ករណីសិក្សា ការ​ធ្វើទស្សនកិច្ចសិក្សា​ជាដើម ដែលសកម្មភាពទាំងនេះមានគោលបំណងរួមក្នុងការធ្វើឱ្យប្រសើរឡើងនូវចំណេះដឹង សមត្ថភាពផ្ទាល់ខ្លួន និងវិជ្ជាជីវៈរបស់បុគ្គលិកអប់រំ។ល។</a:t>
            </a:r>
            <a:endParaRPr lang="km-KH" sz="2000" dirty="0">
              <a:latin typeface="Khmer OS Siemreap" panose="02000500000000020004" pitchFamily="2" charset="0"/>
              <a:ea typeface="Calibri" panose="020F0502020204030204" pitchFamily="34" charset="0"/>
              <a:cs typeface="Khmer OS Siemreap" panose="02000500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62665-95AD-E3C8-27CC-8DDC8F20F24E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05049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01286-B693-FDF6-2210-AD38C82B9C7C}"/>
              </a:ext>
            </a:extLst>
          </p:cNvPr>
          <p:cNvSpPr txBox="1"/>
          <p:nvPr/>
        </p:nvSpPr>
        <p:spPr>
          <a:xfrm>
            <a:off x="0" y="324145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 អវប នៃប្រទេសកម្ពុជា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CEA621-13C7-2758-78B8-4930E7501F1A}"/>
              </a:ext>
            </a:extLst>
          </p:cNvPr>
          <p:cNvSpPr txBox="1">
            <a:spLocks/>
          </p:cNvSpPr>
          <p:nvPr/>
        </p:nvSpPr>
        <p:spPr>
          <a:xfrm>
            <a:off x="457200" y="1238545"/>
            <a:ext cx="9067800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ប្រព័ន្ធ </a:t>
            </a:r>
            <a:r>
              <a:rPr lang="km-KH" sz="2000" b="1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អវប 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សម្រាប់អ្នកអប់រំកម្ពុជាត្រូវបានរចនាឡើងដើម្បីរួមបញ្ចូលគ្រូបង្រៀន នាយកសាលា និងអ្នកឯកទេសអប់រំទាំងអស់ ក៏ដូចជាអ្នកអប់រំគ្រូបង្រៀន។ ប្រព័ន្ធនេះរំពឹងថា ក្នុង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     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រយៈពេលវែង អ្នកអប់រំនៅគ្រប់កម្រិត (មត្តេយ្យសិក្សា បឋមសិក្សា មធ្យមសិក្សាបឋមភូមិ និងមធ្យមសិក្សាទុតិយភូមិ ការអប់រំបណ្តុះបណ្តាលបច្ចេកទេស និងវិជ្ជាជីវៈ ការអប់រំគ្រូបង្រៀន ការអប់រំកម្រិតឧត្តមសិក្សា) នឹងទទួលបានប្រយោជន៍ពីប្រព័ន្ធ អវប។  ប្រព័ន្ធ អវប បន្ស៊ីគ្នានឹងគន្លងអាជីពគ្រូបង្រៀន។ ទោះបីជាមានតែគ្រូក្របខ័ណ្ឌប៉ុណ្ណោះដែលមានលក្ខណៈសម្បត្តិក្នុងការអភិវឌ្ឍខ្លួនក្នុងគន្លងអាជីពគ្រូបង្រៀន វាជាការសំខាន់ដែលគ្រូបង្រៀនគ្រប់រូប រួមទាំងគ្រូជាប់កិច្ចសន្យា ត្រូវទាញប្រយោជន៍ពីឱកាសនេះដើម្បីបង្កើនជំនាញ និងចំណេះដឹងរបស់ពួកគេ និងទាញប្រយោជន៍ពីលទ្ធភាពនៃការដំឡើងឋានៈវិជ្ជាជីវៈ។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1B0A20-C6A5-AED9-5C4B-59734BD03D1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7429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01286-B693-FDF6-2210-AD38C82B9C7C}"/>
              </a:ext>
            </a:extLst>
          </p:cNvPr>
          <p:cNvSpPr txBox="1"/>
          <p:nvPr/>
        </p:nvSpPr>
        <p:spPr>
          <a:xfrm>
            <a:off x="0" y="324145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 អវប នៃប្រទេសកម្ពុជា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CEA621-13C7-2758-78B8-4930E7501F1A}"/>
              </a:ext>
            </a:extLst>
          </p:cNvPr>
          <p:cNvSpPr txBox="1">
            <a:spLocks/>
          </p:cNvSpPr>
          <p:nvPr/>
        </p:nvSpPr>
        <p:spPr>
          <a:xfrm>
            <a:off x="342900" y="1238545"/>
            <a:ext cx="9067800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ក្នុងអំឡុងនៃការសាកល្បងប្រព័ន្ធ អវប នៅឆ្នាំ ២០២១-២០២២ វាបង្ហាញច្បាស់ថា ប្រព័ន្ធនេះផ្តល់ប្រយោជន៍ និងការលើកទឹកចិត្តដល់គ្រូកិច្ចសន្យាក្នុងការចូលរួមក្នុងការសិក្សាវិជ្ជាជីវៈដែលបានផ្តល់ជូន។ មានការបង្កើតប្រព័ន្ធមួយដើម្បីអាចឱ្យពួកគេបង្កើតគណនី 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HRMIS 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និងទទួលបានក្រេឌីត អវប សម្រាប់ការចូលរួមដោយជោគជ័យក្នុងសកម្មភាព អវប។ ក្រេឌីតទាំងនេះត្រូវបានរក្សាទុកក្នុងគណនី 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HRMIS 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របស់ពួកគេ រហូតដល់ពេលពួកគេក្លាយជាគ្រូក្របខ័ណ្ឌ ជាពេលដែលក្រេឌីត អវប នឹងត្រូវបានដាក់ឱ្យ “ដំណើរការ” និងផ្តល់ជូនគ្រូទាំងនោះ សម្រាប់ការដំឡើងគុណវុឌ្ឍិ ឬវឌ្ឍនភាពក្នុងគន្លងអាជីពគ្រូបង្រៀន។ ការទទួលបានក្រេឌីត អវប នឹងអាចឱ្យគ្រូកិច្ចសន្យាបង្ហាញពីការចូលរួម និងជំនាញរបស់ពួកគេដល់អ្នកដែលអាចក្លាយជាអ្នកជ្រើសរើសគ្រូបង្រៀន ដូចជា មន្ទីរអយក រាជធានី ខេត្ត នៅពេលដែលក្រេឌីតទាំងនោះត្រូវបានពិចារណាសម្រាប់ការបន្តកិច្ចសន្យាបង្រៀនរបស់ពួកគេ។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1B0A20-C6A5-AED9-5C4B-59734BD03D1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8382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-2032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6BD22-9150-5BF6-A4E2-E6FF23A8CC56}"/>
              </a:ext>
            </a:extLst>
          </p:cNvPr>
          <p:cNvSpPr txBox="1"/>
          <p:nvPr/>
        </p:nvSpPr>
        <p:spPr>
          <a:xfrm>
            <a:off x="20320" y="301684"/>
            <a:ext cx="9753600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28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 រចនាសម្ព័ន្ធភាគីពាក់ព័ន្ធ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50179A-B625-A842-7471-3FD8B5AF1B52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8</a:t>
            </a:fld>
            <a:endParaRPr lang="en-US" sz="1400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F0C44676-7FA9-28B4-6CE0-EEC4FD8C86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3720" y="1257301"/>
          <a:ext cx="8666480" cy="4533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3240">
                  <a:extLst>
                    <a:ext uri="{9D8B030D-6E8A-4147-A177-3AD203B41FA5}">
                      <a16:colId xmlns:a16="http://schemas.microsoft.com/office/drawing/2014/main" val="1537549318"/>
                    </a:ext>
                  </a:extLst>
                </a:gridCol>
                <a:gridCol w="4333240">
                  <a:extLst>
                    <a:ext uri="{9D8B030D-6E8A-4147-A177-3AD203B41FA5}">
                      <a16:colId xmlns:a16="http://schemas.microsoft.com/office/drawing/2014/main" val="967242752"/>
                    </a:ext>
                  </a:extLst>
                </a:gridCol>
              </a:tblGrid>
              <a:tr h="105584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400" b="0" dirty="0">
                          <a:latin typeface="Khmer OS Moul Light" panose="02000500000000000000" pitchFamily="2" charset="0"/>
                          <a:cs typeface="Khmer OS Moul Light" panose="02000500000000000000" pitchFamily="2" charset="0"/>
                        </a:rPr>
                        <a:t>ភាគីពាក់ព័ន្ធ</a:t>
                      </a:r>
                      <a:endParaRPr lang="en-GB" sz="2400" b="0" dirty="0">
                        <a:latin typeface="Khmer OS Moul Light" panose="02000500000000000000" pitchFamily="2" charset="0"/>
                        <a:cs typeface="Khmer OS Moul Light" panose="02000500000000000000" pitchFamily="2" charset="0"/>
                      </a:endParaRPr>
                    </a:p>
                  </a:txBody>
                  <a:tcPr marT="45721" marB="45721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0480826"/>
                  </a:ext>
                </a:extLst>
              </a:tr>
              <a:tr h="86951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chemeClr val="tx1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ក) បុគ្គលិកអប់រំបង្រៀន និងមិនបង្រៀន</a:t>
                      </a:r>
                      <a:endParaRPr lang="en-GB" sz="2000" b="0" dirty="0">
                        <a:solidFill>
                          <a:schemeClr val="tx1"/>
                        </a:solidFill>
                        <a:effectLst/>
                        <a:latin typeface="Khmer OS Siemreap" panose="02000500000000020004" pitchFamily="2" charset="0"/>
                        <a:ea typeface="SimSun" panose="02010600030101010101" pitchFamily="2" charset="-122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ខ) អ្នកគ្រប់គ្រង ឬប្រធានអង្គភាព</a:t>
                      </a:r>
                      <a:endParaRPr lang="en-GB" sz="2000" b="0" dirty="0">
                        <a:solidFill>
                          <a:srgbClr val="943634"/>
                        </a:solidFill>
                        <a:effectLst/>
                        <a:latin typeface="Khmer OS Siemreap" panose="02000500000000020004" pitchFamily="2" charset="0"/>
                        <a:ea typeface="SimSun" panose="02010600030101010101" pitchFamily="2" charset="-122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8152971"/>
                  </a:ext>
                </a:extLst>
              </a:tr>
              <a:tr h="869514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chemeClr val="tx1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គ) គណៈកម្មការ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</a:t>
                      </a: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អវប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</a:t>
                      </a: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ប្រចាំសាលារៀន</a:t>
                      </a:r>
                      <a:endParaRPr lang="en-US" sz="2000" b="0" dirty="0">
                        <a:solidFill>
                          <a:srgbClr val="000000"/>
                        </a:solidFill>
                        <a:effectLst/>
                        <a:latin typeface="Khmer OS Siemreap" panose="02000500000000020004" pitchFamily="2" charset="0"/>
                        <a:ea typeface="SimSun" panose="02010600030101010101" pitchFamily="2" charset="-122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ឃ) សហគមន៍សិក្សាវិជ្ជាជីវៈ</a:t>
                      </a:r>
                      <a:endParaRPr lang="en-GB" sz="2000" b="0" dirty="0">
                        <a:solidFill>
                          <a:srgbClr val="943634"/>
                        </a:solidFill>
                        <a:effectLst/>
                        <a:latin typeface="Khmer OS Siemreap" panose="02000500000000020004" pitchFamily="2" charset="0"/>
                        <a:ea typeface="SimSun" panose="02010600030101010101" pitchFamily="2" charset="-122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672135"/>
                  </a:ext>
                </a:extLst>
              </a:tr>
              <a:tr h="8695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ង) ការិយាល័យអយក ក្រុង ស្រុក ខណ្ឌ</a:t>
                      </a:r>
                      <a:endParaRPr lang="en-GB" sz="2000" b="0" dirty="0">
                        <a:effectLst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ច) មន្ទីរអយក រាជធានី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-</a:t>
                      </a: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ខេត្ត</a:t>
                      </a:r>
                      <a:endParaRPr lang="en-GB" sz="2000" b="0" dirty="0">
                        <a:effectLst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744508"/>
                  </a:ext>
                </a:extLst>
              </a:tr>
              <a:tr h="86951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ឆ)</a:t>
                      </a:r>
                      <a:r>
                        <a:rPr lang="en-US" sz="2000" b="0" dirty="0"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</a:t>
                      </a:r>
                      <a:r>
                        <a:rPr lang="km-KH" sz="2000" b="0" dirty="0"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ការិយាល័យគ្រប់គ្រង អវប</a:t>
                      </a:r>
                      <a:r>
                        <a:rPr lang="en-US" sz="2000" b="0" dirty="0"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CPDMO</a:t>
                      </a:r>
                      <a:endParaRPr lang="en-GB" sz="2000" b="0" dirty="0">
                        <a:effectLst/>
                        <a:latin typeface="Khmer OS Siemreap" panose="02000500000000020004" pitchFamily="2" charset="0"/>
                        <a:ea typeface="Calibri" panose="020F0502020204030204" pitchFamily="34" charset="0"/>
                        <a:cs typeface="Khmer OS Siemreap" panose="02000500000000020004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ជ)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</a:t>
                      </a:r>
                      <a:r>
                        <a:rPr lang="km-KH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អ្នកផ្តល់សេវា អវប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Khmer OS Siemreap" panose="02000500000000020004" pitchFamily="2" charset="0"/>
                          <a:ea typeface="SimSun" panose="02010600030101010101" pitchFamily="2" charset="-122"/>
                          <a:cs typeface="Khmer OS Siemreap" panose="02000500000000020004" pitchFamily="2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52886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00FAD3B-56D3-CAF0-0DED-736297398ED1}"/>
              </a:ext>
            </a:extLst>
          </p:cNvPr>
          <p:cNvSpPr txBox="1"/>
          <p:nvPr/>
        </p:nvSpPr>
        <p:spPr>
          <a:xfrm>
            <a:off x="375920" y="6149341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km-KH" sz="160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ទំនួលខុសត្រូវ និងភារកិច្ចភាគីពាក់ព័ន្ធ (ទំព័រទី២៣ </a:t>
            </a:r>
            <a:r>
              <a:rPr lang="en-US" sz="160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-</a:t>
            </a:r>
            <a:r>
              <a:rPr lang="km-KH" sz="1600" dirty="0">
                <a:solidFill>
                  <a:prstClr val="black"/>
                </a:solidFill>
                <a:latin typeface="Khmer OS Siemreap" panose="02000500000000020004" pitchFamily="2" charset="0"/>
                <a:cs typeface="Khmer OS Siemreap" panose="02000500000000020004" pitchFamily="2" charset="0"/>
              </a:rPr>
              <a:t> ២៧ សៀវភៅណែនាំស្ដីពី អវប)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hmer OS Siemreap" panose="02000500000000020004" pitchFamily="2" charset="0"/>
              <a:ea typeface="Cambria" panose="02040503050406030204" pitchFamily="18" charset="0"/>
              <a:cs typeface="Khmer OS Siemreap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52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B43472-9BA8-9FBA-7D9F-5989B6C6089A}"/>
              </a:ext>
            </a:extLst>
          </p:cNvPr>
          <p:cNvSpPr/>
          <p:nvPr/>
        </p:nvSpPr>
        <p:spPr>
          <a:xfrm>
            <a:off x="0" y="0"/>
            <a:ext cx="9753600" cy="914400"/>
          </a:xfrm>
          <a:prstGeom prst="rect">
            <a:avLst/>
          </a:prstGeom>
          <a:solidFill>
            <a:srgbClr val="07517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80008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A01286-B693-FDF6-2210-AD38C82B9C7C}"/>
              </a:ext>
            </a:extLst>
          </p:cNvPr>
          <p:cNvSpPr txBox="1"/>
          <p:nvPr/>
        </p:nvSpPr>
        <p:spPr>
          <a:xfrm>
            <a:off x="76200" y="303223"/>
            <a:ext cx="9753600" cy="492443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  <a:sym typeface="Wingdings" panose="05000000000000000000" pitchFamily="2" charset="2"/>
              </a:rPr>
              <a:t> </a:t>
            </a:r>
            <a:r>
              <a:rPr lang="km-KH" sz="3200" dirty="0">
                <a:solidFill>
                  <a:schemeClr val="bg1"/>
                </a:solidFill>
                <a:latin typeface="Khmer OS Muol Light" panose="02000500000000020004" pitchFamily="2" charset="0"/>
                <a:cs typeface="Khmer OS Muol Light" panose="02000500000000020004" pitchFamily="2" charset="0"/>
              </a:rPr>
              <a:t>ប្រព័ន្ធ អវប នៃប្រទេសកម្ពុជា</a:t>
            </a:r>
            <a:endParaRPr lang="en-US" sz="3200" dirty="0">
              <a:solidFill>
                <a:schemeClr val="bg1"/>
              </a:solidFill>
              <a:latin typeface="Khmer OS Muol Light" panose="02000500000000020004" pitchFamily="2" charset="0"/>
              <a:cs typeface="Khmer OS Muol Light" panose="02000500000000020004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CCEA621-13C7-2758-78B8-4930E7501F1A}"/>
              </a:ext>
            </a:extLst>
          </p:cNvPr>
          <p:cNvSpPr txBox="1">
            <a:spLocks/>
          </p:cNvSpPr>
          <p:nvPr/>
        </p:nvSpPr>
        <p:spPr>
          <a:xfrm>
            <a:off x="304800" y="1169375"/>
            <a:ext cx="9144000" cy="5791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អវប គួរតែ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: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ធ្វើឡើងជាប្រចាំ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ធ្វើស្វ័យភាព និងគ្រប់គ្រងការសិក្សាដោយខ្លួនឯង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អនុវត្តផ្អែកតាមតម្រូវការ និងស្ថានភាពអភិវឌ្ឍន៍បច្ចុប្បន្នរបស់បុគ្គលម្នាក់ៗ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កំណត់ពីលទ្ធផលការរៀនសូត្រ និងអភិវឌ្ឍវិជ្ជាជីវៈឱ្យបានច្បាស់លាស់ ដើម្បីបំពេញទៅតាមតម្រូវការរបស់បុគ្គល និងអង្គភាព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វាយតម្លៃលទ្ធផលសិក្សាដោយផ្អែកលើសកម្មភាព និងភស្តុតាងជាក់លាក់  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ចាត់ទុកថាជាផ្នែកមួយដ៏សំខាន់នៃវិជ្ជាជីវៈ និងជីវិតផ្ទាល់ខ្លួន មិនមែនត្រឹមតែជាសកម្មភាពបន្ថែម ដែលធ្វើក៏បាន មិនធ្វើក៏បាននោះឡើយ (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Marchington 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និង </a:t>
            </a:r>
            <a:r>
              <a:rPr lang="en-US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Wilkinson, 2009: 377)</a:t>
            </a:r>
            <a:r>
              <a:rPr lang="km-KH" sz="2000" dirty="0">
                <a:latin typeface="Khmer OS Siemreap" panose="02000500000000020004" pitchFamily="2" charset="0"/>
                <a:ea typeface="Calibri" panose="020F0502020204030204" pitchFamily="34" charset="0"/>
                <a:cs typeface="Khmer OS Siemreap" panose="02000500000000020004" pitchFamily="2" charset="0"/>
              </a:rPr>
              <a:t>។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1B0A20-C6A5-AED9-5C4B-59734BD03D14}"/>
              </a:ext>
            </a:extLst>
          </p:cNvPr>
          <p:cNvSpPr/>
          <p:nvPr/>
        </p:nvSpPr>
        <p:spPr>
          <a:xfrm>
            <a:off x="9067800" y="6908800"/>
            <a:ext cx="457200" cy="2286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A6080E43-B472-4D39-8120-8B32689A97AE}" type="slidenum">
              <a:rPr lang="en-US" sz="1400" smtClean="0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402232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42697</TotalTime>
  <Words>4530</Words>
  <Application>Microsoft Office PowerPoint</Application>
  <PresentationFormat>Custom</PresentationFormat>
  <Paragraphs>335</Paragraphs>
  <Slides>40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Khmer OS Siemreap</vt:lpstr>
      <vt:lpstr>Wingdings</vt:lpstr>
      <vt:lpstr>DaunPenh</vt:lpstr>
      <vt:lpstr>SimSun</vt:lpstr>
      <vt:lpstr>Calibri</vt:lpstr>
      <vt:lpstr>Cambria</vt:lpstr>
      <vt:lpstr>Khmer OS Moul Light</vt:lpstr>
      <vt:lpstr>Arial</vt:lpstr>
      <vt:lpstr>Courier New</vt:lpstr>
      <vt:lpstr>Khmer OS Muol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Principles Of</dc:title>
  <dc:subject/>
  <dc:creator>Vanzin, Ilaria</dc:creator>
  <cp:keywords/>
  <dc:description/>
  <cp:lastModifiedBy>soy pheaktra</cp:lastModifiedBy>
  <cp:revision>401</cp:revision>
  <dcterms:created xsi:type="dcterms:W3CDTF">2006-08-16T00:00:00Z</dcterms:created>
  <dcterms:modified xsi:type="dcterms:W3CDTF">2024-09-06T01:14:27Z</dcterms:modified>
  <cp:category/>
  <dc:identifier>DADcCkcf3Sg</dc:identifier>
</cp:coreProperties>
</file>