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bookmarkIdSeed="2">
  <p:sldMasterIdLst>
    <p:sldMasterId id="2147483660" r:id="rId1"/>
  </p:sldMasterIdLst>
  <p:notesMasterIdLst>
    <p:notesMasterId r:id="rId126"/>
  </p:notesMasterIdLst>
  <p:handoutMasterIdLst>
    <p:handoutMasterId r:id="rId127"/>
  </p:handoutMasterIdLst>
  <p:sldIdLst>
    <p:sldId id="908" r:id="rId2"/>
    <p:sldId id="897" r:id="rId3"/>
    <p:sldId id="354" r:id="rId4"/>
    <p:sldId id="353" r:id="rId5"/>
    <p:sldId id="302" r:id="rId6"/>
    <p:sldId id="347" r:id="rId7"/>
    <p:sldId id="348" r:id="rId8"/>
    <p:sldId id="349" r:id="rId9"/>
    <p:sldId id="798" r:id="rId10"/>
    <p:sldId id="799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800" r:id="rId21"/>
    <p:sldId id="368" r:id="rId22"/>
    <p:sldId id="369" r:id="rId23"/>
    <p:sldId id="801" r:id="rId24"/>
    <p:sldId id="371" r:id="rId25"/>
    <p:sldId id="372" r:id="rId26"/>
    <p:sldId id="802" r:id="rId27"/>
    <p:sldId id="803" r:id="rId28"/>
    <p:sldId id="804" r:id="rId29"/>
    <p:sldId id="805" r:id="rId30"/>
    <p:sldId id="377" r:id="rId31"/>
    <p:sldId id="806" r:id="rId32"/>
    <p:sldId id="379" r:id="rId33"/>
    <p:sldId id="380" r:id="rId34"/>
    <p:sldId id="381" r:id="rId35"/>
    <p:sldId id="382" r:id="rId36"/>
    <p:sldId id="383" r:id="rId37"/>
    <p:sldId id="384" r:id="rId38"/>
    <p:sldId id="385" r:id="rId39"/>
    <p:sldId id="386" r:id="rId40"/>
    <p:sldId id="387" r:id="rId41"/>
    <p:sldId id="388" r:id="rId42"/>
    <p:sldId id="389" r:id="rId43"/>
    <p:sldId id="390" r:id="rId44"/>
    <p:sldId id="807" r:id="rId45"/>
    <p:sldId id="393" r:id="rId46"/>
    <p:sldId id="394" r:id="rId47"/>
    <p:sldId id="395" r:id="rId48"/>
    <p:sldId id="396" r:id="rId49"/>
    <p:sldId id="397" r:id="rId50"/>
    <p:sldId id="398" r:id="rId51"/>
    <p:sldId id="399" r:id="rId52"/>
    <p:sldId id="400" r:id="rId53"/>
    <p:sldId id="808" r:id="rId54"/>
    <p:sldId id="402" r:id="rId55"/>
    <p:sldId id="403" r:id="rId56"/>
    <p:sldId id="404" r:id="rId57"/>
    <p:sldId id="405" r:id="rId58"/>
    <p:sldId id="406" r:id="rId59"/>
    <p:sldId id="407" r:id="rId60"/>
    <p:sldId id="408" r:id="rId61"/>
    <p:sldId id="409" r:id="rId62"/>
    <p:sldId id="256" r:id="rId63"/>
    <p:sldId id="257" r:id="rId64"/>
    <p:sldId id="258" r:id="rId65"/>
    <p:sldId id="259" r:id="rId66"/>
    <p:sldId id="260" r:id="rId67"/>
    <p:sldId id="261" r:id="rId68"/>
    <p:sldId id="262" r:id="rId69"/>
    <p:sldId id="263" r:id="rId70"/>
    <p:sldId id="264" r:id="rId71"/>
    <p:sldId id="265" r:id="rId72"/>
    <p:sldId id="266" r:id="rId73"/>
    <p:sldId id="267" r:id="rId74"/>
    <p:sldId id="268" r:id="rId75"/>
    <p:sldId id="269" r:id="rId76"/>
    <p:sldId id="270" r:id="rId77"/>
    <p:sldId id="271" r:id="rId78"/>
    <p:sldId id="272" r:id="rId79"/>
    <p:sldId id="273" r:id="rId80"/>
    <p:sldId id="274" r:id="rId81"/>
    <p:sldId id="275" r:id="rId82"/>
    <p:sldId id="276" r:id="rId83"/>
    <p:sldId id="277" r:id="rId84"/>
    <p:sldId id="278" r:id="rId85"/>
    <p:sldId id="279" r:id="rId86"/>
    <p:sldId id="280" r:id="rId87"/>
    <p:sldId id="281" r:id="rId88"/>
    <p:sldId id="282" r:id="rId89"/>
    <p:sldId id="283" r:id="rId90"/>
    <p:sldId id="284" r:id="rId91"/>
    <p:sldId id="285" r:id="rId92"/>
    <p:sldId id="286" r:id="rId93"/>
    <p:sldId id="287" r:id="rId94"/>
    <p:sldId id="288" r:id="rId95"/>
    <p:sldId id="289" r:id="rId96"/>
    <p:sldId id="290" r:id="rId97"/>
    <p:sldId id="291" r:id="rId98"/>
    <p:sldId id="292" r:id="rId99"/>
    <p:sldId id="293" r:id="rId100"/>
    <p:sldId id="294" r:id="rId101"/>
    <p:sldId id="295" r:id="rId102"/>
    <p:sldId id="296" r:id="rId103"/>
    <p:sldId id="297" r:id="rId104"/>
    <p:sldId id="298" r:id="rId105"/>
    <p:sldId id="299" r:id="rId106"/>
    <p:sldId id="300" r:id="rId107"/>
    <p:sldId id="301" r:id="rId108"/>
    <p:sldId id="900" r:id="rId109"/>
    <p:sldId id="392" r:id="rId110"/>
    <p:sldId id="457" r:id="rId111"/>
    <p:sldId id="458" r:id="rId112"/>
    <p:sldId id="459" r:id="rId113"/>
    <p:sldId id="460" r:id="rId114"/>
    <p:sldId id="461" r:id="rId115"/>
    <p:sldId id="462" r:id="rId116"/>
    <p:sldId id="464" r:id="rId117"/>
    <p:sldId id="809" r:id="rId118"/>
    <p:sldId id="463" r:id="rId119"/>
    <p:sldId id="468" r:id="rId120"/>
    <p:sldId id="901" r:id="rId121"/>
    <p:sldId id="319" r:id="rId122"/>
    <p:sldId id="467" r:id="rId123"/>
    <p:sldId id="466" r:id="rId124"/>
    <p:sldId id="871" r:id="rId125"/>
  </p:sldIdLst>
  <p:sldSz cx="9753600" cy="7315200"/>
  <p:notesSz cx="6858000" cy="9144000"/>
  <p:embeddedFontLst>
    <p:embeddedFont>
      <p:font typeface="!Khmer OS Siemreap" panose="02000500000000020004" pitchFamily="2" charset="0"/>
      <p:regular r:id="rId128"/>
    </p:embeddedFont>
    <p:embeddedFont>
      <p:font typeface="AKbalthom Superhero" panose="02000500000000000000" pitchFamily="2" charset="0"/>
      <p:regular r:id="rId129"/>
    </p:embeddedFont>
    <p:embeddedFont>
      <p:font typeface="Khmer Mool" panose="02000506000000020004" pitchFamily="2" charset="0"/>
      <p:regular r:id="rId130"/>
    </p:embeddedFont>
    <p:embeddedFont>
      <p:font typeface="Khmer Moul" panose="02060603050605020204" pitchFamily="18" charset="0"/>
      <p:regular r:id="rId131"/>
    </p:embeddedFont>
    <p:embeddedFont>
      <p:font typeface="Khmer OS Battambang" panose="02000500000000020004" pitchFamily="2" charset="0"/>
      <p:regular r:id="rId132"/>
      <p:bold r:id="rId133"/>
    </p:embeddedFont>
    <p:embeddedFont>
      <p:font typeface="Khmer OS Bokor" panose="02000500000000020004" pitchFamily="2" charset="0"/>
      <p:regular r:id="rId134"/>
    </p:embeddedFont>
    <p:embeddedFont>
      <p:font typeface="Khmer OS Content" panose="02000500000000020004" pitchFamily="2" charset="0"/>
      <p:regular r:id="rId135"/>
      <p:bold r:id="rId136"/>
    </p:embeddedFont>
    <p:embeddedFont>
      <p:font typeface="Khmer OS Muol Light" panose="02000500000000020004" pitchFamily="2" charset="0"/>
      <p:regular r:id="rId137"/>
    </p:embeddedFont>
    <p:embeddedFont>
      <p:font typeface="Khmer OS Siemreap" panose="02000500000000020004" pitchFamily="2" charset="0"/>
      <p:regular r:id="rId1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80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cesca Masoero" initials="" lastIdx="11" clrIdx="0"/>
  <p:cmAuthor id="1" name="Bophan Khan" initials="BK" lastIdx="3" clrIdx="1">
    <p:extLst>
      <p:ext uri="{19B8F6BF-5375-455C-9EA6-DF929625EA0E}">
        <p15:presenceInfo xmlns:p15="http://schemas.microsoft.com/office/powerpoint/2012/main" userId="f947e3e67c7da31e" providerId="Windows Live"/>
      </p:ext>
    </p:extLst>
  </p:cmAuthor>
  <p:cmAuthor id="2" name="Bophan Khan" initials="BK [2]" lastIdx="2" clrIdx="2">
    <p:extLst>
      <p:ext uri="{19B8F6BF-5375-455C-9EA6-DF929625EA0E}">
        <p15:presenceInfo xmlns:p15="http://schemas.microsoft.com/office/powerpoint/2012/main" userId="Bophan Khan" providerId="None"/>
      </p:ext>
    </p:extLst>
  </p:cmAuthor>
  <p:cmAuthor id="3" name="Vanzin, Ilaria" initials="VI" lastIdx="7" clrIdx="3">
    <p:extLst>
      <p:ext uri="{19B8F6BF-5375-455C-9EA6-DF929625EA0E}">
        <p15:presenceInfo xmlns:p15="http://schemas.microsoft.com/office/powerpoint/2012/main" userId="S-1-5-21-1606980848-1958367476-725345543-75910" providerId="AD"/>
      </p:ext>
    </p:extLst>
  </p:cmAuthor>
  <p:cmAuthor id="4" name="Simone" initials="SD" lastIdx="6" clrIdx="4">
    <p:extLst>
      <p:ext uri="{19B8F6BF-5375-455C-9EA6-DF929625EA0E}">
        <p15:presenceInfo xmlns:p15="http://schemas.microsoft.com/office/powerpoint/2012/main" userId="Simone" providerId="None"/>
      </p:ext>
    </p:extLst>
  </p:cmAuthor>
  <p:cmAuthor id="5" name="Khan Bophan" initials="KB" lastIdx="19" clrIdx="5">
    <p:extLst>
      <p:ext uri="{19B8F6BF-5375-455C-9EA6-DF929625EA0E}">
        <p15:presenceInfo xmlns:p15="http://schemas.microsoft.com/office/powerpoint/2012/main" userId="Khan Bophan" providerId="None"/>
      </p:ext>
    </p:extLst>
  </p:cmAuthor>
  <p:cmAuthor id="6" name="Pheariak Ren" initials="PR" lastIdx="1" clrIdx="6">
    <p:extLst>
      <p:ext uri="{19B8F6BF-5375-455C-9EA6-DF929625EA0E}">
        <p15:presenceInfo xmlns:p15="http://schemas.microsoft.com/office/powerpoint/2012/main" userId="03231a4453a6161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171"/>
    <a:srgbClr val="345A88"/>
    <a:srgbClr val="000000"/>
    <a:srgbClr val="1E5260"/>
    <a:srgbClr val="0000FF"/>
    <a:srgbClr val="2064AE"/>
    <a:srgbClr val="685084"/>
    <a:srgbClr val="68507B"/>
    <a:srgbClr val="CCDAEC"/>
    <a:srgbClr val="D2D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5179" autoAdjust="0"/>
  </p:normalViewPr>
  <p:slideViewPr>
    <p:cSldViewPr>
      <p:cViewPr varScale="1">
        <p:scale>
          <a:sx n="73" d="100"/>
          <a:sy n="73" d="100"/>
        </p:scale>
        <p:origin x="1618" y="62"/>
      </p:cViewPr>
      <p:guideLst>
        <p:guide orient="horz" pos="2160"/>
        <p:guide pos="5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4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font" Target="fonts/font11.fntdata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font" Target="fonts/font1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font" Target="fonts/font7.fntdata"/><Relationship Id="rId139" Type="http://schemas.openxmlformats.org/officeDocument/2006/relationships/commentAuthors" Target="commentAuthor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font" Target="fonts/font2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font" Target="fonts/font3.fntdata"/><Relationship Id="rId135" Type="http://schemas.openxmlformats.org/officeDocument/2006/relationships/font" Target="fonts/font8.fntdata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font" Target="fonts/font4.fntdata"/><Relationship Id="rId136" Type="http://schemas.openxmlformats.org/officeDocument/2006/relationships/font" Target="fonts/font9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font" Target="fonts/font5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font" Target="fonts/font6.fntdata"/><Relationship Id="rId16" Type="http://schemas.openxmlformats.org/officeDocument/2006/relationships/slide" Target="slides/slide1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FBB7A1-FBB2-45A2-AD03-D24232FD130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0CF2B14-D4EB-4950-979C-B81BCDA17F67}">
      <dgm:prSet phldrT="[Text]" custT="1"/>
      <dgm:spPr/>
      <dgm:t>
        <a:bodyPr/>
        <a:lstStyle/>
        <a:p>
          <a:r>
            <a:rPr lang="km-KH" sz="2000" dirty="0"/>
            <a:t>​</a:t>
          </a:r>
          <a:r>
            <a:rPr lang="km-KH" sz="2000" dirty="0">
              <a:latin typeface="Khmer OS Battambang" panose="02000500000000020004" pitchFamily="2" charset="0"/>
              <a:cs typeface="Khmer OS Battambang" panose="02000500000000020004" pitchFamily="2" charset="0"/>
            </a:rPr>
            <a:t>ទាក់ទាញ</a:t>
          </a:r>
          <a:endParaRPr lang="en-US" sz="2000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EDC05EA7-1460-4F75-A028-E70233810348}" type="parTrans" cxnId="{122FFE62-9A35-4138-A971-B0F5FD6CB06C}">
      <dgm:prSet/>
      <dgm:spPr/>
      <dgm:t>
        <a:bodyPr/>
        <a:lstStyle/>
        <a:p>
          <a:endParaRPr lang="en-US" sz="2000"/>
        </a:p>
      </dgm:t>
    </dgm:pt>
    <dgm:pt modelId="{EE05C18D-CD31-4744-9E13-62BC0272207B}" type="sibTrans" cxnId="{122FFE62-9A35-4138-A971-B0F5FD6CB06C}">
      <dgm:prSet/>
      <dgm:spPr/>
      <dgm:t>
        <a:bodyPr/>
        <a:lstStyle/>
        <a:p>
          <a:endParaRPr lang="en-US" sz="2000"/>
        </a:p>
      </dgm:t>
    </dgm:pt>
    <dgm:pt modelId="{86F9B5A8-35A5-400A-B787-A897D95E3EB1}">
      <dgm:prSet phldrT="[Text]" custT="1"/>
      <dgm:spPr/>
      <dgm:t>
        <a:bodyPr/>
        <a:lstStyle/>
        <a:p>
          <a:r>
            <a:rPr lang="km-KH" sz="2000" dirty="0">
              <a:latin typeface="Khmer OS Battambang" panose="02000500000000020004" pitchFamily="2" charset="0"/>
              <a:cs typeface="Khmer OS Battambang" panose="02000500000000020004" pitchFamily="2" charset="0"/>
            </a:rPr>
            <a:t>អភិវឌ្ឍ​ គាំទ្រ​ និង​លើកទឹកចិត្ត</a:t>
          </a:r>
          <a:endParaRPr lang="en-US" sz="2000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44851B89-153D-42F2-8A57-27A55F9CBF05}" type="parTrans" cxnId="{312EB137-69FF-4351-9735-DBA71C03FF32}">
      <dgm:prSet/>
      <dgm:spPr/>
      <dgm:t>
        <a:bodyPr/>
        <a:lstStyle/>
        <a:p>
          <a:endParaRPr lang="en-US" sz="2000"/>
        </a:p>
      </dgm:t>
    </dgm:pt>
    <dgm:pt modelId="{6A119383-5CDB-405A-88BF-9B3D3A4BC003}" type="sibTrans" cxnId="{312EB137-69FF-4351-9735-DBA71C03FF32}">
      <dgm:prSet/>
      <dgm:spPr/>
      <dgm:t>
        <a:bodyPr/>
        <a:lstStyle/>
        <a:p>
          <a:endParaRPr lang="en-US" sz="2000"/>
        </a:p>
      </dgm:t>
    </dgm:pt>
    <dgm:pt modelId="{77051CC5-9E92-4986-AC75-831241ED535C}">
      <dgm:prSet phldrT="[Text]" custT="1"/>
      <dgm:spPr/>
      <dgm:t>
        <a:bodyPr/>
        <a:lstStyle/>
        <a:p>
          <a:r>
            <a:rPr lang="km-KH" sz="1800" dirty="0">
              <a:latin typeface="Khmer OS Battambang" panose="02000500000000020004" pitchFamily="2" charset="0"/>
              <a:cs typeface="Khmer OS Battambang" panose="02000500000000020004" pitchFamily="2" charset="0"/>
            </a:rPr>
            <a:t>​រក្សា​គ្រូបង្រៀន​ អ្នកគ្រប់គ្រង​សាលារៀន​ និង​អ្នកឯកទេស​អប់រំ​ ឱ្យ​បម្រើ​ការងារ​ក្នុង​ប្រព័ន្ធ​អប់រំ</a:t>
          </a:r>
          <a:endParaRPr lang="en-US" sz="1800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D5EBEF62-3FC2-4512-935C-0D4FD4C275CC}" type="parTrans" cxnId="{11C0A206-FF4C-4004-82D9-71C2F04CC4E2}">
      <dgm:prSet/>
      <dgm:spPr/>
      <dgm:t>
        <a:bodyPr/>
        <a:lstStyle/>
        <a:p>
          <a:endParaRPr lang="en-US" sz="2000"/>
        </a:p>
      </dgm:t>
    </dgm:pt>
    <dgm:pt modelId="{5AB91C3B-F473-41D6-B796-D7DBED0C7878}" type="sibTrans" cxnId="{11C0A206-FF4C-4004-82D9-71C2F04CC4E2}">
      <dgm:prSet/>
      <dgm:spPr/>
      <dgm:t>
        <a:bodyPr/>
        <a:lstStyle/>
        <a:p>
          <a:endParaRPr lang="en-US" sz="2000"/>
        </a:p>
      </dgm:t>
    </dgm:pt>
    <dgm:pt modelId="{148D76C9-7CF7-42FA-AFFC-5832DB39E3F1}" type="pres">
      <dgm:prSet presAssocID="{15FBB7A1-FBB2-45A2-AD03-D24232FD130A}" presName="CompostProcess" presStyleCnt="0">
        <dgm:presLayoutVars>
          <dgm:dir/>
          <dgm:resizeHandles val="exact"/>
        </dgm:presLayoutVars>
      </dgm:prSet>
      <dgm:spPr/>
    </dgm:pt>
    <dgm:pt modelId="{2AE6223B-72F7-4BD2-B3F6-0DC3043D0A63}" type="pres">
      <dgm:prSet presAssocID="{15FBB7A1-FBB2-45A2-AD03-D24232FD130A}" presName="arrow" presStyleLbl="bgShp" presStyleIdx="0" presStyleCnt="1"/>
      <dgm:spPr/>
    </dgm:pt>
    <dgm:pt modelId="{FFC78968-28BD-49BD-B6A2-09BAE38B647C}" type="pres">
      <dgm:prSet presAssocID="{15FBB7A1-FBB2-45A2-AD03-D24232FD130A}" presName="linearProcess" presStyleCnt="0"/>
      <dgm:spPr/>
    </dgm:pt>
    <dgm:pt modelId="{D84D9703-ADA1-412B-97D7-2FB92664404B}" type="pres">
      <dgm:prSet presAssocID="{80CF2B14-D4EB-4950-979C-B81BCDA17F67}" presName="textNode" presStyleLbl="node1" presStyleIdx="0" presStyleCnt="3" custScaleX="55894" custLinFactNeighborX="18838" custLinFactNeighborY="3452">
        <dgm:presLayoutVars>
          <dgm:bulletEnabled val="1"/>
        </dgm:presLayoutVars>
      </dgm:prSet>
      <dgm:spPr/>
    </dgm:pt>
    <dgm:pt modelId="{6081887A-8088-4A64-B100-24649AA9DCC2}" type="pres">
      <dgm:prSet presAssocID="{EE05C18D-CD31-4744-9E13-62BC0272207B}" presName="sibTrans" presStyleCnt="0"/>
      <dgm:spPr/>
    </dgm:pt>
    <dgm:pt modelId="{3CA5F961-FAA4-45A4-8746-2BB71EFBBB2D}" type="pres">
      <dgm:prSet presAssocID="{86F9B5A8-35A5-400A-B787-A897D95E3EB1}" presName="textNode" presStyleLbl="node1" presStyleIdx="1" presStyleCnt="3" custScaleX="81565" custScaleY="109346" custLinFactNeighborX="35173" custLinFactNeighborY="2938">
        <dgm:presLayoutVars>
          <dgm:bulletEnabled val="1"/>
        </dgm:presLayoutVars>
      </dgm:prSet>
      <dgm:spPr/>
    </dgm:pt>
    <dgm:pt modelId="{A459CF53-4614-455C-B474-7EFDB64C92A2}" type="pres">
      <dgm:prSet presAssocID="{6A119383-5CDB-405A-88BF-9B3D3A4BC003}" presName="sibTrans" presStyleCnt="0"/>
      <dgm:spPr/>
    </dgm:pt>
    <dgm:pt modelId="{ACD91835-2F7A-48DD-AB54-4C1C26640FB2}" type="pres">
      <dgm:prSet presAssocID="{77051CC5-9E92-4986-AC75-831241ED535C}" presName="textNode" presStyleLbl="node1" presStyleIdx="2" presStyleCnt="3" custScaleX="147002" custScaleY="135594">
        <dgm:presLayoutVars>
          <dgm:bulletEnabled val="1"/>
        </dgm:presLayoutVars>
      </dgm:prSet>
      <dgm:spPr/>
    </dgm:pt>
  </dgm:ptLst>
  <dgm:cxnLst>
    <dgm:cxn modelId="{11C0A206-FF4C-4004-82D9-71C2F04CC4E2}" srcId="{15FBB7A1-FBB2-45A2-AD03-D24232FD130A}" destId="{77051CC5-9E92-4986-AC75-831241ED535C}" srcOrd="2" destOrd="0" parTransId="{D5EBEF62-3FC2-4512-935C-0D4FD4C275CC}" sibTransId="{5AB91C3B-F473-41D6-B796-D7DBED0C7878}"/>
    <dgm:cxn modelId="{16F9631D-86D1-45E0-8D98-25A06FF82609}" type="presOf" srcId="{86F9B5A8-35A5-400A-B787-A897D95E3EB1}" destId="{3CA5F961-FAA4-45A4-8746-2BB71EFBBB2D}" srcOrd="0" destOrd="0" presId="urn:microsoft.com/office/officeart/2005/8/layout/hProcess9"/>
    <dgm:cxn modelId="{312EB137-69FF-4351-9735-DBA71C03FF32}" srcId="{15FBB7A1-FBB2-45A2-AD03-D24232FD130A}" destId="{86F9B5A8-35A5-400A-B787-A897D95E3EB1}" srcOrd="1" destOrd="0" parTransId="{44851B89-153D-42F2-8A57-27A55F9CBF05}" sibTransId="{6A119383-5CDB-405A-88BF-9B3D3A4BC003}"/>
    <dgm:cxn modelId="{3033BC62-5BEC-4E34-9F6E-4B135B6891E6}" type="presOf" srcId="{15FBB7A1-FBB2-45A2-AD03-D24232FD130A}" destId="{148D76C9-7CF7-42FA-AFFC-5832DB39E3F1}" srcOrd="0" destOrd="0" presId="urn:microsoft.com/office/officeart/2005/8/layout/hProcess9"/>
    <dgm:cxn modelId="{122FFE62-9A35-4138-A971-B0F5FD6CB06C}" srcId="{15FBB7A1-FBB2-45A2-AD03-D24232FD130A}" destId="{80CF2B14-D4EB-4950-979C-B81BCDA17F67}" srcOrd="0" destOrd="0" parTransId="{EDC05EA7-1460-4F75-A028-E70233810348}" sibTransId="{EE05C18D-CD31-4744-9E13-62BC0272207B}"/>
    <dgm:cxn modelId="{E854E175-DA05-4232-BDB8-FCB1C4B997A6}" type="presOf" srcId="{80CF2B14-D4EB-4950-979C-B81BCDA17F67}" destId="{D84D9703-ADA1-412B-97D7-2FB92664404B}" srcOrd="0" destOrd="0" presId="urn:microsoft.com/office/officeart/2005/8/layout/hProcess9"/>
    <dgm:cxn modelId="{5DCE478E-941A-4489-B887-45CCEF8EA3E7}" type="presOf" srcId="{77051CC5-9E92-4986-AC75-831241ED535C}" destId="{ACD91835-2F7A-48DD-AB54-4C1C26640FB2}" srcOrd="0" destOrd="0" presId="urn:microsoft.com/office/officeart/2005/8/layout/hProcess9"/>
    <dgm:cxn modelId="{D7A9511E-2D36-42CB-A922-6FE477E22C3D}" type="presParOf" srcId="{148D76C9-7CF7-42FA-AFFC-5832DB39E3F1}" destId="{2AE6223B-72F7-4BD2-B3F6-0DC3043D0A63}" srcOrd="0" destOrd="0" presId="urn:microsoft.com/office/officeart/2005/8/layout/hProcess9"/>
    <dgm:cxn modelId="{496F4131-8A73-443B-A103-16765848D4BD}" type="presParOf" srcId="{148D76C9-7CF7-42FA-AFFC-5832DB39E3F1}" destId="{FFC78968-28BD-49BD-B6A2-09BAE38B647C}" srcOrd="1" destOrd="0" presId="urn:microsoft.com/office/officeart/2005/8/layout/hProcess9"/>
    <dgm:cxn modelId="{5C9674BE-EDF4-490D-8030-0CBD47023F6B}" type="presParOf" srcId="{FFC78968-28BD-49BD-B6A2-09BAE38B647C}" destId="{D84D9703-ADA1-412B-97D7-2FB92664404B}" srcOrd="0" destOrd="0" presId="urn:microsoft.com/office/officeart/2005/8/layout/hProcess9"/>
    <dgm:cxn modelId="{2036F72C-EC23-421A-8D3F-DD3BA4683249}" type="presParOf" srcId="{FFC78968-28BD-49BD-B6A2-09BAE38B647C}" destId="{6081887A-8088-4A64-B100-24649AA9DCC2}" srcOrd="1" destOrd="0" presId="urn:microsoft.com/office/officeart/2005/8/layout/hProcess9"/>
    <dgm:cxn modelId="{863A7BE4-1619-4045-A745-CBF2259AEBC2}" type="presParOf" srcId="{FFC78968-28BD-49BD-B6A2-09BAE38B647C}" destId="{3CA5F961-FAA4-45A4-8746-2BB71EFBBB2D}" srcOrd="2" destOrd="0" presId="urn:microsoft.com/office/officeart/2005/8/layout/hProcess9"/>
    <dgm:cxn modelId="{BB2A40E1-6255-4EB5-B6FD-9C6CF59CF781}" type="presParOf" srcId="{FFC78968-28BD-49BD-B6A2-09BAE38B647C}" destId="{A459CF53-4614-455C-B474-7EFDB64C92A2}" srcOrd="3" destOrd="0" presId="urn:microsoft.com/office/officeart/2005/8/layout/hProcess9"/>
    <dgm:cxn modelId="{3F041083-6A07-47CA-8F79-40249BFB355D}" type="presParOf" srcId="{FFC78968-28BD-49BD-B6A2-09BAE38B647C}" destId="{ACD91835-2F7A-48DD-AB54-4C1C26640FB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7B368C7-7C10-47AB-8747-DA0187EA6C3E}" type="doc">
      <dgm:prSet loTypeId="urn:microsoft.com/office/officeart/2005/8/layout/cycle8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24D6B63-13C0-43D5-B7CB-EE50319E6588}">
      <dgm:prSet custT="1"/>
      <dgm:spPr/>
      <dgm:t>
        <a:bodyPr/>
        <a:lstStyle/>
        <a:p>
          <a:r>
            <a:rPr lang="km-KH" sz="1800" dirty="0">
              <a:latin typeface="Khmer OS Battambang" panose="02000500000000020004" pitchFamily="2" charset="0"/>
              <a:cs typeface="Khmer OS Battambang" panose="02000500000000020004" pitchFamily="2" charset="0"/>
            </a:rPr>
            <a:t>១</a:t>
          </a:r>
          <a:r>
            <a:rPr lang="en-US" sz="1800" dirty="0">
              <a:latin typeface="Khmer OS Battambang" panose="02000500000000020004" pitchFamily="2" charset="0"/>
              <a:cs typeface="Khmer OS Battambang" panose="02000500000000020004" pitchFamily="2" charset="0"/>
            </a:rPr>
            <a:t>)</a:t>
          </a:r>
          <a:r>
            <a:rPr lang="km-KH" sz="1800" dirty="0">
              <a:latin typeface="Khmer OS Battambang" panose="02000500000000020004" pitchFamily="2" charset="0"/>
              <a:cs typeface="Khmer OS Battambang" panose="02000500000000020004" pitchFamily="2" charset="0"/>
            </a:rPr>
            <a:t> ការពិនិត្យ និងសម្រេចលើបញ្ជីបេក្ខភាព</a:t>
          </a:r>
          <a:endParaRPr lang="en-US" sz="1800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BE393B06-9BE5-42AD-BC74-AAB5C690A168}" type="sibTrans" cxnId="{BEDBDAF3-D6EA-4A60-A48B-57D3B332547A}">
      <dgm:prSet/>
      <dgm:spPr/>
      <dgm:t>
        <a:bodyPr/>
        <a:lstStyle/>
        <a:p>
          <a:endParaRPr lang="en-US" sz="18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D994903B-E9F5-478E-B91E-F625FE638D52}" type="parTrans" cxnId="{BEDBDAF3-D6EA-4A60-A48B-57D3B332547A}">
      <dgm:prSet/>
      <dgm:spPr/>
      <dgm:t>
        <a:bodyPr/>
        <a:lstStyle/>
        <a:p>
          <a:endParaRPr lang="en-US" sz="18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3D7795A7-95A4-4BA9-BC69-8BE451BA394B}">
      <dgm:prSet phldrT="[Text]" custT="1"/>
      <dgm:spPr/>
      <dgm:t>
        <a:bodyPr/>
        <a:lstStyle/>
        <a:p>
          <a:r>
            <a:rPr lang="km-KH" sz="1800" dirty="0">
              <a:latin typeface="Khmer OS Battambang" panose="02000500000000020004" pitchFamily="2" charset="0"/>
              <a:cs typeface="Khmer OS Battambang" panose="02000500000000020004" pitchFamily="2" charset="0"/>
            </a:rPr>
            <a:t>៣) បូកសរុបនិង</a:t>
          </a:r>
          <a:endParaRPr lang="en-US" sz="1800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  <a:p>
          <a:r>
            <a:rPr lang="km-KH" sz="1800" dirty="0">
              <a:latin typeface="Khmer OS Battambang" panose="02000500000000020004" pitchFamily="2" charset="0"/>
              <a:cs typeface="Khmer OS Battambang" panose="02000500000000020004" pitchFamily="2" charset="0"/>
            </a:rPr>
            <a:t>ប្រកាសលទ្ធផល </a:t>
          </a:r>
          <a:endParaRPr lang="en-US" sz="1800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02D8E278-2476-4FAF-83E6-DC68E4C14C15}" type="sibTrans" cxnId="{C38B0BEB-85E3-492E-A797-B6E76E17BE85}">
      <dgm:prSet/>
      <dgm:spPr/>
      <dgm:t>
        <a:bodyPr/>
        <a:lstStyle/>
        <a:p>
          <a:endParaRPr lang="en-US" sz="18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4F27DA7B-C98D-42A1-AA62-66377C902DC8}" type="parTrans" cxnId="{C38B0BEB-85E3-492E-A797-B6E76E17BE85}">
      <dgm:prSet/>
      <dgm:spPr/>
      <dgm:t>
        <a:bodyPr/>
        <a:lstStyle/>
        <a:p>
          <a:endParaRPr lang="en-US" sz="18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5E056B22-B864-492E-9FEE-6D94ADA51D10}">
      <dgm:prSet custT="1"/>
      <dgm:spPr/>
      <dgm:t>
        <a:bodyPr/>
        <a:lstStyle/>
        <a:p>
          <a:pPr algn="ctr"/>
          <a:r>
            <a:rPr lang="km-KH" sz="1800" dirty="0">
              <a:latin typeface="Khmer OS Battambang" panose="02000500000000020004" pitchFamily="2" charset="0"/>
              <a:cs typeface="Khmer OS Battambang" panose="02000500000000020004" pitchFamily="2" charset="0"/>
            </a:rPr>
            <a:t>២​​) ការផ្ទៀងផ្ទាត់ និងវាយតម្លៃ</a:t>
          </a:r>
          <a:endParaRPr lang="en-US" sz="1800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3DFD4209-B598-4B3E-BB92-57B2FB3C2189}" type="parTrans" cxnId="{CB5BA070-F25A-46ED-86A0-B6D70C9A9FFC}">
      <dgm:prSet/>
      <dgm:spPr/>
      <dgm:t>
        <a:bodyPr/>
        <a:lstStyle/>
        <a:p>
          <a:endParaRPr lang="en-US" sz="18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ECA386B3-2629-4A11-A55A-D340533D4239}" type="sibTrans" cxnId="{CB5BA070-F25A-46ED-86A0-B6D70C9A9FFC}">
      <dgm:prSet/>
      <dgm:spPr/>
      <dgm:t>
        <a:bodyPr/>
        <a:lstStyle/>
        <a:p>
          <a:endParaRPr lang="en-US" sz="18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25991EAA-040B-4A16-8F40-8D237957FA57}" type="pres">
      <dgm:prSet presAssocID="{97B368C7-7C10-47AB-8747-DA0187EA6C3E}" presName="compositeShape" presStyleCnt="0">
        <dgm:presLayoutVars>
          <dgm:chMax val="7"/>
          <dgm:dir/>
          <dgm:resizeHandles val="exact"/>
        </dgm:presLayoutVars>
      </dgm:prSet>
      <dgm:spPr/>
    </dgm:pt>
    <dgm:pt modelId="{87F4A1F3-CCF8-4D75-AF8D-808AC2876C15}" type="pres">
      <dgm:prSet presAssocID="{97B368C7-7C10-47AB-8747-DA0187EA6C3E}" presName="wedge1" presStyleLbl="node1" presStyleIdx="0" presStyleCnt="3" custScaleX="105486" custScaleY="100657"/>
      <dgm:spPr/>
    </dgm:pt>
    <dgm:pt modelId="{5C4658F7-072E-42E9-B896-F3E35EBD95AE}" type="pres">
      <dgm:prSet presAssocID="{97B368C7-7C10-47AB-8747-DA0187EA6C3E}" presName="dummy1a" presStyleCnt="0"/>
      <dgm:spPr/>
    </dgm:pt>
    <dgm:pt modelId="{3EBAE714-4B80-40DC-9504-83780F9ACF79}" type="pres">
      <dgm:prSet presAssocID="{97B368C7-7C10-47AB-8747-DA0187EA6C3E}" presName="dummy1b" presStyleCnt="0"/>
      <dgm:spPr/>
    </dgm:pt>
    <dgm:pt modelId="{B145EA5D-07C1-4B34-BC13-EA3F9DD13593}" type="pres">
      <dgm:prSet presAssocID="{97B368C7-7C10-47AB-8747-DA0187EA6C3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4D9C9D1-A89E-407D-A3EE-3DF4770855B9}" type="pres">
      <dgm:prSet presAssocID="{97B368C7-7C10-47AB-8747-DA0187EA6C3E}" presName="wedge2" presStyleLbl="node1" presStyleIdx="1" presStyleCnt="3"/>
      <dgm:spPr/>
    </dgm:pt>
    <dgm:pt modelId="{800EE4D1-B205-4C98-9D2B-8EEB1FF530F4}" type="pres">
      <dgm:prSet presAssocID="{97B368C7-7C10-47AB-8747-DA0187EA6C3E}" presName="dummy2a" presStyleCnt="0"/>
      <dgm:spPr/>
    </dgm:pt>
    <dgm:pt modelId="{70D01CCC-DE76-49C4-85C3-1136CE288664}" type="pres">
      <dgm:prSet presAssocID="{97B368C7-7C10-47AB-8747-DA0187EA6C3E}" presName="dummy2b" presStyleCnt="0"/>
      <dgm:spPr/>
    </dgm:pt>
    <dgm:pt modelId="{5D0A0B20-F59B-4EBC-B460-D8A5ECED1200}" type="pres">
      <dgm:prSet presAssocID="{97B368C7-7C10-47AB-8747-DA0187EA6C3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2D70B88-AE45-454B-AF3C-457017626405}" type="pres">
      <dgm:prSet presAssocID="{97B368C7-7C10-47AB-8747-DA0187EA6C3E}" presName="wedge3" presStyleLbl="node1" presStyleIdx="2" presStyleCnt="3"/>
      <dgm:spPr/>
    </dgm:pt>
    <dgm:pt modelId="{3102EAA4-1087-4E89-8732-2A7F49904EE0}" type="pres">
      <dgm:prSet presAssocID="{97B368C7-7C10-47AB-8747-DA0187EA6C3E}" presName="dummy3a" presStyleCnt="0"/>
      <dgm:spPr/>
    </dgm:pt>
    <dgm:pt modelId="{69BDA0FF-DDD1-4944-8C1D-9311094750D3}" type="pres">
      <dgm:prSet presAssocID="{97B368C7-7C10-47AB-8747-DA0187EA6C3E}" presName="dummy3b" presStyleCnt="0"/>
      <dgm:spPr/>
    </dgm:pt>
    <dgm:pt modelId="{81E9B4E4-38EE-45B4-9103-560245A8C78B}" type="pres">
      <dgm:prSet presAssocID="{97B368C7-7C10-47AB-8747-DA0187EA6C3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9E79D931-C623-4FC5-9ED2-B3AE948334E6}" type="pres">
      <dgm:prSet presAssocID="{ECA386B3-2629-4A11-A55A-D340533D4239}" presName="arrowWedge1" presStyleLbl="fgSibTrans2D1" presStyleIdx="0" presStyleCnt="3" custScaleX="105043" custScaleY="101439"/>
      <dgm:spPr/>
    </dgm:pt>
    <dgm:pt modelId="{5B04A17E-938D-46B3-913F-0D388AC9D4DE}" type="pres">
      <dgm:prSet presAssocID="{02D8E278-2476-4FAF-83E6-DC68E4C14C15}" presName="arrowWedge2" presStyleLbl="fgSibTrans2D1" presStyleIdx="1" presStyleCnt="3"/>
      <dgm:spPr/>
    </dgm:pt>
    <dgm:pt modelId="{0B1CB588-7E38-460D-A9F4-A16935F53826}" type="pres">
      <dgm:prSet presAssocID="{BE393B06-9BE5-42AD-BC74-AAB5C690A168}" presName="arrowWedge3" presStyleLbl="fgSibTrans2D1" presStyleIdx="2" presStyleCnt="3"/>
      <dgm:spPr/>
    </dgm:pt>
  </dgm:ptLst>
  <dgm:cxnLst>
    <dgm:cxn modelId="{B4694F62-0943-400B-BE79-8C57AA918FF3}" type="presOf" srcId="{3D7795A7-95A4-4BA9-BC69-8BE451BA394B}" destId="{5D0A0B20-F59B-4EBC-B460-D8A5ECED1200}" srcOrd="1" destOrd="0" presId="urn:microsoft.com/office/officeart/2005/8/layout/cycle8"/>
    <dgm:cxn modelId="{CB5BA070-F25A-46ED-86A0-B6D70C9A9FFC}" srcId="{97B368C7-7C10-47AB-8747-DA0187EA6C3E}" destId="{5E056B22-B864-492E-9FEE-6D94ADA51D10}" srcOrd="0" destOrd="0" parTransId="{3DFD4209-B598-4B3E-BB92-57B2FB3C2189}" sibTransId="{ECA386B3-2629-4A11-A55A-D340533D4239}"/>
    <dgm:cxn modelId="{3CF49389-36C2-4441-9009-69ACFF99E8C3}" type="presOf" srcId="{E24D6B63-13C0-43D5-B7CB-EE50319E6588}" destId="{D2D70B88-AE45-454B-AF3C-457017626405}" srcOrd="0" destOrd="0" presId="urn:microsoft.com/office/officeart/2005/8/layout/cycle8"/>
    <dgm:cxn modelId="{74414C8E-CE68-47C1-9F2C-7E87F3944AEA}" type="presOf" srcId="{5E056B22-B864-492E-9FEE-6D94ADA51D10}" destId="{B145EA5D-07C1-4B34-BC13-EA3F9DD13593}" srcOrd="1" destOrd="0" presId="urn:microsoft.com/office/officeart/2005/8/layout/cycle8"/>
    <dgm:cxn modelId="{74A1CAD0-304D-418D-A8EF-5B3320F95CEB}" type="presOf" srcId="{E24D6B63-13C0-43D5-B7CB-EE50319E6588}" destId="{81E9B4E4-38EE-45B4-9103-560245A8C78B}" srcOrd="1" destOrd="0" presId="urn:microsoft.com/office/officeart/2005/8/layout/cycle8"/>
    <dgm:cxn modelId="{43371DD7-358F-41B4-BDCC-E62FF999CEDD}" type="presOf" srcId="{5E056B22-B864-492E-9FEE-6D94ADA51D10}" destId="{87F4A1F3-CCF8-4D75-AF8D-808AC2876C15}" srcOrd="0" destOrd="0" presId="urn:microsoft.com/office/officeart/2005/8/layout/cycle8"/>
    <dgm:cxn modelId="{080D92E1-EFDF-4A6B-8579-CD924B9FB4EF}" type="presOf" srcId="{3D7795A7-95A4-4BA9-BC69-8BE451BA394B}" destId="{14D9C9D1-A89E-407D-A3EE-3DF4770855B9}" srcOrd="0" destOrd="0" presId="urn:microsoft.com/office/officeart/2005/8/layout/cycle8"/>
    <dgm:cxn modelId="{B57FDCE8-52B9-4BA7-B694-2E89F96E722B}" type="presOf" srcId="{97B368C7-7C10-47AB-8747-DA0187EA6C3E}" destId="{25991EAA-040B-4A16-8F40-8D237957FA57}" srcOrd="0" destOrd="0" presId="urn:microsoft.com/office/officeart/2005/8/layout/cycle8"/>
    <dgm:cxn modelId="{C38B0BEB-85E3-492E-A797-B6E76E17BE85}" srcId="{97B368C7-7C10-47AB-8747-DA0187EA6C3E}" destId="{3D7795A7-95A4-4BA9-BC69-8BE451BA394B}" srcOrd="1" destOrd="0" parTransId="{4F27DA7B-C98D-42A1-AA62-66377C902DC8}" sibTransId="{02D8E278-2476-4FAF-83E6-DC68E4C14C15}"/>
    <dgm:cxn modelId="{BEDBDAF3-D6EA-4A60-A48B-57D3B332547A}" srcId="{97B368C7-7C10-47AB-8747-DA0187EA6C3E}" destId="{E24D6B63-13C0-43D5-B7CB-EE50319E6588}" srcOrd="2" destOrd="0" parTransId="{D994903B-E9F5-478E-B91E-F625FE638D52}" sibTransId="{BE393B06-9BE5-42AD-BC74-AAB5C690A168}"/>
    <dgm:cxn modelId="{33DB9731-5040-4528-9178-E1CE9B2C52B4}" type="presParOf" srcId="{25991EAA-040B-4A16-8F40-8D237957FA57}" destId="{87F4A1F3-CCF8-4D75-AF8D-808AC2876C15}" srcOrd="0" destOrd="0" presId="urn:microsoft.com/office/officeart/2005/8/layout/cycle8"/>
    <dgm:cxn modelId="{10F71840-31FF-4D9D-956B-E99F3FC35CFC}" type="presParOf" srcId="{25991EAA-040B-4A16-8F40-8D237957FA57}" destId="{5C4658F7-072E-42E9-B896-F3E35EBD95AE}" srcOrd="1" destOrd="0" presId="urn:microsoft.com/office/officeart/2005/8/layout/cycle8"/>
    <dgm:cxn modelId="{775C8FA5-EB75-4B2D-B39D-206EE56E8EF4}" type="presParOf" srcId="{25991EAA-040B-4A16-8F40-8D237957FA57}" destId="{3EBAE714-4B80-40DC-9504-83780F9ACF79}" srcOrd="2" destOrd="0" presId="urn:microsoft.com/office/officeart/2005/8/layout/cycle8"/>
    <dgm:cxn modelId="{DDC91E79-248A-4559-99CE-BF2270A0BE29}" type="presParOf" srcId="{25991EAA-040B-4A16-8F40-8D237957FA57}" destId="{B145EA5D-07C1-4B34-BC13-EA3F9DD13593}" srcOrd="3" destOrd="0" presId="urn:microsoft.com/office/officeart/2005/8/layout/cycle8"/>
    <dgm:cxn modelId="{4C0EF817-FE58-4822-BFD5-88F0217A40BC}" type="presParOf" srcId="{25991EAA-040B-4A16-8F40-8D237957FA57}" destId="{14D9C9D1-A89E-407D-A3EE-3DF4770855B9}" srcOrd="4" destOrd="0" presId="urn:microsoft.com/office/officeart/2005/8/layout/cycle8"/>
    <dgm:cxn modelId="{E1C75CF8-DB94-44D4-AEF1-A939016ABB79}" type="presParOf" srcId="{25991EAA-040B-4A16-8F40-8D237957FA57}" destId="{800EE4D1-B205-4C98-9D2B-8EEB1FF530F4}" srcOrd="5" destOrd="0" presId="urn:microsoft.com/office/officeart/2005/8/layout/cycle8"/>
    <dgm:cxn modelId="{6CD44EC7-15CC-4343-BE95-72997998D11C}" type="presParOf" srcId="{25991EAA-040B-4A16-8F40-8D237957FA57}" destId="{70D01CCC-DE76-49C4-85C3-1136CE288664}" srcOrd="6" destOrd="0" presId="urn:microsoft.com/office/officeart/2005/8/layout/cycle8"/>
    <dgm:cxn modelId="{BF20C3F5-4573-4181-8F65-117234B215E7}" type="presParOf" srcId="{25991EAA-040B-4A16-8F40-8D237957FA57}" destId="{5D0A0B20-F59B-4EBC-B460-D8A5ECED1200}" srcOrd="7" destOrd="0" presId="urn:microsoft.com/office/officeart/2005/8/layout/cycle8"/>
    <dgm:cxn modelId="{75916D6F-DC49-4268-A930-004B7C832794}" type="presParOf" srcId="{25991EAA-040B-4A16-8F40-8D237957FA57}" destId="{D2D70B88-AE45-454B-AF3C-457017626405}" srcOrd="8" destOrd="0" presId="urn:microsoft.com/office/officeart/2005/8/layout/cycle8"/>
    <dgm:cxn modelId="{6D772A97-5979-479D-9301-7B5E9941C93F}" type="presParOf" srcId="{25991EAA-040B-4A16-8F40-8D237957FA57}" destId="{3102EAA4-1087-4E89-8732-2A7F49904EE0}" srcOrd="9" destOrd="0" presId="urn:microsoft.com/office/officeart/2005/8/layout/cycle8"/>
    <dgm:cxn modelId="{23F0C61C-A445-4ADF-8B49-73ADACAA4464}" type="presParOf" srcId="{25991EAA-040B-4A16-8F40-8D237957FA57}" destId="{69BDA0FF-DDD1-4944-8C1D-9311094750D3}" srcOrd="10" destOrd="0" presId="urn:microsoft.com/office/officeart/2005/8/layout/cycle8"/>
    <dgm:cxn modelId="{9D4AF635-4BE2-485A-8C0C-6BF95D49D704}" type="presParOf" srcId="{25991EAA-040B-4A16-8F40-8D237957FA57}" destId="{81E9B4E4-38EE-45B4-9103-560245A8C78B}" srcOrd="11" destOrd="0" presId="urn:microsoft.com/office/officeart/2005/8/layout/cycle8"/>
    <dgm:cxn modelId="{6443DA20-3F89-4595-BE87-7CD685238CAF}" type="presParOf" srcId="{25991EAA-040B-4A16-8F40-8D237957FA57}" destId="{9E79D931-C623-4FC5-9ED2-B3AE948334E6}" srcOrd="12" destOrd="0" presId="urn:microsoft.com/office/officeart/2005/8/layout/cycle8"/>
    <dgm:cxn modelId="{674FFBD0-57EB-4B13-9B22-B9A49F5775CB}" type="presParOf" srcId="{25991EAA-040B-4A16-8F40-8D237957FA57}" destId="{5B04A17E-938D-46B3-913F-0D388AC9D4DE}" srcOrd="13" destOrd="0" presId="urn:microsoft.com/office/officeart/2005/8/layout/cycle8"/>
    <dgm:cxn modelId="{8E46B683-D815-4E8D-9E6A-8E979C5D74B9}" type="presParOf" srcId="{25991EAA-040B-4A16-8F40-8D237957FA57}" destId="{0B1CB588-7E38-460D-A9F4-A16935F5382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2B4EA2-A8B4-470A-B70F-2264BB1185B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C2F6BD-9D25-4584-A30E-6986C5E631A7}">
      <dgm:prSet phldrT="[Text]"/>
      <dgm:spPr/>
      <dgm:t>
        <a:bodyPr/>
        <a:lstStyle/>
        <a:p>
          <a:r>
            <a:rPr lang="km-KH" b="1" dirty="0">
              <a:latin typeface="Khmer OS Battambang" panose="02000500000000020004" pitchFamily="2" charset="0"/>
              <a:cs typeface="Khmer OS Battambang" panose="02000500000000020004" pitchFamily="2" charset="0"/>
            </a:rPr>
            <a:t>អ្នកឯកទេស </a:t>
          </a:r>
          <a:r>
            <a:rPr lang="km-KH" b="1" i="0" dirty="0">
              <a:latin typeface="Khmer OS Battambang" panose="02000500000000020004" pitchFamily="2" charset="0"/>
              <a:cs typeface="Khmer OS Battambang" panose="02000500000000020004" pitchFamily="2" charset="0"/>
            </a:rPr>
            <a:t>គោលនយោបាយ និងផែនការអប់រំ </a:t>
          </a:r>
          <a:endParaRPr lang="en-US" i="0" dirty="0"/>
        </a:p>
      </dgm:t>
    </dgm:pt>
    <dgm:pt modelId="{624F37CD-D89E-4517-8DBE-CA379EBD67ED}" type="parTrans" cxnId="{B4A7169C-1F8C-4718-A6B6-9EA70E03FF3C}">
      <dgm:prSet/>
      <dgm:spPr/>
      <dgm:t>
        <a:bodyPr/>
        <a:lstStyle/>
        <a:p>
          <a:endParaRPr lang="en-US"/>
        </a:p>
      </dgm:t>
    </dgm:pt>
    <dgm:pt modelId="{060E8184-3A0E-41A2-9F13-2672EDBC2C99}" type="sibTrans" cxnId="{B4A7169C-1F8C-4718-A6B6-9EA70E03FF3C}">
      <dgm:prSet/>
      <dgm:spPr/>
      <dgm:t>
        <a:bodyPr/>
        <a:lstStyle/>
        <a:p>
          <a:endParaRPr lang="en-US"/>
        </a:p>
      </dgm:t>
    </dgm:pt>
    <dgm:pt modelId="{E8B65249-9166-4B7A-9EA9-BCE96B067823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km-KH" b="1" dirty="0">
              <a:latin typeface="Khmer OS Battambang" panose="02000500000000020004" pitchFamily="2" charset="0"/>
              <a:cs typeface="Khmer OS Battambang" panose="02000500000000020004" pitchFamily="2" charset="0"/>
            </a:rPr>
            <a:t>អ្នកឯកទេស </a:t>
          </a:r>
          <a:r>
            <a:rPr lang="km-KH" b="1" i="0" dirty="0">
              <a:latin typeface="Khmer OS Battambang" panose="02000500000000020004" pitchFamily="2" charset="0"/>
              <a:cs typeface="Khmer OS Battambang" panose="02000500000000020004" pitchFamily="2" charset="0"/>
            </a:rPr>
            <a:t>អភិវឌ្ឍកម្មវិធីសិក្សា</a:t>
          </a:r>
          <a:endParaRPr lang="en-US" i="0" dirty="0"/>
        </a:p>
      </dgm:t>
    </dgm:pt>
    <dgm:pt modelId="{086ECE92-BEB5-4868-BE94-311D27737B76}" type="parTrans" cxnId="{E4B35323-4ADE-4A2F-8EE4-B406F9C80868}">
      <dgm:prSet/>
      <dgm:spPr/>
      <dgm:t>
        <a:bodyPr/>
        <a:lstStyle/>
        <a:p>
          <a:endParaRPr lang="en-US"/>
        </a:p>
      </dgm:t>
    </dgm:pt>
    <dgm:pt modelId="{752D695E-C750-49B6-A9BC-1BBCE3C05D5D}" type="sibTrans" cxnId="{E4B35323-4ADE-4A2F-8EE4-B406F9C80868}">
      <dgm:prSet/>
      <dgm:spPr/>
      <dgm:t>
        <a:bodyPr/>
        <a:lstStyle/>
        <a:p>
          <a:endParaRPr lang="en-US"/>
        </a:p>
      </dgm:t>
    </dgm:pt>
    <dgm:pt modelId="{3AC79A83-6D39-4F5A-AEBB-CF378B210FB3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km-KH" b="1" dirty="0">
              <a:latin typeface="Khmer OS Battambang" panose="02000500000000020004" pitchFamily="2" charset="0"/>
              <a:cs typeface="Khmer OS Battambang" panose="02000500000000020004" pitchFamily="2" charset="0"/>
            </a:rPr>
            <a:t>អ្នកឯកទេស </a:t>
          </a:r>
          <a:r>
            <a:rPr lang="km-KH" b="1" i="0" dirty="0">
              <a:latin typeface="Khmer OS Battambang" panose="02000500000000020004" pitchFamily="2" charset="0"/>
              <a:cs typeface="Khmer OS Battambang" panose="02000500000000020004" pitchFamily="2" charset="0"/>
            </a:rPr>
            <a:t>វាយតម្លៃលទ្ធផលសិក្សា</a:t>
          </a:r>
          <a:endParaRPr lang="en-US" i="0" dirty="0"/>
        </a:p>
      </dgm:t>
    </dgm:pt>
    <dgm:pt modelId="{93551704-EC09-4CA5-B62F-CA204B319B00}" type="parTrans" cxnId="{2890674D-2526-40CD-8391-E30E3BBC4009}">
      <dgm:prSet/>
      <dgm:spPr/>
      <dgm:t>
        <a:bodyPr/>
        <a:lstStyle/>
        <a:p>
          <a:endParaRPr lang="en-US"/>
        </a:p>
      </dgm:t>
    </dgm:pt>
    <dgm:pt modelId="{F5B9AEF2-AF99-4FB5-B398-FFEF323E403B}" type="sibTrans" cxnId="{2890674D-2526-40CD-8391-E30E3BBC4009}">
      <dgm:prSet/>
      <dgm:spPr/>
      <dgm:t>
        <a:bodyPr/>
        <a:lstStyle/>
        <a:p>
          <a:endParaRPr lang="en-US"/>
        </a:p>
      </dgm:t>
    </dgm:pt>
    <dgm:pt modelId="{4519878A-E66F-4370-9731-E82AB882BD44}">
      <dgm:prSet/>
      <dgm:spPr>
        <a:solidFill>
          <a:srgbClr val="E58C09"/>
        </a:solidFill>
      </dgm:spPr>
      <dgm:t>
        <a:bodyPr/>
        <a:lstStyle/>
        <a:p>
          <a:r>
            <a:rPr lang="km-KH" b="1" dirty="0">
              <a:latin typeface="Khmer OS Battambang" panose="02000500000000020004" pitchFamily="2" charset="0"/>
              <a:cs typeface="Khmer OS Battambang" panose="02000500000000020004" pitchFamily="2" charset="0"/>
            </a:rPr>
            <a:t>អ្នកឯកទេស </a:t>
          </a:r>
          <a:r>
            <a:rPr lang="km-KH" b="1" i="0" dirty="0">
              <a:latin typeface="Khmer OS Battambang" panose="02000500000000020004" pitchFamily="2" charset="0"/>
              <a:cs typeface="Khmer OS Battambang" panose="02000500000000020004" pitchFamily="2" charset="0"/>
            </a:rPr>
            <a:t>គរុកោសល្យ និងវិធីសាស្ត្របង្រៀន</a:t>
          </a:r>
          <a:endParaRPr lang="en-US" i="0" dirty="0"/>
        </a:p>
      </dgm:t>
    </dgm:pt>
    <dgm:pt modelId="{69ECC0D7-E5F6-4737-B0D1-6A2F2BBACFEF}" type="parTrans" cxnId="{384B57C3-434B-4890-8AA1-108FE9A8390B}">
      <dgm:prSet/>
      <dgm:spPr/>
      <dgm:t>
        <a:bodyPr/>
        <a:lstStyle/>
        <a:p>
          <a:endParaRPr lang="en-US"/>
        </a:p>
      </dgm:t>
    </dgm:pt>
    <dgm:pt modelId="{85023002-0F6E-489D-9FE8-2C3C86E81769}" type="sibTrans" cxnId="{384B57C3-434B-4890-8AA1-108FE9A8390B}">
      <dgm:prSet/>
      <dgm:spPr/>
      <dgm:t>
        <a:bodyPr/>
        <a:lstStyle/>
        <a:p>
          <a:endParaRPr lang="en-US"/>
        </a:p>
      </dgm:t>
    </dgm:pt>
    <dgm:pt modelId="{AE62DB69-F1E1-469B-9DBF-6F41ADA3EF79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km-KH" b="1" dirty="0">
              <a:latin typeface="Khmer OS Battambang" panose="02000500000000020004" pitchFamily="2" charset="0"/>
              <a:cs typeface="Khmer OS Battambang" panose="02000500000000020004" pitchFamily="2" charset="0"/>
            </a:rPr>
            <a:t>អ្នកឯកទេស </a:t>
          </a:r>
          <a:r>
            <a:rPr lang="km-KH" b="1" i="0" dirty="0">
              <a:latin typeface="Khmer OS Battambang" panose="02000500000000020004" pitchFamily="2" charset="0"/>
              <a:cs typeface="Khmer OS Battambang" panose="02000500000000020004" pitchFamily="2" charset="0"/>
            </a:rPr>
            <a:t>គ្រប់គ្រងរដ្ឋបាលអប់រំ</a:t>
          </a:r>
          <a:endParaRPr lang="en-US" i="0" dirty="0"/>
        </a:p>
      </dgm:t>
    </dgm:pt>
    <dgm:pt modelId="{5F5E1842-02E0-4192-B2A7-A48CA8527A66}" type="parTrans" cxnId="{01EFE0E5-29B1-4A79-ADCD-B9FB51FD7AEB}">
      <dgm:prSet/>
      <dgm:spPr/>
      <dgm:t>
        <a:bodyPr/>
        <a:lstStyle/>
        <a:p>
          <a:endParaRPr lang="en-US"/>
        </a:p>
      </dgm:t>
    </dgm:pt>
    <dgm:pt modelId="{1DCBEED6-0BFC-4D3C-87F9-5A6B08331AB3}" type="sibTrans" cxnId="{01EFE0E5-29B1-4A79-ADCD-B9FB51FD7AEB}">
      <dgm:prSet/>
      <dgm:spPr/>
      <dgm:t>
        <a:bodyPr/>
        <a:lstStyle/>
        <a:p>
          <a:endParaRPr lang="en-US"/>
        </a:p>
      </dgm:t>
    </dgm:pt>
    <dgm:pt modelId="{5EE919C0-F90F-445D-8466-018F8198024C}" type="pres">
      <dgm:prSet presAssocID="{FD2B4EA2-A8B4-470A-B70F-2264BB1185B9}" presName="Name0" presStyleCnt="0">
        <dgm:presLayoutVars>
          <dgm:chMax val="7"/>
          <dgm:chPref val="7"/>
          <dgm:dir/>
        </dgm:presLayoutVars>
      </dgm:prSet>
      <dgm:spPr/>
    </dgm:pt>
    <dgm:pt modelId="{ADD804AD-9D1F-4559-90C1-873A419357AE}" type="pres">
      <dgm:prSet presAssocID="{FD2B4EA2-A8B4-470A-B70F-2264BB1185B9}" presName="Name1" presStyleCnt="0"/>
      <dgm:spPr/>
    </dgm:pt>
    <dgm:pt modelId="{CE592B04-35FD-40E1-85E9-616D8C8BE862}" type="pres">
      <dgm:prSet presAssocID="{FD2B4EA2-A8B4-470A-B70F-2264BB1185B9}" presName="cycle" presStyleCnt="0"/>
      <dgm:spPr/>
    </dgm:pt>
    <dgm:pt modelId="{E9906056-2C38-4DFC-8A06-A3618453CD33}" type="pres">
      <dgm:prSet presAssocID="{FD2B4EA2-A8B4-470A-B70F-2264BB1185B9}" presName="srcNode" presStyleLbl="node1" presStyleIdx="0" presStyleCnt="5"/>
      <dgm:spPr/>
    </dgm:pt>
    <dgm:pt modelId="{57E9AC8A-B9BE-4FC3-A4FE-61297E88EEC7}" type="pres">
      <dgm:prSet presAssocID="{FD2B4EA2-A8B4-470A-B70F-2264BB1185B9}" presName="conn" presStyleLbl="parChTrans1D2" presStyleIdx="0" presStyleCnt="1"/>
      <dgm:spPr/>
    </dgm:pt>
    <dgm:pt modelId="{900F9531-166C-41BF-95C6-ABA3F934F2DB}" type="pres">
      <dgm:prSet presAssocID="{FD2B4EA2-A8B4-470A-B70F-2264BB1185B9}" presName="extraNode" presStyleLbl="node1" presStyleIdx="0" presStyleCnt="5"/>
      <dgm:spPr/>
    </dgm:pt>
    <dgm:pt modelId="{D1843E09-41FB-4EA6-AB48-F439E0603468}" type="pres">
      <dgm:prSet presAssocID="{FD2B4EA2-A8B4-470A-B70F-2264BB1185B9}" presName="dstNode" presStyleLbl="node1" presStyleIdx="0" presStyleCnt="5"/>
      <dgm:spPr/>
    </dgm:pt>
    <dgm:pt modelId="{0A82E232-6458-4A35-BB52-00A18CF72D2C}" type="pres">
      <dgm:prSet presAssocID="{48C2F6BD-9D25-4584-A30E-6986C5E631A7}" presName="text_1" presStyleLbl="node1" presStyleIdx="0" presStyleCnt="5">
        <dgm:presLayoutVars>
          <dgm:bulletEnabled val="1"/>
        </dgm:presLayoutVars>
      </dgm:prSet>
      <dgm:spPr/>
    </dgm:pt>
    <dgm:pt modelId="{D397219B-2B85-4910-B0DE-4DD0643A4E18}" type="pres">
      <dgm:prSet presAssocID="{48C2F6BD-9D25-4584-A30E-6986C5E631A7}" presName="accent_1" presStyleCnt="0"/>
      <dgm:spPr/>
    </dgm:pt>
    <dgm:pt modelId="{807ACC55-4F1D-4668-B585-898B726DB335}" type="pres">
      <dgm:prSet presAssocID="{48C2F6BD-9D25-4584-A30E-6986C5E631A7}" presName="accentRepeatNode" presStyleLbl="solidFgAcc1" presStyleIdx="0" presStyleCnt="5"/>
      <dgm:spPr/>
    </dgm:pt>
    <dgm:pt modelId="{A5CF5E79-1ECD-4248-BA88-662D6B86D9A3}" type="pres">
      <dgm:prSet presAssocID="{E8B65249-9166-4B7A-9EA9-BCE96B067823}" presName="text_2" presStyleLbl="node1" presStyleIdx="1" presStyleCnt="5">
        <dgm:presLayoutVars>
          <dgm:bulletEnabled val="1"/>
        </dgm:presLayoutVars>
      </dgm:prSet>
      <dgm:spPr/>
    </dgm:pt>
    <dgm:pt modelId="{ED91C76C-74D8-472B-A6D5-B4B58788D723}" type="pres">
      <dgm:prSet presAssocID="{E8B65249-9166-4B7A-9EA9-BCE96B067823}" presName="accent_2" presStyleCnt="0"/>
      <dgm:spPr/>
    </dgm:pt>
    <dgm:pt modelId="{2C819046-D608-495E-A827-410BEA3B2B55}" type="pres">
      <dgm:prSet presAssocID="{E8B65249-9166-4B7A-9EA9-BCE96B067823}" presName="accentRepeatNode" presStyleLbl="solidFgAcc1" presStyleIdx="1" presStyleCnt="5"/>
      <dgm:spPr/>
    </dgm:pt>
    <dgm:pt modelId="{A1D7729A-58A0-4E43-BCEA-C8A108F9508E}" type="pres">
      <dgm:prSet presAssocID="{3AC79A83-6D39-4F5A-AEBB-CF378B210FB3}" presName="text_3" presStyleLbl="node1" presStyleIdx="2" presStyleCnt="5">
        <dgm:presLayoutVars>
          <dgm:bulletEnabled val="1"/>
        </dgm:presLayoutVars>
      </dgm:prSet>
      <dgm:spPr/>
    </dgm:pt>
    <dgm:pt modelId="{FD9AB8B7-8D44-47E4-ACDE-E3CABEBA1142}" type="pres">
      <dgm:prSet presAssocID="{3AC79A83-6D39-4F5A-AEBB-CF378B210FB3}" presName="accent_3" presStyleCnt="0"/>
      <dgm:spPr/>
    </dgm:pt>
    <dgm:pt modelId="{CCDB8F96-A159-4FAF-BC28-9F351271C2E2}" type="pres">
      <dgm:prSet presAssocID="{3AC79A83-6D39-4F5A-AEBB-CF378B210FB3}" presName="accentRepeatNode" presStyleLbl="solidFgAcc1" presStyleIdx="2" presStyleCnt="5"/>
      <dgm:spPr/>
    </dgm:pt>
    <dgm:pt modelId="{8C7B9E6E-B42E-445C-A85F-FBF9B266C1BE}" type="pres">
      <dgm:prSet presAssocID="{4519878A-E66F-4370-9731-E82AB882BD44}" presName="text_4" presStyleLbl="node1" presStyleIdx="3" presStyleCnt="5">
        <dgm:presLayoutVars>
          <dgm:bulletEnabled val="1"/>
        </dgm:presLayoutVars>
      </dgm:prSet>
      <dgm:spPr/>
    </dgm:pt>
    <dgm:pt modelId="{4E0250E3-0979-45A4-BB2A-B7DEE1C961C8}" type="pres">
      <dgm:prSet presAssocID="{4519878A-E66F-4370-9731-E82AB882BD44}" presName="accent_4" presStyleCnt="0"/>
      <dgm:spPr/>
    </dgm:pt>
    <dgm:pt modelId="{EAAED3F7-8443-4AA6-87E6-52194767F2BF}" type="pres">
      <dgm:prSet presAssocID="{4519878A-E66F-4370-9731-E82AB882BD44}" presName="accentRepeatNode" presStyleLbl="solidFgAcc1" presStyleIdx="3" presStyleCnt="5"/>
      <dgm:spPr/>
    </dgm:pt>
    <dgm:pt modelId="{8CCDE61C-8649-4B19-A3F3-4A233DC641A5}" type="pres">
      <dgm:prSet presAssocID="{AE62DB69-F1E1-469B-9DBF-6F41ADA3EF79}" presName="text_5" presStyleLbl="node1" presStyleIdx="4" presStyleCnt="5">
        <dgm:presLayoutVars>
          <dgm:bulletEnabled val="1"/>
        </dgm:presLayoutVars>
      </dgm:prSet>
      <dgm:spPr/>
    </dgm:pt>
    <dgm:pt modelId="{F2ECB5D1-AA51-4CA0-8123-0A8E94560B5C}" type="pres">
      <dgm:prSet presAssocID="{AE62DB69-F1E1-469B-9DBF-6F41ADA3EF79}" presName="accent_5" presStyleCnt="0"/>
      <dgm:spPr/>
    </dgm:pt>
    <dgm:pt modelId="{27F1424E-86C8-41BB-AB9A-DBF55D373114}" type="pres">
      <dgm:prSet presAssocID="{AE62DB69-F1E1-469B-9DBF-6F41ADA3EF79}" presName="accentRepeatNode" presStyleLbl="solidFgAcc1" presStyleIdx="4" presStyleCnt="5"/>
      <dgm:spPr/>
    </dgm:pt>
  </dgm:ptLst>
  <dgm:cxnLst>
    <dgm:cxn modelId="{5B8FD711-8049-4101-93BA-D629B43EA004}" type="presOf" srcId="{FD2B4EA2-A8B4-470A-B70F-2264BB1185B9}" destId="{5EE919C0-F90F-445D-8466-018F8198024C}" srcOrd="0" destOrd="0" presId="urn:microsoft.com/office/officeart/2008/layout/VerticalCurvedList"/>
    <dgm:cxn modelId="{AAF1A616-47DB-4239-8157-ED83A96007A0}" type="presOf" srcId="{48C2F6BD-9D25-4584-A30E-6986C5E631A7}" destId="{0A82E232-6458-4A35-BB52-00A18CF72D2C}" srcOrd="0" destOrd="0" presId="urn:microsoft.com/office/officeart/2008/layout/VerticalCurvedList"/>
    <dgm:cxn modelId="{E4B35323-4ADE-4A2F-8EE4-B406F9C80868}" srcId="{FD2B4EA2-A8B4-470A-B70F-2264BB1185B9}" destId="{E8B65249-9166-4B7A-9EA9-BCE96B067823}" srcOrd="1" destOrd="0" parTransId="{086ECE92-BEB5-4868-BE94-311D27737B76}" sibTransId="{752D695E-C750-49B6-A9BC-1BBCE3C05D5D}"/>
    <dgm:cxn modelId="{6E82DF37-F1A6-48F0-B0CF-858B43704A15}" type="presOf" srcId="{3AC79A83-6D39-4F5A-AEBB-CF378B210FB3}" destId="{A1D7729A-58A0-4E43-BCEA-C8A108F9508E}" srcOrd="0" destOrd="0" presId="urn:microsoft.com/office/officeart/2008/layout/VerticalCurvedList"/>
    <dgm:cxn modelId="{2890674D-2526-40CD-8391-E30E3BBC4009}" srcId="{FD2B4EA2-A8B4-470A-B70F-2264BB1185B9}" destId="{3AC79A83-6D39-4F5A-AEBB-CF378B210FB3}" srcOrd="2" destOrd="0" parTransId="{93551704-EC09-4CA5-B62F-CA204B319B00}" sibTransId="{F5B9AEF2-AF99-4FB5-B398-FFEF323E403B}"/>
    <dgm:cxn modelId="{A6CE7A6F-5C99-4C0A-88BC-CFE58293E1AF}" type="presOf" srcId="{AE62DB69-F1E1-469B-9DBF-6F41ADA3EF79}" destId="{8CCDE61C-8649-4B19-A3F3-4A233DC641A5}" srcOrd="0" destOrd="0" presId="urn:microsoft.com/office/officeart/2008/layout/VerticalCurvedList"/>
    <dgm:cxn modelId="{760E238B-FEEF-46FA-8F69-93326AD50E09}" type="presOf" srcId="{E8B65249-9166-4B7A-9EA9-BCE96B067823}" destId="{A5CF5E79-1ECD-4248-BA88-662D6B86D9A3}" srcOrd="0" destOrd="0" presId="urn:microsoft.com/office/officeart/2008/layout/VerticalCurvedList"/>
    <dgm:cxn modelId="{6C34E98B-B350-4698-9EE2-EF7A0BAEBD79}" type="presOf" srcId="{4519878A-E66F-4370-9731-E82AB882BD44}" destId="{8C7B9E6E-B42E-445C-A85F-FBF9B266C1BE}" srcOrd="0" destOrd="0" presId="urn:microsoft.com/office/officeart/2008/layout/VerticalCurvedList"/>
    <dgm:cxn modelId="{B4A7169C-1F8C-4718-A6B6-9EA70E03FF3C}" srcId="{FD2B4EA2-A8B4-470A-B70F-2264BB1185B9}" destId="{48C2F6BD-9D25-4584-A30E-6986C5E631A7}" srcOrd="0" destOrd="0" parTransId="{624F37CD-D89E-4517-8DBE-CA379EBD67ED}" sibTransId="{060E8184-3A0E-41A2-9F13-2672EDBC2C99}"/>
    <dgm:cxn modelId="{2C8575BD-8FA1-4F69-AA6E-5B9EC8C4FE4E}" type="presOf" srcId="{060E8184-3A0E-41A2-9F13-2672EDBC2C99}" destId="{57E9AC8A-B9BE-4FC3-A4FE-61297E88EEC7}" srcOrd="0" destOrd="0" presId="urn:microsoft.com/office/officeart/2008/layout/VerticalCurvedList"/>
    <dgm:cxn modelId="{384B57C3-434B-4890-8AA1-108FE9A8390B}" srcId="{FD2B4EA2-A8B4-470A-B70F-2264BB1185B9}" destId="{4519878A-E66F-4370-9731-E82AB882BD44}" srcOrd="3" destOrd="0" parTransId="{69ECC0D7-E5F6-4737-B0D1-6A2F2BBACFEF}" sibTransId="{85023002-0F6E-489D-9FE8-2C3C86E81769}"/>
    <dgm:cxn modelId="{01EFE0E5-29B1-4A79-ADCD-B9FB51FD7AEB}" srcId="{FD2B4EA2-A8B4-470A-B70F-2264BB1185B9}" destId="{AE62DB69-F1E1-469B-9DBF-6F41ADA3EF79}" srcOrd="4" destOrd="0" parTransId="{5F5E1842-02E0-4192-B2A7-A48CA8527A66}" sibTransId="{1DCBEED6-0BFC-4D3C-87F9-5A6B08331AB3}"/>
    <dgm:cxn modelId="{BAB1CDD2-8575-4FF9-A8AB-FB2324CE6E02}" type="presParOf" srcId="{5EE919C0-F90F-445D-8466-018F8198024C}" destId="{ADD804AD-9D1F-4559-90C1-873A419357AE}" srcOrd="0" destOrd="0" presId="urn:microsoft.com/office/officeart/2008/layout/VerticalCurvedList"/>
    <dgm:cxn modelId="{BF2CAED7-ACBB-4450-90C8-E91F59EADA9F}" type="presParOf" srcId="{ADD804AD-9D1F-4559-90C1-873A419357AE}" destId="{CE592B04-35FD-40E1-85E9-616D8C8BE862}" srcOrd="0" destOrd="0" presId="urn:microsoft.com/office/officeart/2008/layout/VerticalCurvedList"/>
    <dgm:cxn modelId="{4D04DA23-3204-4E3F-A36C-9B3984EEB6E5}" type="presParOf" srcId="{CE592B04-35FD-40E1-85E9-616D8C8BE862}" destId="{E9906056-2C38-4DFC-8A06-A3618453CD33}" srcOrd="0" destOrd="0" presId="urn:microsoft.com/office/officeart/2008/layout/VerticalCurvedList"/>
    <dgm:cxn modelId="{941E5D53-8A1E-42E0-802E-0C39B57A3DB7}" type="presParOf" srcId="{CE592B04-35FD-40E1-85E9-616D8C8BE862}" destId="{57E9AC8A-B9BE-4FC3-A4FE-61297E88EEC7}" srcOrd="1" destOrd="0" presId="urn:microsoft.com/office/officeart/2008/layout/VerticalCurvedList"/>
    <dgm:cxn modelId="{F5A0DE2F-5DDC-4611-BEF5-2537B9F2CDDF}" type="presParOf" srcId="{CE592B04-35FD-40E1-85E9-616D8C8BE862}" destId="{900F9531-166C-41BF-95C6-ABA3F934F2DB}" srcOrd="2" destOrd="0" presId="urn:microsoft.com/office/officeart/2008/layout/VerticalCurvedList"/>
    <dgm:cxn modelId="{A594461B-FE93-4E11-978D-2C22884D1CC1}" type="presParOf" srcId="{CE592B04-35FD-40E1-85E9-616D8C8BE862}" destId="{D1843E09-41FB-4EA6-AB48-F439E0603468}" srcOrd="3" destOrd="0" presId="urn:microsoft.com/office/officeart/2008/layout/VerticalCurvedList"/>
    <dgm:cxn modelId="{2CF8A764-7DE5-4F31-BC90-D96A1ECE7CFB}" type="presParOf" srcId="{ADD804AD-9D1F-4559-90C1-873A419357AE}" destId="{0A82E232-6458-4A35-BB52-00A18CF72D2C}" srcOrd="1" destOrd="0" presId="urn:microsoft.com/office/officeart/2008/layout/VerticalCurvedList"/>
    <dgm:cxn modelId="{B315BC33-8046-4175-A834-B95A3B8ABC4E}" type="presParOf" srcId="{ADD804AD-9D1F-4559-90C1-873A419357AE}" destId="{D397219B-2B85-4910-B0DE-4DD0643A4E18}" srcOrd="2" destOrd="0" presId="urn:microsoft.com/office/officeart/2008/layout/VerticalCurvedList"/>
    <dgm:cxn modelId="{7EEDC5B0-066F-4E5B-806F-4AF5AECFF3F3}" type="presParOf" srcId="{D397219B-2B85-4910-B0DE-4DD0643A4E18}" destId="{807ACC55-4F1D-4668-B585-898B726DB335}" srcOrd="0" destOrd="0" presId="urn:microsoft.com/office/officeart/2008/layout/VerticalCurvedList"/>
    <dgm:cxn modelId="{636CB3C0-2E04-4CFE-9730-C69BB7511D00}" type="presParOf" srcId="{ADD804AD-9D1F-4559-90C1-873A419357AE}" destId="{A5CF5E79-1ECD-4248-BA88-662D6B86D9A3}" srcOrd="3" destOrd="0" presId="urn:microsoft.com/office/officeart/2008/layout/VerticalCurvedList"/>
    <dgm:cxn modelId="{DD573112-24BB-4087-903B-581B9AF681A9}" type="presParOf" srcId="{ADD804AD-9D1F-4559-90C1-873A419357AE}" destId="{ED91C76C-74D8-472B-A6D5-B4B58788D723}" srcOrd="4" destOrd="0" presId="urn:microsoft.com/office/officeart/2008/layout/VerticalCurvedList"/>
    <dgm:cxn modelId="{87EF2B0D-AD65-4B13-8205-FF3834237BD1}" type="presParOf" srcId="{ED91C76C-74D8-472B-A6D5-B4B58788D723}" destId="{2C819046-D608-495E-A827-410BEA3B2B55}" srcOrd="0" destOrd="0" presId="urn:microsoft.com/office/officeart/2008/layout/VerticalCurvedList"/>
    <dgm:cxn modelId="{E9034E16-2992-47C7-944C-5E6E22922C8D}" type="presParOf" srcId="{ADD804AD-9D1F-4559-90C1-873A419357AE}" destId="{A1D7729A-58A0-4E43-BCEA-C8A108F9508E}" srcOrd="5" destOrd="0" presId="urn:microsoft.com/office/officeart/2008/layout/VerticalCurvedList"/>
    <dgm:cxn modelId="{3983E1B2-F543-4A36-8CE2-ACF8F50BE1DB}" type="presParOf" srcId="{ADD804AD-9D1F-4559-90C1-873A419357AE}" destId="{FD9AB8B7-8D44-47E4-ACDE-E3CABEBA1142}" srcOrd="6" destOrd="0" presId="urn:microsoft.com/office/officeart/2008/layout/VerticalCurvedList"/>
    <dgm:cxn modelId="{BAA24DA8-D573-4D1A-B9CD-C510230B5B22}" type="presParOf" srcId="{FD9AB8B7-8D44-47E4-ACDE-E3CABEBA1142}" destId="{CCDB8F96-A159-4FAF-BC28-9F351271C2E2}" srcOrd="0" destOrd="0" presId="urn:microsoft.com/office/officeart/2008/layout/VerticalCurvedList"/>
    <dgm:cxn modelId="{81DBF492-9203-41F7-9846-DEB776DF3F0A}" type="presParOf" srcId="{ADD804AD-9D1F-4559-90C1-873A419357AE}" destId="{8C7B9E6E-B42E-445C-A85F-FBF9B266C1BE}" srcOrd="7" destOrd="0" presId="urn:microsoft.com/office/officeart/2008/layout/VerticalCurvedList"/>
    <dgm:cxn modelId="{571430C6-17A7-4DA8-8B6A-D433BCFFFD25}" type="presParOf" srcId="{ADD804AD-9D1F-4559-90C1-873A419357AE}" destId="{4E0250E3-0979-45A4-BB2A-B7DEE1C961C8}" srcOrd="8" destOrd="0" presId="urn:microsoft.com/office/officeart/2008/layout/VerticalCurvedList"/>
    <dgm:cxn modelId="{8D7AC2FF-D5CD-4D7C-9BE0-6F8FA3EAC363}" type="presParOf" srcId="{4E0250E3-0979-45A4-BB2A-B7DEE1C961C8}" destId="{EAAED3F7-8443-4AA6-87E6-52194767F2BF}" srcOrd="0" destOrd="0" presId="urn:microsoft.com/office/officeart/2008/layout/VerticalCurvedList"/>
    <dgm:cxn modelId="{701FD334-7216-4986-8750-9F8F66C9F2B0}" type="presParOf" srcId="{ADD804AD-9D1F-4559-90C1-873A419357AE}" destId="{8CCDE61C-8649-4B19-A3F3-4A233DC641A5}" srcOrd="9" destOrd="0" presId="urn:microsoft.com/office/officeart/2008/layout/VerticalCurvedList"/>
    <dgm:cxn modelId="{63E0772C-2980-4E98-962E-6760F2862CB8}" type="presParOf" srcId="{ADD804AD-9D1F-4559-90C1-873A419357AE}" destId="{F2ECB5D1-AA51-4CA0-8123-0A8E94560B5C}" srcOrd="10" destOrd="0" presId="urn:microsoft.com/office/officeart/2008/layout/VerticalCurvedList"/>
    <dgm:cxn modelId="{21596683-94C1-4126-804B-44B8BD574A63}" type="presParOf" srcId="{F2ECB5D1-AA51-4CA0-8123-0A8E94560B5C}" destId="{27F1424E-86C8-41BB-AB9A-DBF55D37311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85BE6B-45BE-43E7-8AB5-0CEBD973C80D}" type="doc">
      <dgm:prSet loTypeId="urn:microsoft.com/office/officeart/2005/8/layout/hProcess6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81074D2-E41A-42B4-94F1-37206F8164B8}">
      <dgm:prSet phldrT="[Text]" custT="1"/>
      <dgm:spPr/>
      <dgm:t>
        <a:bodyPr/>
        <a:lstStyle/>
        <a:p>
          <a:r>
            <a:rPr lang="km-KH" sz="2000" dirty="0">
              <a:solidFill>
                <a:schemeClr val="accent2">
                  <a:lumMod val="50000"/>
                </a:schemeClr>
              </a:solidFill>
              <a:latin typeface="Khmer OS Battambang" panose="02000500000000020004" pitchFamily="2" charset="0"/>
              <a:cs typeface="Khmer OS Battambang" panose="02000500000000020004" pitchFamily="2" charset="0"/>
            </a:rPr>
            <a:t>ការវាយតម្លៃកម្រិតអង្គភាព ឬគ្រឹះស្ថានសិក្សា</a:t>
          </a:r>
          <a:endParaRPr lang="en-US" sz="2000" dirty="0">
            <a:solidFill>
              <a:schemeClr val="accent2">
                <a:lumMod val="50000"/>
              </a:schemeClr>
            </a:solidFill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DC57E352-E123-49CA-BB01-E91D89320184}" type="parTrans" cxnId="{88C9CFFF-EE6D-41BC-8ABE-FB7D63666305}">
      <dgm:prSet/>
      <dgm:spPr/>
      <dgm:t>
        <a:bodyPr/>
        <a:lstStyle/>
        <a:p>
          <a:endParaRPr lang="en-US" sz="24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C04CFFF2-F492-4534-AA68-A34AABF17FB3}" type="sibTrans" cxnId="{88C9CFFF-EE6D-41BC-8ABE-FB7D63666305}">
      <dgm:prSet/>
      <dgm:spPr/>
      <dgm:t>
        <a:bodyPr/>
        <a:lstStyle/>
        <a:p>
          <a:endParaRPr lang="en-US" sz="24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54573E5B-E829-41DB-B7DC-DF6E50687BCC}">
      <dgm:prSet phldrT="[Text]" custT="1"/>
      <dgm:spPr/>
      <dgm:t>
        <a:bodyPr/>
        <a:lstStyle/>
        <a:p>
          <a:r>
            <a:rPr lang="km-KH" sz="2400" dirty="0">
              <a:solidFill>
                <a:schemeClr val="bg1"/>
              </a:solidFill>
              <a:latin typeface="Khmer OS Battambang" panose="02000500000000020004" pitchFamily="2" charset="0"/>
              <a:cs typeface="Khmer OS Battambang" panose="02000500000000020004" pitchFamily="2" charset="0"/>
            </a:rPr>
            <a:t>ការវាយតម្លៃកម្រិតជាតិ</a:t>
          </a:r>
          <a:endParaRPr lang="en-US" sz="2400" dirty="0">
            <a:solidFill>
              <a:schemeClr val="bg1"/>
            </a:solidFill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A6CF8B75-61EC-4E08-82D3-6251F636DF60}" type="parTrans" cxnId="{D1DFCCCD-BB0C-4C92-852D-C367DD4CA6A5}">
      <dgm:prSet/>
      <dgm:spPr/>
      <dgm:t>
        <a:bodyPr/>
        <a:lstStyle/>
        <a:p>
          <a:endParaRPr lang="en-US" sz="24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124B791B-E2F0-45E0-ABA6-254290D63C53}" type="sibTrans" cxnId="{D1DFCCCD-BB0C-4C92-852D-C367DD4CA6A5}">
      <dgm:prSet/>
      <dgm:spPr/>
      <dgm:t>
        <a:bodyPr/>
        <a:lstStyle/>
        <a:p>
          <a:endParaRPr lang="en-US" sz="24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A9D776EE-0CC8-4060-9F58-F06A4E80830D}">
      <dgm:prSet custT="1"/>
      <dgm:spPr/>
      <dgm:t>
        <a:bodyPr/>
        <a:lstStyle/>
        <a:p>
          <a:r>
            <a:rPr lang="km-KH" sz="2000" dirty="0">
              <a:solidFill>
                <a:srgbClr val="002060"/>
              </a:solidFill>
              <a:latin typeface="Khmer OS Battambang" panose="02000500000000020004" pitchFamily="2" charset="0"/>
              <a:cs typeface="Khmer OS Battambang" panose="02000500000000020004" pitchFamily="2" charset="0"/>
            </a:rPr>
            <a:t>ដើម្បី</a:t>
          </a:r>
        </a:p>
        <a:p>
          <a:r>
            <a:rPr lang="km-KH" sz="2000" dirty="0">
              <a:solidFill>
                <a:srgbClr val="002060"/>
              </a:solidFill>
              <a:latin typeface="Khmer OS Battambang" panose="02000500000000020004" pitchFamily="2" charset="0"/>
              <a:cs typeface="Khmer OS Battambang" panose="02000500000000020004" pitchFamily="2" charset="0"/>
            </a:rPr>
            <a:t>ពិនិត្យវឌ្ឍនភាព គាំទ្រ និងអភិវឌ្ឍសមត្ថភាពវិជ្ជាជីវៈ</a:t>
          </a:r>
          <a:endParaRPr lang="en-US" sz="2000" dirty="0">
            <a:solidFill>
              <a:srgbClr val="002060"/>
            </a:solidFill>
          </a:endParaRPr>
        </a:p>
      </dgm:t>
    </dgm:pt>
    <dgm:pt modelId="{0DBDFA13-6B20-4FCF-9744-832C2513C591}" type="parTrans" cxnId="{7F381CB8-424A-45D7-BC18-840C6EF56E1E}">
      <dgm:prSet/>
      <dgm:spPr/>
      <dgm:t>
        <a:bodyPr/>
        <a:lstStyle/>
        <a:p>
          <a:endParaRPr lang="en-US"/>
        </a:p>
      </dgm:t>
    </dgm:pt>
    <dgm:pt modelId="{51C2FBB8-1068-4654-BF5B-7DA416A3F68A}" type="sibTrans" cxnId="{7F381CB8-424A-45D7-BC18-840C6EF56E1E}">
      <dgm:prSet/>
      <dgm:spPr/>
      <dgm:t>
        <a:bodyPr/>
        <a:lstStyle/>
        <a:p>
          <a:endParaRPr lang="en-US"/>
        </a:p>
      </dgm:t>
    </dgm:pt>
    <dgm:pt modelId="{6BBB3D54-1DF0-46E6-AAD8-30F6FD396446}">
      <dgm:prSet custT="1"/>
      <dgm:spPr/>
      <dgm:t>
        <a:bodyPr/>
        <a:lstStyle/>
        <a:p>
          <a:r>
            <a:rPr lang="km-KH" sz="2000" dirty="0">
              <a:solidFill>
                <a:srgbClr val="002060"/>
              </a:solidFill>
              <a:latin typeface="Khmer OS Battambang" panose="02000500000000020004" pitchFamily="2" charset="0"/>
              <a:cs typeface="Khmer OS Battambang" panose="02000500000000020004" pitchFamily="2" charset="0"/>
            </a:rPr>
            <a:t>ដើម្បី</a:t>
          </a:r>
        </a:p>
        <a:p>
          <a:r>
            <a:rPr lang="km-KH" sz="2000" dirty="0">
              <a:solidFill>
                <a:srgbClr val="002060"/>
              </a:solidFill>
              <a:latin typeface="Khmer OS Battambang" panose="02000500000000020004" pitchFamily="2" charset="0"/>
              <a:cs typeface="Khmer OS Battambang" panose="02000500000000020004" pitchFamily="2" charset="0"/>
            </a:rPr>
            <a:t>ដំឡើងឋានៈវិជ្ជាជីវៈសម្រាប់គន្លងទាំងបីក្នុងគន្លងអាជីពគ្រូបង្រៀន</a:t>
          </a:r>
          <a:endParaRPr lang="en-US" sz="2000" dirty="0"/>
        </a:p>
      </dgm:t>
    </dgm:pt>
    <dgm:pt modelId="{CA8C1A4F-8A73-49BC-854B-FA61EF01339C}" type="parTrans" cxnId="{4D66C738-E97B-4F7E-A25E-5746E680A7DF}">
      <dgm:prSet/>
      <dgm:spPr/>
      <dgm:t>
        <a:bodyPr/>
        <a:lstStyle/>
        <a:p>
          <a:endParaRPr lang="en-US"/>
        </a:p>
      </dgm:t>
    </dgm:pt>
    <dgm:pt modelId="{BEFCA22B-C6E1-498A-93AD-18F9BD176523}" type="sibTrans" cxnId="{4D66C738-E97B-4F7E-A25E-5746E680A7DF}">
      <dgm:prSet/>
      <dgm:spPr/>
      <dgm:t>
        <a:bodyPr/>
        <a:lstStyle/>
        <a:p>
          <a:endParaRPr lang="en-US"/>
        </a:p>
      </dgm:t>
    </dgm:pt>
    <dgm:pt modelId="{F6C695C9-BC30-4872-A298-917F34CDC243}" type="pres">
      <dgm:prSet presAssocID="{9F85BE6B-45BE-43E7-8AB5-0CEBD973C80D}" presName="theList" presStyleCnt="0">
        <dgm:presLayoutVars>
          <dgm:dir/>
          <dgm:animLvl val="lvl"/>
          <dgm:resizeHandles val="exact"/>
        </dgm:presLayoutVars>
      </dgm:prSet>
      <dgm:spPr/>
    </dgm:pt>
    <dgm:pt modelId="{AF15129B-A649-4A80-BFA4-9D6933DD8CB6}" type="pres">
      <dgm:prSet presAssocID="{D81074D2-E41A-42B4-94F1-37206F8164B8}" presName="compNode" presStyleCnt="0"/>
      <dgm:spPr/>
    </dgm:pt>
    <dgm:pt modelId="{57C323F2-3315-450C-A1AA-5CC34CE4BE1C}" type="pres">
      <dgm:prSet presAssocID="{D81074D2-E41A-42B4-94F1-37206F8164B8}" presName="noGeometry" presStyleCnt="0"/>
      <dgm:spPr/>
    </dgm:pt>
    <dgm:pt modelId="{29A063B4-2B6D-4504-83D0-C0AFDE03B29A}" type="pres">
      <dgm:prSet presAssocID="{D81074D2-E41A-42B4-94F1-37206F8164B8}" presName="childTextVisible" presStyleLbl="bgAccFollowNode1" presStyleIdx="0" presStyleCnt="2" custScaleY="91839" custLinFactNeighborX="2702" custLinFactNeighborY="4282">
        <dgm:presLayoutVars>
          <dgm:bulletEnabled val="1"/>
        </dgm:presLayoutVars>
      </dgm:prSet>
      <dgm:spPr/>
    </dgm:pt>
    <dgm:pt modelId="{B5407D01-E94C-4A0C-822F-8F71A97805CD}" type="pres">
      <dgm:prSet presAssocID="{D81074D2-E41A-42B4-94F1-37206F8164B8}" presName="childTextHidden" presStyleLbl="bgAccFollowNode1" presStyleIdx="0" presStyleCnt="2"/>
      <dgm:spPr/>
    </dgm:pt>
    <dgm:pt modelId="{18AA40E4-6551-4E0A-B972-1520A4B10CD9}" type="pres">
      <dgm:prSet presAssocID="{D81074D2-E41A-42B4-94F1-37206F8164B8}" presName="parentText" presStyleLbl="node1" presStyleIdx="0" presStyleCnt="2" custScaleX="92023" custScaleY="95744">
        <dgm:presLayoutVars>
          <dgm:chMax val="1"/>
          <dgm:bulletEnabled val="1"/>
        </dgm:presLayoutVars>
      </dgm:prSet>
      <dgm:spPr/>
    </dgm:pt>
    <dgm:pt modelId="{66DDB3F5-A128-41AD-BED5-9B3E967E07A6}" type="pres">
      <dgm:prSet presAssocID="{D81074D2-E41A-42B4-94F1-37206F8164B8}" presName="aSpace" presStyleCnt="0"/>
      <dgm:spPr/>
    </dgm:pt>
    <dgm:pt modelId="{F1B96191-E498-41FC-B93A-0BE6222CAAF4}" type="pres">
      <dgm:prSet presAssocID="{54573E5B-E829-41DB-B7DC-DF6E50687BCC}" presName="compNode" presStyleCnt="0"/>
      <dgm:spPr/>
    </dgm:pt>
    <dgm:pt modelId="{D89472B0-E84B-4044-9B93-018B63E4701A}" type="pres">
      <dgm:prSet presAssocID="{54573E5B-E829-41DB-B7DC-DF6E50687BCC}" presName="noGeometry" presStyleCnt="0"/>
      <dgm:spPr/>
    </dgm:pt>
    <dgm:pt modelId="{BAB3FE17-789C-42EF-8F46-E328AAAD2ECD}" type="pres">
      <dgm:prSet presAssocID="{54573E5B-E829-41DB-B7DC-DF6E50687BCC}" presName="childTextVisible" presStyleLbl="bgAccFollowNode1" presStyleIdx="1" presStyleCnt="2">
        <dgm:presLayoutVars>
          <dgm:bulletEnabled val="1"/>
        </dgm:presLayoutVars>
      </dgm:prSet>
      <dgm:spPr/>
    </dgm:pt>
    <dgm:pt modelId="{DCEEC001-6825-43CD-8C70-21DBBBF4FA87}" type="pres">
      <dgm:prSet presAssocID="{54573E5B-E829-41DB-B7DC-DF6E50687BCC}" presName="childTextHidden" presStyleLbl="bgAccFollowNode1" presStyleIdx="1" presStyleCnt="2"/>
      <dgm:spPr/>
    </dgm:pt>
    <dgm:pt modelId="{9A5D7697-B7AA-49C3-AC04-C735458417D5}" type="pres">
      <dgm:prSet presAssocID="{54573E5B-E829-41DB-B7DC-DF6E50687BCC}" presName="parentText" presStyleLbl="node1" presStyleIdx="1" presStyleCnt="2">
        <dgm:presLayoutVars>
          <dgm:chMax val="1"/>
          <dgm:bulletEnabled val="1"/>
        </dgm:presLayoutVars>
      </dgm:prSet>
      <dgm:spPr/>
    </dgm:pt>
  </dgm:ptLst>
  <dgm:cxnLst>
    <dgm:cxn modelId="{5C517E29-51AC-4B74-863F-63D1B7DBF3B1}" type="presOf" srcId="{54573E5B-E829-41DB-B7DC-DF6E50687BCC}" destId="{9A5D7697-B7AA-49C3-AC04-C735458417D5}" srcOrd="0" destOrd="0" presId="urn:microsoft.com/office/officeart/2005/8/layout/hProcess6"/>
    <dgm:cxn modelId="{4D66C738-E97B-4F7E-A25E-5746E680A7DF}" srcId="{54573E5B-E829-41DB-B7DC-DF6E50687BCC}" destId="{6BBB3D54-1DF0-46E6-AAD8-30F6FD396446}" srcOrd="0" destOrd="0" parTransId="{CA8C1A4F-8A73-49BC-854B-FA61EF01339C}" sibTransId="{BEFCA22B-C6E1-498A-93AD-18F9BD176523}"/>
    <dgm:cxn modelId="{11475945-82AB-42A5-87A4-33B8070A1E98}" type="presOf" srcId="{A9D776EE-0CC8-4060-9F58-F06A4E80830D}" destId="{29A063B4-2B6D-4504-83D0-C0AFDE03B29A}" srcOrd="0" destOrd="0" presId="urn:microsoft.com/office/officeart/2005/8/layout/hProcess6"/>
    <dgm:cxn modelId="{C6594F4A-A505-4FD1-A56D-1C02E2431194}" type="presOf" srcId="{A9D776EE-0CC8-4060-9F58-F06A4E80830D}" destId="{B5407D01-E94C-4A0C-822F-8F71A97805CD}" srcOrd="1" destOrd="0" presId="urn:microsoft.com/office/officeart/2005/8/layout/hProcess6"/>
    <dgm:cxn modelId="{A7DAD6AE-A231-4592-9095-CC9900937D5C}" type="presOf" srcId="{6BBB3D54-1DF0-46E6-AAD8-30F6FD396446}" destId="{DCEEC001-6825-43CD-8C70-21DBBBF4FA87}" srcOrd="1" destOrd="0" presId="urn:microsoft.com/office/officeart/2005/8/layout/hProcess6"/>
    <dgm:cxn modelId="{7F381CB8-424A-45D7-BC18-840C6EF56E1E}" srcId="{D81074D2-E41A-42B4-94F1-37206F8164B8}" destId="{A9D776EE-0CC8-4060-9F58-F06A4E80830D}" srcOrd="0" destOrd="0" parTransId="{0DBDFA13-6B20-4FCF-9744-832C2513C591}" sibTransId="{51C2FBB8-1068-4654-BF5B-7DA416A3F68A}"/>
    <dgm:cxn modelId="{18C857BE-09F7-4F15-A14C-33F799200191}" type="presOf" srcId="{D81074D2-E41A-42B4-94F1-37206F8164B8}" destId="{18AA40E4-6551-4E0A-B972-1520A4B10CD9}" srcOrd="0" destOrd="0" presId="urn:microsoft.com/office/officeart/2005/8/layout/hProcess6"/>
    <dgm:cxn modelId="{D1DFCCCD-BB0C-4C92-852D-C367DD4CA6A5}" srcId="{9F85BE6B-45BE-43E7-8AB5-0CEBD973C80D}" destId="{54573E5B-E829-41DB-B7DC-DF6E50687BCC}" srcOrd="1" destOrd="0" parTransId="{A6CF8B75-61EC-4E08-82D3-6251F636DF60}" sibTransId="{124B791B-E2F0-45E0-ABA6-254290D63C53}"/>
    <dgm:cxn modelId="{94FEABD3-A462-4094-BB3C-209CA23FD86C}" type="presOf" srcId="{6BBB3D54-1DF0-46E6-AAD8-30F6FD396446}" destId="{BAB3FE17-789C-42EF-8F46-E328AAAD2ECD}" srcOrd="0" destOrd="0" presId="urn:microsoft.com/office/officeart/2005/8/layout/hProcess6"/>
    <dgm:cxn modelId="{4D58D1F5-96BD-4949-8BE1-E3C42239EB17}" type="presOf" srcId="{9F85BE6B-45BE-43E7-8AB5-0CEBD973C80D}" destId="{F6C695C9-BC30-4872-A298-917F34CDC243}" srcOrd="0" destOrd="0" presId="urn:microsoft.com/office/officeart/2005/8/layout/hProcess6"/>
    <dgm:cxn modelId="{88C9CFFF-EE6D-41BC-8ABE-FB7D63666305}" srcId="{9F85BE6B-45BE-43E7-8AB5-0CEBD973C80D}" destId="{D81074D2-E41A-42B4-94F1-37206F8164B8}" srcOrd="0" destOrd="0" parTransId="{DC57E352-E123-49CA-BB01-E91D89320184}" sibTransId="{C04CFFF2-F492-4534-AA68-A34AABF17FB3}"/>
    <dgm:cxn modelId="{E0AF0A99-9557-4C4E-BBAD-311F90AD21D0}" type="presParOf" srcId="{F6C695C9-BC30-4872-A298-917F34CDC243}" destId="{AF15129B-A649-4A80-BFA4-9D6933DD8CB6}" srcOrd="0" destOrd="0" presId="urn:microsoft.com/office/officeart/2005/8/layout/hProcess6"/>
    <dgm:cxn modelId="{BA1D03F7-3046-450A-859B-96F4BD699084}" type="presParOf" srcId="{AF15129B-A649-4A80-BFA4-9D6933DD8CB6}" destId="{57C323F2-3315-450C-A1AA-5CC34CE4BE1C}" srcOrd="0" destOrd="0" presId="urn:microsoft.com/office/officeart/2005/8/layout/hProcess6"/>
    <dgm:cxn modelId="{B7F7E524-BE2A-43D1-B5D3-B20703AE9C8D}" type="presParOf" srcId="{AF15129B-A649-4A80-BFA4-9D6933DD8CB6}" destId="{29A063B4-2B6D-4504-83D0-C0AFDE03B29A}" srcOrd="1" destOrd="0" presId="urn:microsoft.com/office/officeart/2005/8/layout/hProcess6"/>
    <dgm:cxn modelId="{A4C71D11-1F3E-4BC6-A3B5-2C2F4483BAA5}" type="presParOf" srcId="{AF15129B-A649-4A80-BFA4-9D6933DD8CB6}" destId="{B5407D01-E94C-4A0C-822F-8F71A97805CD}" srcOrd="2" destOrd="0" presId="urn:microsoft.com/office/officeart/2005/8/layout/hProcess6"/>
    <dgm:cxn modelId="{8AA17716-4A45-4335-961B-AE648702F76B}" type="presParOf" srcId="{AF15129B-A649-4A80-BFA4-9D6933DD8CB6}" destId="{18AA40E4-6551-4E0A-B972-1520A4B10CD9}" srcOrd="3" destOrd="0" presId="urn:microsoft.com/office/officeart/2005/8/layout/hProcess6"/>
    <dgm:cxn modelId="{F28D0FD6-94E5-4214-BA68-3C6A774107E0}" type="presParOf" srcId="{F6C695C9-BC30-4872-A298-917F34CDC243}" destId="{66DDB3F5-A128-41AD-BED5-9B3E967E07A6}" srcOrd="1" destOrd="0" presId="urn:microsoft.com/office/officeart/2005/8/layout/hProcess6"/>
    <dgm:cxn modelId="{4F732709-D1FC-40DB-A10A-2F9DCAD508F8}" type="presParOf" srcId="{F6C695C9-BC30-4872-A298-917F34CDC243}" destId="{F1B96191-E498-41FC-B93A-0BE6222CAAF4}" srcOrd="2" destOrd="0" presId="urn:microsoft.com/office/officeart/2005/8/layout/hProcess6"/>
    <dgm:cxn modelId="{634A0497-2C97-4070-ADC8-74CFD0AE6CDC}" type="presParOf" srcId="{F1B96191-E498-41FC-B93A-0BE6222CAAF4}" destId="{D89472B0-E84B-4044-9B93-018B63E4701A}" srcOrd="0" destOrd="0" presId="urn:microsoft.com/office/officeart/2005/8/layout/hProcess6"/>
    <dgm:cxn modelId="{867C3610-AACE-48A2-9DF3-AC0522C68DA2}" type="presParOf" srcId="{F1B96191-E498-41FC-B93A-0BE6222CAAF4}" destId="{BAB3FE17-789C-42EF-8F46-E328AAAD2ECD}" srcOrd="1" destOrd="0" presId="urn:microsoft.com/office/officeart/2005/8/layout/hProcess6"/>
    <dgm:cxn modelId="{B0411E8D-B332-4426-B0DE-70D09E1C19EF}" type="presParOf" srcId="{F1B96191-E498-41FC-B93A-0BE6222CAAF4}" destId="{DCEEC001-6825-43CD-8C70-21DBBBF4FA87}" srcOrd="2" destOrd="0" presId="urn:microsoft.com/office/officeart/2005/8/layout/hProcess6"/>
    <dgm:cxn modelId="{55F654D7-F304-4D1F-B8FB-9CD0909E369D}" type="presParOf" srcId="{F1B96191-E498-41FC-B93A-0BE6222CAAF4}" destId="{9A5D7697-B7AA-49C3-AC04-C735458417D5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22D9E4-2F9D-4E42-84CB-BD922D3D3C2D}" type="doc">
      <dgm:prSet loTypeId="urn:microsoft.com/office/officeart/2005/8/layout/chevronAccent+Icon" loCatId="process" qsTypeId="urn:microsoft.com/office/officeart/2005/8/quickstyle/3d1" qsCatId="3D" csTypeId="urn:microsoft.com/office/officeart/2005/8/colors/colorful3" csCatId="colorful" phldr="1"/>
      <dgm:spPr/>
    </dgm:pt>
    <dgm:pt modelId="{D73F7F68-EDB5-42A9-9C01-04ABE7730461}">
      <dgm:prSet phldrT="[Text]" custT="1"/>
      <dgm:spPr/>
      <dgm:t>
        <a:bodyPr/>
        <a:lstStyle/>
        <a:p>
          <a:r>
            <a:rPr lang="km-KH" sz="2000" dirty="0">
              <a:latin typeface="Khmer OS Battambang" panose="02000500000000020004" pitchFamily="2" charset="0"/>
              <a:cs typeface="Khmer OS Battambang" panose="02000500000000020004" pitchFamily="2" charset="0"/>
            </a:rPr>
            <a:t>លក្ខណៈវិនិច្ឆ័យ</a:t>
          </a:r>
        </a:p>
        <a:p>
          <a:r>
            <a:rPr lang="km-KH" sz="1800" dirty="0">
              <a:latin typeface="Khmer OS Battambang" panose="02000500000000020004" pitchFamily="2" charset="0"/>
              <a:cs typeface="Khmer OS Battambang" panose="02000500000000020004" pitchFamily="2" charset="0"/>
            </a:rPr>
            <a:t>(ស្នាដៃការងារ </a:t>
          </a:r>
          <a:r>
            <a:rPr lang="km-KH" sz="1800" i="1" dirty="0">
              <a:latin typeface="Khmer OS Battambang" panose="02000500000000020004" pitchFamily="2" charset="0"/>
              <a:cs typeface="Khmer OS Battambang" panose="02000500000000020004" pitchFamily="2" charset="0"/>
            </a:rPr>
            <a:t>លទ្ធផលសិក្សារបស់សិស្ស </a:t>
          </a:r>
          <a:r>
            <a:rPr lang="km-KH" sz="1800" dirty="0">
              <a:latin typeface="Khmer OS Battambang" panose="02000500000000020004" pitchFamily="2" charset="0"/>
              <a:cs typeface="Khmer OS Battambang" panose="02000500000000020004" pitchFamily="2" charset="0"/>
            </a:rPr>
            <a:t>សមត្ថភាពវិជ្ជាជីវៈ សមិទ្ធផលការអភិវឌ្ឍវិជ្ជាជីវៈជាប្រចាំ)</a:t>
          </a:r>
          <a:endParaRPr lang="en-US" sz="1800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F1E548F5-A464-4F28-BCF6-23B9A9A56C69}" type="parTrans" cxnId="{241562C7-A421-45E2-8695-39AECB340060}">
      <dgm:prSet/>
      <dgm:spPr/>
      <dgm:t>
        <a:bodyPr/>
        <a:lstStyle/>
        <a:p>
          <a:endParaRPr lang="en-US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E5C34930-BBF0-4E1A-A44B-52AC783B5B5C}" type="sibTrans" cxnId="{241562C7-A421-45E2-8695-39AECB340060}">
      <dgm:prSet/>
      <dgm:spPr/>
      <dgm:t>
        <a:bodyPr/>
        <a:lstStyle/>
        <a:p>
          <a:endParaRPr lang="en-US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7A362D12-84CA-4F28-A85F-0ECBC5FF6EDD}">
      <dgm:prSet phldrT="[Text]" custT="1"/>
      <dgm:spPr/>
      <dgm:t>
        <a:bodyPr/>
        <a:lstStyle/>
        <a:p>
          <a:r>
            <a:rPr lang="km-KH" sz="2000" dirty="0">
              <a:latin typeface="Khmer OS Battambang" panose="02000500000000020004" pitchFamily="2" charset="0"/>
              <a:cs typeface="Khmer OS Battambang" panose="02000500000000020004" pitchFamily="2" charset="0"/>
            </a:rPr>
            <a:t>គណៈកម្មការវាយតម្លៃកម្រិតអង្គភាព</a:t>
          </a:r>
        </a:p>
        <a:p>
          <a:r>
            <a:rPr lang="km-KH" sz="1800" dirty="0">
              <a:latin typeface="Khmer OS Battambang" panose="02000500000000020004" pitchFamily="2" charset="0"/>
              <a:cs typeface="Khmer OS Battambang" panose="02000500000000020004" pitchFamily="2" charset="0"/>
            </a:rPr>
            <a:t>(សមាសភាព តួនាទី ភារកិច្ច និងដំណើរការ)</a:t>
          </a:r>
          <a:endParaRPr lang="en-US" sz="1800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56651A62-2BE9-4451-827D-76F121D9F198}" type="parTrans" cxnId="{BA3A38BC-4D61-4EDB-9DDE-196203BE03A9}">
      <dgm:prSet/>
      <dgm:spPr/>
      <dgm:t>
        <a:bodyPr/>
        <a:lstStyle/>
        <a:p>
          <a:endParaRPr lang="en-US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9826DDC9-6EA3-4116-94DD-638B01E0ABE1}" type="sibTrans" cxnId="{BA3A38BC-4D61-4EDB-9DDE-196203BE03A9}">
      <dgm:prSet/>
      <dgm:spPr/>
      <dgm:t>
        <a:bodyPr/>
        <a:lstStyle/>
        <a:p>
          <a:endParaRPr lang="en-US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5C0F48E1-8C9B-4F81-960D-EF405CF2A18C}" type="pres">
      <dgm:prSet presAssocID="{8422D9E4-2F9D-4E42-84CB-BD922D3D3C2D}" presName="Name0" presStyleCnt="0">
        <dgm:presLayoutVars>
          <dgm:dir/>
          <dgm:resizeHandles val="exact"/>
        </dgm:presLayoutVars>
      </dgm:prSet>
      <dgm:spPr/>
    </dgm:pt>
    <dgm:pt modelId="{E9F79C87-E07E-46A6-8220-BE8C7C7C91CA}" type="pres">
      <dgm:prSet presAssocID="{D73F7F68-EDB5-42A9-9C01-04ABE7730461}" presName="composite" presStyleCnt="0"/>
      <dgm:spPr/>
    </dgm:pt>
    <dgm:pt modelId="{061C6B58-4CB7-4968-8BF0-98880F4D8925}" type="pres">
      <dgm:prSet presAssocID="{D73F7F68-EDB5-42A9-9C01-04ABE7730461}" presName="bgChev" presStyleLbl="node1" presStyleIdx="0" presStyleCnt="2"/>
      <dgm:spPr/>
    </dgm:pt>
    <dgm:pt modelId="{5A37BCD8-A53A-482B-AA12-BD700637F603}" type="pres">
      <dgm:prSet presAssocID="{D73F7F68-EDB5-42A9-9C01-04ABE7730461}" presName="txNode" presStyleLbl="fgAcc1" presStyleIdx="0" presStyleCnt="2" custScaleX="108418">
        <dgm:presLayoutVars>
          <dgm:bulletEnabled val="1"/>
        </dgm:presLayoutVars>
      </dgm:prSet>
      <dgm:spPr/>
    </dgm:pt>
    <dgm:pt modelId="{1E211FFA-E81D-44DC-AC1E-0DF8111FCD3A}" type="pres">
      <dgm:prSet presAssocID="{E5C34930-BBF0-4E1A-A44B-52AC783B5B5C}" presName="compositeSpace" presStyleCnt="0"/>
      <dgm:spPr/>
    </dgm:pt>
    <dgm:pt modelId="{33A7D8F4-C7F4-4B5D-8227-2EBC9FEB6205}" type="pres">
      <dgm:prSet presAssocID="{7A362D12-84CA-4F28-A85F-0ECBC5FF6EDD}" presName="composite" presStyleCnt="0"/>
      <dgm:spPr/>
    </dgm:pt>
    <dgm:pt modelId="{DA1D2628-C77F-4570-94DC-1733F3167508}" type="pres">
      <dgm:prSet presAssocID="{7A362D12-84CA-4F28-A85F-0ECBC5FF6EDD}" presName="bgChev" presStyleLbl="node1" presStyleIdx="1" presStyleCnt="2"/>
      <dgm:spPr/>
    </dgm:pt>
    <dgm:pt modelId="{911B9D6F-B093-4B6D-880F-7BFEAEE78D55}" type="pres">
      <dgm:prSet presAssocID="{7A362D12-84CA-4F28-A85F-0ECBC5FF6EDD}" presName="txNode" presStyleLbl="fgAcc1" presStyleIdx="1" presStyleCnt="2">
        <dgm:presLayoutVars>
          <dgm:bulletEnabled val="1"/>
        </dgm:presLayoutVars>
      </dgm:prSet>
      <dgm:spPr/>
    </dgm:pt>
  </dgm:ptLst>
  <dgm:cxnLst>
    <dgm:cxn modelId="{A4F7F850-E3C3-48F0-A5EB-82BFE0C501B5}" type="presOf" srcId="{D73F7F68-EDB5-42A9-9C01-04ABE7730461}" destId="{5A37BCD8-A53A-482B-AA12-BD700637F603}" srcOrd="0" destOrd="0" presId="urn:microsoft.com/office/officeart/2005/8/layout/chevronAccent+Icon"/>
    <dgm:cxn modelId="{820F38AE-492E-494B-8A05-327F8C846571}" type="presOf" srcId="{7A362D12-84CA-4F28-A85F-0ECBC5FF6EDD}" destId="{911B9D6F-B093-4B6D-880F-7BFEAEE78D55}" srcOrd="0" destOrd="0" presId="urn:microsoft.com/office/officeart/2005/8/layout/chevronAccent+Icon"/>
    <dgm:cxn modelId="{BA3A38BC-4D61-4EDB-9DDE-196203BE03A9}" srcId="{8422D9E4-2F9D-4E42-84CB-BD922D3D3C2D}" destId="{7A362D12-84CA-4F28-A85F-0ECBC5FF6EDD}" srcOrd="1" destOrd="0" parTransId="{56651A62-2BE9-4451-827D-76F121D9F198}" sibTransId="{9826DDC9-6EA3-4116-94DD-638B01E0ABE1}"/>
    <dgm:cxn modelId="{241562C7-A421-45E2-8695-39AECB340060}" srcId="{8422D9E4-2F9D-4E42-84CB-BD922D3D3C2D}" destId="{D73F7F68-EDB5-42A9-9C01-04ABE7730461}" srcOrd="0" destOrd="0" parTransId="{F1E548F5-A464-4F28-BCF6-23B9A9A56C69}" sibTransId="{E5C34930-BBF0-4E1A-A44B-52AC783B5B5C}"/>
    <dgm:cxn modelId="{19805BFF-EE88-40A5-B088-2A5F63C5954E}" type="presOf" srcId="{8422D9E4-2F9D-4E42-84CB-BD922D3D3C2D}" destId="{5C0F48E1-8C9B-4F81-960D-EF405CF2A18C}" srcOrd="0" destOrd="0" presId="urn:microsoft.com/office/officeart/2005/8/layout/chevronAccent+Icon"/>
    <dgm:cxn modelId="{85E3E5FB-F367-49C0-A645-35EB01467789}" type="presParOf" srcId="{5C0F48E1-8C9B-4F81-960D-EF405CF2A18C}" destId="{E9F79C87-E07E-46A6-8220-BE8C7C7C91CA}" srcOrd="0" destOrd="0" presId="urn:microsoft.com/office/officeart/2005/8/layout/chevronAccent+Icon"/>
    <dgm:cxn modelId="{A7EE51A8-E489-4C29-8303-265B9C930D33}" type="presParOf" srcId="{E9F79C87-E07E-46A6-8220-BE8C7C7C91CA}" destId="{061C6B58-4CB7-4968-8BF0-98880F4D8925}" srcOrd="0" destOrd="0" presId="urn:microsoft.com/office/officeart/2005/8/layout/chevronAccent+Icon"/>
    <dgm:cxn modelId="{1566A6C5-8E72-42FB-B449-2D092BE85351}" type="presParOf" srcId="{E9F79C87-E07E-46A6-8220-BE8C7C7C91CA}" destId="{5A37BCD8-A53A-482B-AA12-BD700637F603}" srcOrd="1" destOrd="0" presId="urn:microsoft.com/office/officeart/2005/8/layout/chevronAccent+Icon"/>
    <dgm:cxn modelId="{66ACC441-10F0-4300-A111-80FBB85D7FCA}" type="presParOf" srcId="{5C0F48E1-8C9B-4F81-960D-EF405CF2A18C}" destId="{1E211FFA-E81D-44DC-AC1E-0DF8111FCD3A}" srcOrd="1" destOrd="0" presId="urn:microsoft.com/office/officeart/2005/8/layout/chevronAccent+Icon"/>
    <dgm:cxn modelId="{290D625E-87A4-48E8-ACB6-74EDF73342C4}" type="presParOf" srcId="{5C0F48E1-8C9B-4F81-960D-EF405CF2A18C}" destId="{33A7D8F4-C7F4-4B5D-8227-2EBC9FEB6205}" srcOrd="2" destOrd="0" presId="urn:microsoft.com/office/officeart/2005/8/layout/chevronAccent+Icon"/>
    <dgm:cxn modelId="{CD27B151-2721-4FBC-A0CE-2F34394DD945}" type="presParOf" srcId="{33A7D8F4-C7F4-4B5D-8227-2EBC9FEB6205}" destId="{DA1D2628-C77F-4570-94DC-1733F3167508}" srcOrd="0" destOrd="0" presId="urn:microsoft.com/office/officeart/2005/8/layout/chevronAccent+Icon"/>
    <dgm:cxn modelId="{FB76AF4F-97E5-4BE9-9E17-8FC88AA860C0}" type="presParOf" srcId="{33A7D8F4-C7F4-4B5D-8227-2EBC9FEB6205}" destId="{911B9D6F-B093-4B6D-880F-7BFEAEE78D55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D210E0-2009-4F9E-AD53-8B3BF9ACC1FA}" type="doc">
      <dgm:prSet loTypeId="urn:microsoft.com/office/officeart/2008/layout/IncreasingCircle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6EB00BF-B239-46A7-9747-4E331CB7DC30}">
      <dgm:prSet phldrT="[Text]" custT="1"/>
      <dgm:spPr/>
      <dgm:t>
        <a:bodyPr/>
        <a:lstStyle/>
        <a:p>
          <a:r>
            <a:rPr lang="km-KH" sz="1800" b="1" dirty="0">
              <a:latin typeface="Khmer OS Battambang" panose="02000500000000020004" pitchFamily="2" charset="0"/>
              <a:cs typeface="Khmer OS Battambang" panose="02000500000000020004" pitchFamily="2" charset="0"/>
            </a:rPr>
            <a:t>គន្លងបង្រៀន</a:t>
          </a:r>
          <a:endParaRPr lang="en-US" sz="1800" b="1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0BBB087D-CBE2-4B8C-B870-6CD1411ADB4D}" type="parTrans" cxnId="{49943274-5DFB-4C5F-849A-843DB3B975F4}">
      <dgm:prSet/>
      <dgm:spPr/>
      <dgm:t>
        <a:bodyPr/>
        <a:lstStyle/>
        <a:p>
          <a:endParaRPr lang="en-US" sz="14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EF89FC30-8BDD-486D-8C2A-A47452B4F3A5}" type="sibTrans" cxnId="{49943274-5DFB-4C5F-849A-843DB3B975F4}">
      <dgm:prSet/>
      <dgm:spPr/>
      <dgm:t>
        <a:bodyPr/>
        <a:lstStyle/>
        <a:p>
          <a:endParaRPr lang="en-US" sz="14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92213959-9DAB-40C2-9D19-A3F0BA37B0B1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km-KH" sz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១. នាយក</a:t>
          </a:r>
          <a:endParaRPr lang="km-KH" sz="1200" u="none" dirty="0">
            <a:solidFill>
              <a:schemeClr val="tx1"/>
            </a:solidFill>
            <a:effectLst/>
            <a:latin typeface="Khmer OS Battambang" panose="02000500000000020004" pitchFamily="2" charset="0"/>
            <a:ea typeface="+mn-ea"/>
            <a:cs typeface="Khmer OS Battambang" panose="02000500000000020004" pitchFamily="2" charset="0"/>
          </a:endParaRPr>
        </a:p>
      </dgm:t>
    </dgm:pt>
    <dgm:pt modelId="{54092FC6-CC12-4E2A-BDE8-52276218132E}" type="parTrans" cxnId="{BCCCA314-F14A-4C75-8552-055E2B8122B5}">
      <dgm:prSet/>
      <dgm:spPr/>
      <dgm:t>
        <a:bodyPr/>
        <a:lstStyle/>
        <a:p>
          <a:endParaRPr lang="en-US" sz="14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3521B3B4-8432-4E93-BD75-75172E5A2ACF}" type="sibTrans" cxnId="{BCCCA314-F14A-4C75-8552-055E2B8122B5}">
      <dgm:prSet/>
      <dgm:spPr/>
      <dgm:t>
        <a:bodyPr/>
        <a:lstStyle/>
        <a:p>
          <a:endParaRPr lang="en-US" sz="14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A7223F2B-437C-4374-85BB-1AB410D87A34}">
      <dgm:prSet phldrT="[Text]" custT="1"/>
      <dgm:spPr/>
      <dgm:t>
        <a:bodyPr/>
        <a:lstStyle/>
        <a:p>
          <a:r>
            <a:rPr lang="km-KH" sz="1800" b="1" dirty="0">
              <a:latin typeface="Khmer OS Battambang" panose="02000500000000020004" pitchFamily="2" charset="0"/>
              <a:cs typeface="Khmer OS Battambang" panose="02000500000000020004" pitchFamily="2" charset="0"/>
            </a:rPr>
            <a:t>គន្លងគ្រប់គ្រង</a:t>
          </a:r>
          <a:endParaRPr lang="en-US" sz="1800" b="1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F08C2116-C6D6-4AB5-9EC3-FB5141149777}" type="parTrans" cxnId="{1FC9FEC0-C71A-4F8C-94F6-2A27D9BDF580}">
      <dgm:prSet/>
      <dgm:spPr/>
      <dgm:t>
        <a:bodyPr/>
        <a:lstStyle/>
        <a:p>
          <a:endParaRPr lang="en-US" sz="14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7510F55A-0693-41F4-9403-A1857E5EF53A}" type="sibTrans" cxnId="{1FC9FEC0-C71A-4F8C-94F6-2A27D9BDF580}">
      <dgm:prSet/>
      <dgm:spPr/>
      <dgm:t>
        <a:bodyPr/>
        <a:lstStyle/>
        <a:p>
          <a:endParaRPr lang="en-US" sz="14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8C6D46E4-1C95-4FB3-A993-FAA7A6BDD87E}">
      <dgm:prSet phldrT="[Text]" custT="1"/>
      <dgm:spPr/>
      <dgm:t>
        <a:bodyPr/>
        <a:lstStyle/>
        <a:p>
          <a:r>
            <a:rPr lang="km-KH" sz="14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១. ប្រធានការិយាល័យ </a:t>
          </a:r>
          <a:endParaRPr lang="en-US" sz="1400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F80200B9-ECEE-4FEA-98B7-8C91F806A6D2}" type="parTrans" cxnId="{DD349903-8638-44C5-B5E0-DC4B8933838F}">
      <dgm:prSet/>
      <dgm:spPr/>
      <dgm:t>
        <a:bodyPr/>
        <a:lstStyle/>
        <a:p>
          <a:endParaRPr lang="en-US" sz="14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C4C8C3F8-C3C1-4EA0-B5D4-05A2E28CBD74}" type="sibTrans" cxnId="{DD349903-8638-44C5-B5E0-DC4B8933838F}">
      <dgm:prSet/>
      <dgm:spPr/>
      <dgm:t>
        <a:bodyPr/>
        <a:lstStyle/>
        <a:p>
          <a:endParaRPr lang="en-US" sz="14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A0EA4DC8-E839-40A4-8A38-884B2AF1D2D4}">
      <dgm:prSet phldrT="[Text]" custT="1"/>
      <dgm:spPr/>
      <dgm:t>
        <a:bodyPr/>
        <a:lstStyle/>
        <a:p>
          <a:r>
            <a:rPr lang="km-KH" sz="1800" b="1" dirty="0">
              <a:latin typeface="Khmer OS Battambang" panose="02000500000000020004" pitchFamily="2" charset="0"/>
              <a:cs typeface="Khmer OS Battambang" panose="02000500000000020004" pitchFamily="2" charset="0"/>
            </a:rPr>
            <a:t>គន្លងឯកទេសអប់រំ</a:t>
          </a:r>
          <a:endParaRPr lang="en-US" sz="1800" b="1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33F96DFC-325B-463A-B19C-007E2AD22594}" type="parTrans" cxnId="{C6141444-E320-4D08-AC9B-CDE1B41BA0B8}">
      <dgm:prSet/>
      <dgm:spPr/>
      <dgm:t>
        <a:bodyPr/>
        <a:lstStyle/>
        <a:p>
          <a:endParaRPr lang="en-US" sz="14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7F6FD6E3-04A8-4F58-A8FE-B67E319C5D67}" type="sibTrans" cxnId="{C6141444-E320-4D08-AC9B-CDE1B41BA0B8}">
      <dgm:prSet/>
      <dgm:spPr/>
      <dgm:t>
        <a:bodyPr/>
        <a:lstStyle/>
        <a:p>
          <a:endParaRPr lang="en-US" sz="14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FD68ED2A-C1A7-4742-BB0D-06E55C73516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km-KH" sz="1400" u="sng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ថ្នាក់កណ្តាល</a:t>
          </a:r>
          <a:endParaRPr lang="en-US" sz="1400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819CBEF5-7C03-48F6-B034-4A4B3BD91519}" type="parTrans" cxnId="{64F6BF6C-B455-4402-90CE-388E1112BB40}">
      <dgm:prSet/>
      <dgm:spPr/>
      <dgm:t>
        <a:bodyPr/>
        <a:lstStyle/>
        <a:p>
          <a:endParaRPr lang="en-US" sz="14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ADA7C18A-CFB8-45FC-AE4E-F5C8E5987E7F}" type="sibTrans" cxnId="{64F6BF6C-B455-4402-90CE-388E1112BB40}">
      <dgm:prSet/>
      <dgm:spPr/>
      <dgm:t>
        <a:bodyPr/>
        <a:lstStyle/>
        <a:p>
          <a:endParaRPr lang="en-US" sz="14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538E8C63-26E7-46C1-BEE7-B256B660F9DE}">
      <dgm:prSet custT="1"/>
      <dgm:spPr/>
      <dgm:t>
        <a:bodyPr/>
        <a:lstStyle/>
        <a:p>
          <a:r>
            <a:rPr lang="km-KH" sz="14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២. អនុប្រធានការិយាល័យ </a:t>
          </a:r>
          <a:endParaRPr lang="en-US" sz="1400" dirty="0">
            <a:solidFill>
              <a:schemeClr val="tx1"/>
            </a:solidFill>
            <a:effectLst/>
            <a:latin typeface="Khmer OS Battambang" panose="02000500000000020004" pitchFamily="2" charset="0"/>
            <a:ea typeface="+mn-ea"/>
            <a:cs typeface="Khmer OS Battambang" panose="02000500000000020004" pitchFamily="2" charset="0"/>
          </a:endParaRPr>
        </a:p>
      </dgm:t>
    </dgm:pt>
    <dgm:pt modelId="{0D3C915E-CDBC-4431-AA64-100AB4FD4548}" type="parTrans" cxnId="{F36412C6-BE5B-46AA-82B7-3B17F649EDDC}">
      <dgm:prSet/>
      <dgm:spPr/>
      <dgm:t>
        <a:bodyPr/>
        <a:lstStyle/>
        <a:p>
          <a:endParaRPr lang="en-US" sz="14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5CB8EEB0-CB66-4729-9834-D6C5C75700F8}" type="sibTrans" cxnId="{F36412C6-BE5B-46AA-82B7-3B17F649EDDC}">
      <dgm:prSet/>
      <dgm:spPr/>
      <dgm:t>
        <a:bodyPr/>
        <a:lstStyle/>
        <a:p>
          <a:endParaRPr lang="en-US" sz="14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9D44B678-7B15-4B48-A867-CC13CAE6B9AE}">
      <dgm:prSet custT="1"/>
      <dgm:spPr/>
      <dgm:t>
        <a:bodyPr/>
        <a:lstStyle/>
        <a:p>
          <a:r>
            <a:rPr lang="km-KH" sz="14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៣.មន្រ្តីទទួលបន្ទុកការងារបុគ្គលិក</a:t>
          </a:r>
        </a:p>
      </dgm:t>
    </dgm:pt>
    <dgm:pt modelId="{78BCACCB-F8D9-42AD-85FA-38FEF530BC49}" type="parTrans" cxnId="{020EADB5-3CA7-4C67-AB11-F875078D48FB}">
      <dgm:prSet/>
      <dgm:spPr/>
      <dgm:t>
        <a:bodyPr/>
        <a:lstStyle/>
        <a:p>
          <a:endParaRPr lang="en-US" sz="14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97EF2AFE-EAC1-4509-BC91-6D6992A4843E}" type="sibTrans" cxnId="{020EADB5-3CA7-4C67-AB11-F875078D48FB}">
      <dgm:prSet/>
      <dgm:spPr/>
      <dgm:t>
        <a:bodyPr/>
        <a:lstStyle/>
        <a:p>
          <a:endParaRPr lang="en-US" sz="14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57D6B236-8125-439F-AC5D-C4A72CB6C02F}">
      <dgm:prSet custT="1"/>
      <dgm:spPr/>
      <dgm:t>
        <a:bodyPr/>
        <a:lstStyle/>
        <a:p>
          <a:r>
            <a:rPr lang="km-KH" sz="14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៤. ប្រធានផ្នែកទាំងអស់</a:t>
          </a:r>
          <a:endParaRPr lang="en-US" sz="1400" dirty="0">
            <a:solidFill>
              <a:schemeClr val="tx1"/>
            </a:solidFill>
            <a:effectLst/>
            <a:latin typeface="Khmer OS Battambang" panose="02000500000000020004" pitchFamily="2" charset="0"/>
            <a:ea typeface="+mn-ea"/>
            <a:cs typeface="Khmer OS Battambang" panose="02000500000000020004" pitchFamily="2" charset="0"/>
          </a:endParaRPr>
        </a:p>
      </dgm:t>
    </dgm:pt>
    <dgm:pt modelId="{C084EE80-9AAF-409A-A522-D03D7B793232}" type="parTrans" cxnId="{D4A1E4B4-B488-4D98-8220-BEC14FB33E10}">
      <dgm:prSet/>
      <dgm:spPr/>
      <dgm:t>
        <a:bodyPr/>
        <a:lstStyle/>
        <a:p>
          <a:endParaRPr lang="en-US" sz="14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66F0DFA8-1790-4768-8850-8C5F58E86EE3}" type="sibTrans" cxnId="{D4A1E4B4-B488-4D98-8220-BEC14FB33E10}">
      <dgm:prSet/>
      <dgm:spPr/>
      <dgm:t>
        <a:bodyPr/>
        <a:lstStyle/>
        <a:p>
          <a:endParaRPr lang="en-US" sz="14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ACD15C30-7D47-4916-9625-FD212EB70F9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km-KH" sz="14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១. អនុរដ្ឋលេខាធិការទទួលបន្ទុក</a:t>
          </a:r>
        </a:p>
      </dgm:t>
    </dgm:pt>
    <dgm:pt modelId="{87DA2340-EA6E-4CCD-B537-2757956A959B}" type="parTrans" cxnId="{B5B9F7AB-AE10-4A17-8B1F-257E7960A823}">
      <dgm:prSet/>
      <dgm:spPr/>
      <dgm:t>
        <a:bodyPr/>
        <a:lstStyle/>
        <a:p>
          <a:endParaRPr lang="en-US" sz="1400"/>
        </a:p>
      </dgm:t>
    </dgm:pt>
    <dgm:pt modelId="{C3C9203B-DFD9-4398-8027-E6C6FAD13585}" type="sibTrans" cxnId="{B5B9F7AB-AE10-4A17-8B1F-257E7960A823}">
      <dgm:prSet/>
      <dgm:spPr/>
      <dgm:t>
        <a:bodyPr/>
        <a:lstStyle/>
        <a:p>
          <a:endParaRPr lang="en-US" sz="1400"/>
        </a:p>
      </dgm:t>
    </dgm:pt>
    <dgm:pt modelId="{D93CC585-D290-4738-9CDF-974C023C404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km-KH" sz="14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២. អគ្គនាយក</a:t>
          </a:r>
        </a:p>
      </dgm:t>
    </dgm:pt>
    <dgm:pt modelId="{AF461841-70EC-46E8-A00D-16F114340374}" type="parTrans" cxnId="{78F962A6-3C60-498D-8709-570D73F8CD1D}">
      <dgm:prSet/>
      <dgm:spPr/>
      <dgm:t>
        <a:bodyPr/>
        <a:lstStyle/>
        <a:p>
          <a:endParaRPr lang="en-US" sz="1400"/>
        </a:p>
      </dgm:t>
    </dgm:pt>
    <dgm:pt modelId="{87E6E861-0634-41E4-A439-FC5BC2C96F0A}" type="sibTrans" cxnId="{78F962A6-3C60-498D-8709-570D73F8CD1D}">
      <dgm:prSet/>
      <dgm:spPr/>
      <dgm:t>
        <a:bodyPr/>
        <a:lstStyle/>
        <a:p>
          <a:endParaRPr lang="en-US" sz="1400"/>
        </a:p>
      </dgm:t>
    </dgm:pt>
    <dgm:pt modelId="{8171134A-5855-4829-86D6-666BCAC9CE1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km-KH" sz="1400" u="none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៣</a:t>
          </a:r>
          <a:r>
            <a:rPr lang="en-US" sz="1400" u="none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.</a:t>
          </a:r>
          <a:r>
            <a:rPr lang="km-KH" sz="1400" u="none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អគ្គនាយករង</a:t>
          </a:r>
        </a:p>
      </dgm:t>
    </dgm:pt>
    <dgm:pt modelId="{5EEF8D7E-2554-45D2-AEA7-89128E047C1B}" type="parTrans" cxnId="{D35D1E7E-0EB6-4CD6-80B5-ABA4B87C4DB9}">
      <dgm:prSet/>
      <dgm:spPr/>
      <dgm:t>
        <a:bodyPr/>
        <a:lstStyle/>
        <a:p>
          <a:endParaRPr lang="en-US" sz="1400"/>
        </a:p>
      </dgm:t>
    </dgm:pt>
    <dgm:pt modelId="{B5B72B43-75BF-4DB7-ADBE-A1CB013FFC5D}" type="sibTrans" cxnId="{D35D1E7E-0EB6-4CD6-80B5-ABA4B87C4DB9}">
      <dgm:prSet/>
      <dgm:spPr/>
      <dgm:t>
        <a:bodyPr/>
        <a:lstStyle/>
        <a:p>
          <a:endParaRPr lang="en-US" sz="1400"/>
        </a:p>
      </dgm:t>
    </dgm:pt>
    <dgm:pt modelId="{FF3C84FA-BF97-4745-B5E8-B242562121A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km-KH" sz="14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៤. ប្រធាននាយកដ្ឋានឬប្រធានអង្គភាពឋានៈស្មើប្រធាននាយកដ្ឋាន</a:t>
          </a:r>
        </a:p>
      </dgm:t>
    </dgm:pt>
    <dgm:pt modelId="{792F0B36-C10B-4982-9E5C-376354F1195A}" type="parTrans" cxnId="{E5189866-8984-4382-841B-78C596B1BC34}">
      <dgm:prSet/>
      <dgm:spPr/>
      <dgm:t>
        <a:bodyPr/>
        <a:lstStyle/>
        <a:p>
          <a:endParaRPr lang="en-US" sz="1400"/>
        </a:p>
      </dgm:t>
    </dgm:pt>
    <dgm:pt modelId="{B55F5883-C715-4D69-85B2-91B64AC7F981}" type="sibTrans" cxnId="{E5189866-8984-4382-841B-78C596B1BC34}">
      <dgm:prSet/>
      <dgm:spPr/>
      <dgm:t>
        <a:bodyPr/>
        <a:lstStyle/>
        <a:p>
          <a:endParaRPr lang="en-US" sz="1400"/>
        </a:p>
      </dgm:t>
    </dgm:pt>
    <dgm:pt modelId="{BBB937F3-97D7-4AE2-9DBF-E40388696A7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km-KH" sz="14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៥</a:t>
          </a:r>
          <a:r>
            <a:rPr lang="en-US" sz="14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. </a:t>
          </a:r>
          <a:r>
            <a:rPr lang="km-KH" sz="14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អនុប្រធាននាយកដ្ឋានឬអនុប្រធានអង្គភាពឋានៈស្មើប្រធាននាយកដ្ឋាន</a:t>
          </a:r>
        </a:p>
      </dgm:t>
    </dgm:pt>
    <dgm:pt modelId="{F095E025-6E8E-4695-AEEC-106AC6555607}" type="parTrans" cxnId="{3A078CF0-098B-4F18-BB79-BF8635759FA9}">
      <dgm:prSet/>
      <dgm:spPr/>
      <dgm:t>
        <a:bodyPr/>
        <a:lstStyle/>
        <a:p>
          <a:endParaRPr lang="en-US" sz="1400"/>
        </a:p>
      </dgm:t>
    </dgm:pt>
    <dgm:pt modelId="{100ABFAF-E651-4CBE-A62F-3B671645B306}" type="sibTrans" cxnId="{3A078CF0-098B-4F18-BB79-BF8635759FA9}">
      <dgm:prSet/>
      <dgm:spPr/>
      <dgm:t>
        <a:bodyPr/>
        <a:lstStyle/>
        <a:p>
          <a:endParaRPr lang="en-US" sz="1400"/>
        </a:p>
      </dgm:t>
    </dgm:pt>
    <dgm:pt modelId="{B483A09A-C266-4308-BC2B-F26D39329A2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km-KH" sz="14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៦. ប្រធានការិយាល័យឬប្រធានផ្នែកឋានៈស្មើប្រធានការិយាល័យ</a:t>
          </a:r>
          <a:endParaRPr lang="en-US" sz="1400" dirty="0">
            <a:solidFill>
              <a:schemeClr val="tx1"/>
            </a:solidFill>
            <a:effectLst/>
            <a:latin typeface="Khmer OS Battambang" panose="02000500000000020004" pitchFamily="2" charset="0"/>
            <a:ea typeface="+mn-ea"/>
            <a:cs typeface="Khmer OS Battambang" panose="02000500000000020004" pitchFamily="2" charset="0"/>
          </a:endParaRPr>
        </a:p>
      </dgm:t>
    </dgm:pt>
    <dgm:pt modelId="{44D3C2A8-E789-4D23-97BE-7A3FE6EA9C5F}" type="parTrans" cxnId="{D1E8BBC0-8AC6-4C4A-B15D-64387CB8F824}">
      <dgm:prSet/>
      <dgm:spPr/>
      <dgm:t>
        <a:bodyPr/>
        <a:lstStyle/>
        <a:p>
          <a:endParaRPr lang="en-US" sz="1400"/>
        </a:p>
      </dgm:t>
    </dgm:pt>
    <dgm:pt modelId="{97182AEC-9222-4B3B-9637-2BE3EB477742}" type="sibTrans" cxnId="{D1E8BBC0-8AC6-4C4A-B15D-64387CB8F824}">
      <dgm:prSet/>
      <dgm:spPr/>
      <dgm:t>
        <a:bodyPr/>
        <a:lstStyle/>
        <a:p>
          <a:endParaRPr lang="en-US" sz="1400"/>
        </a:p>
      </dgm:t>
    </dgm:pt>
    <dgm:pt modelId="{DFDDFF1A-443C-4CBB-925C-7BB06B397FE6}">
      <dgm:prSet custT="1"/>
      <dgm:spPr/>
      <dgm:t>
        <a:bodyPr/>
        <a:lstStyle/>
        <a:p>
          <a:r>
            <a:rPr lang="km-KH" sz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២. នាយករង</a:t>
          </a:r>
        </a:p>
      </dgm:t>
    </dgm:pt>
    <dgm:pt modelId="{1B3BA0CC-FEAF-4AD1-92BD-72C93B043A38}" type="parTrans" cxnId="{979E638B-85C0-49B8-AD86-7D4194662C97}">
      <dgm:prSet/>
      <dgm:spPr/>
      <dgm:t>
        <a:bodyPr/>
        <a:lstStyle/>
        <a:p>
          <a:endParaRPr lang="en-US" sz="1400"/>
        </a:p>
      </dgm:t>
    </dgm:pt>
    <dgm:pt modelId="{5D471B71-C189-414D-AA0E-D680FCDFEE84}" type="sibTrans" cxnId="{979E638B-85C0-49B8-AD86-7D4194662C97}">
      <dgm:prSet/>
      <dgm:spPr/>
      <dgm:t>
        <a:bodyPr/>
        <a:lstStyle/>
        <a:p>
          <a:endParaRPr lang="en-US" sz="1400"/>
        </a:p>
      </dgm:t>
    </dgm:pt>
    <dgm:pt modelId="{9CFA65C8-5331-47AB-B03A-28BFE6A236F2}">
      <dgm:prSet custT="1"/>
      <dgm:spPr/>
      <dgm:t>
        <a:bodyPr/>
        <a:lstStyle/>
        <a:p>
          <a:r>
            <a:rPr lang="km-KH" sz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៣. ប្រធាន ឬអនុប្រធានក្រុមបច្ចេកទេស</a:t>
          </a:r>
          <a:endParaRPr lang="en-US" sz="1200" dirty="0">
            <a:solidFill>
              <a:schemeClr val="tx1"/>
            </a:solidFill>
            <a:effectLst/>
            <a:latin typeface="Khmer OS Battambang" panose="02000500000000020004" pitchFamily="2" charset="0"/>
            <a:ea typeface="+mn-ea"/>
            <a:cs typeface="Khmer OS Battambang" panose="02000500000000020004" pitchFamily="2" charset="0"/>
          </a:endParaRPr>
        </a:p>
      </dgm:t>
    </dgm:pt>
    <dgm:pt modelId="{00A1AF6C-30C4-42C5-9728-E4FDCBBD33FE}" type="parTrans" cxnId="{A82D0AD6-9080-47DA-8373-8E742D9728BA}">
      <dgm:prSet/>
      <dgm:spPr/>
      <dgm:t>
        <a:bodyPr/>
        <a:lstStyle/>
        <a:p>
          <a:endParaRPr lang="en-US" sz="1400"/>
        </a:p>
      </dgm:t>
    </dgm:pt>
    <dgm:pt modelId="{9B6E1915-4A27-43E5-A99E-E0A4F1FAD021}" type="sibTrans" cxnId="{A82D0AD6-9080-47DA-8373-8E742D9728BA}">
      <dgm:prSet/>
      <dgm:spPr/>
      <dgm:t>
        <a:bodyPr/>
        <a:lstStyle/>
        <a:p>
          <a:endParaRPr lang="en-US" sz="1400"/>
        </a:p>
      </dgm:t>
    </dgm:pt>
    <dgm:pt modelId="{6606566D-986B-42EB-9355-EA703DB92D2D}">
      <dgm:prSet custT="1"/>
      <dgm:spPr/>
      <dgm:t>
        <a:bodyPr/>
        <a:lstStyle/>
        <a:p>
          <a:r>
            <a:rPr lang="km-KH" sz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៤.</a:t>
          </a:r>
          <a:r>
            <a:rPr lang="km-KH" sz="1200" baseline="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 មន្ត្រីទទួលបន្ទុកបុគ្គលិក</a:t>
          </a:r>
          <a:endParaRPr lang="en-US" sz="1200" dirty="0">
            <a:solidFill>
              <a:schemeClr val="tx1"/>
            </a:solidFill>
            <a:effectLst/>
            <a:latin typeface="Khmer OS Battambang" panose="02000500000000020004" pitchFamily="2" charset="0"/>
            <a:ea typeface="+mn-ea"/>
            <a:cs typeface="Khmer OS Battambang" panose="02000500000000020004" pitchFamily="2" charset="0"/>
          </a:endParaRPr>
        </a:p>
      </dgm:t>
    </dgm:pt>
    <dgm:pt modelId="{73DE2E33-6C27-45A2-8E55-60EAD98A0F38}" type="parTrans" cxnId="{39FE0317-8E9F-4500-8CEE-3F57ECF47C4B}">
      <dgm:prSet/>
      <dgm:spPr/>
      <dgm:t>
        <a:bodyPr/>
        <a:lstStyle/>
        <a:p>
          <a:endParaRPr lang="en-US" sz="1400"/>
        </a:p>
      </dgm:t>
    </dgm:pt>
    <dgm:pt modelId="{A10932C8-5147-48AA-8EF4-61E03C7E0862}" type="sibTrans" cxnId="{39FE0317-8E9F-4500-8CEE-3F57ECF47C4B}">
      <dgm:prSet/>
      <dgm:spPr/>
      <dgm:t>
        <a:bodyPr/>
        <a:lstStyle/>
        <a:p>
          <a:endParaRPr lang="en-US" sz="1400"/>
        </a:p>
      </dgm:t>
    </dgm:pt>
    <dgm:pt modelId="{9C96483B-7BD6-429D-85DD-2EE4A3433010}" type="pres">
      <dgm:prSet presAssocID="{75D210E0-2009-4F9E-AD53-8B3BF9ACC1FA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9A6921A5-5E79-43C3-8504-88380C925C2C}" type="pres">
      <dgm:prSet presAssocID="{56EB00BF-B239-46A7-9747-4E331CB7DC30}" presName="composite" presStyleCnt="0"/>
      <dgm:spPr/>
    </dgm:pt>
    <dgm:pt modelId="{1B4EC51E-2724-42D6-8B86-8C81501BC13A}" type="pres">
      <dgm:prSet presAssocID="{56EB00BF-B239-46A7-9747-4E331CB7DC30}" presName="BackAccent" presStyleLbl="bgShp" presStyleIdx="0" presStyleCnt="3"/>
      <dgm:spPr/>
    </dgm:pt>
    <dgm:pt modelId="{4B0C8E8B-5997-4CA6-A274-77AFC0C4D324}" type="pres">
      <dgm:prSet presAssocID="{56EB00BF-B239-46A7-9747-4E331CB7DC30}" presName="Accent" presStyleLbl="alignNode1" presStyleIdx="0" presStyleCnt="3"/>
      <dgm:spPr/>
    </dgm:pt>
    <dgm:pt modelId="{EEC58E9C-02E7-4BFD-A41F-83F04B27FE4E}" type="pres">
      <dgm:prSet presAssocID="{56EB00BF-B239-46A7-9747-4E331CB7DC30}" presName="Child" presStyleLbl="revTx" presStyleIdx="0" presStyleCnt="6" custScaleX="87862" custLinFactNeighborX="-29569" custLinFactNeighborY="4722">
        <dgm:presLayoutVars>
          <dgm:chMax val="0"/>
          <dgm:chPref val="0"/>
          <dgm:bulletEnabled val="1"/>
        </dgm:presLayoutVars>
      </dgm:prSet>
      <dgm:spPr/>
    </dgm:pt>
    <dgm:pt modelId="{6D95667F-5046-41F7-8C70-2CD43B1BB111}" type="pres">
      <dgm:prSet presAssocID="{56EB00BF-B239-46A7-9747-4E331CB7DC30}" presName="Parent" presStyleLbl="revTx" presStyleIdx="1" presStyleCnt="6" custScaleX="117401">
        <dgm:presLayoutVars>
          <dgm:chMax val="1"/>
          <dgm:chPref val="1"/>
          <dgm:bulletEnabled val="1"/>
        </dgm:presLayoutVars>
      </dgm:prSet>
      <dgm:spPr/>
    </dgm:pt>
    <dgm:pt modelId="{AAA19588-625C-433B-AD07-D68C43979F73}" type="pres">
      <dgm:prSet presAssocID="{EF89FC30-8BDD-486D-8C2A-A47452B4F3A5}" presName="sibTrans" presStyleCnt="0"/>
      <dgm:spPr/>
    </dgm:pt>
    <dgm:pt modelId="{CD06CD00-FC5A-4178-B2FD-C65BEC6272E9}" type="pres">
      <dgm:prSet presAssocID="{A7223F2B-437C-4374-85BB-1AB410D87A34}" presName="composite" presStyleCnt="0"/>
      <dgm:spPr/>
    </dgm:pt>
    <dgm:pt modelId="{5D605AA2-5F4D-4868-952D-1B37FA2815D7}" type="pres">
      <dgm:prSet presAssocID="{A7223F2B-437C-4374-85BB-1AB410D87A34}" presName="BackAccent" presStyleLbl="bgShp" presStyleIdx="1" presStyleCnt="3" custLinFactX="-77716" custLinFactNeighborX="-100000"/>
      <dgm:spPr/>
    </dgm:pt>
    <dgm:pt modelId="{1C06BE72-8DFC-4517-9E31-DD4E1303112B}" type="pres">
      <dgm:prSet presAssocID="{A7223F2B-437C-4374-85BB-1AB410D87A34}" presName="Accent" presStyleLbl="alignNode1" presStyleIdx="1" presStyleCnt="3" custLinFactX="-100000" custLinFactNeighborX="-122144"/>
      <dgm:spPr/>
    </dgm:pt>
    <dgm:pt modelId="{CED0CC2F-9E3B-4AEF-B90E-6A174623AD30}" type="pres">
      <dgm:prSet presAssocID="{A7223F2B-437C-4374-85BB-1AB410D87A34}" presName="Child" presStyleLbl="revTx" presStyleIdx="2" presStyleCnt="6" custScaleX="92653" custLinFactNeighborX="-76410" custLinFactNeighborY="164">
        <dgm:presLayoutVars>
          <dgm:chMax val="0"/>
          <dgm:chPref val="0"/>
          <dgm:bulletEnabled val="1"/>
        </dgm:presLayoutVars>
      </dgm:prSet>
      <dgm:spPr/>
    </dgm:pt>
    <dgm:pt modelId="{D5681982-CED6-4626-9D47-6B10AF0EFDC6}" type="pres">
      <dgm:prSet presAssocID="{A7223F2B-437C-4374-85BB-1AB410D87A34}" presName="Parent" presStyleLbl="revTx" presStyleIdx="3" presStyleCnt="6" custLinFactNeighborX="-60073">
        <dgm:presLayoutVars>
          <dgm:chMax val="1"/>
          <dgm:chPref val="1"/>
          <dgm:bulletEnabled val="1"/>
        </dgm:presLayoutVars>
      </dgm:prSet>
      <dgm:spPr/>
    </dgm:pt>
    <dgm:pt modelId="{43B90C45-3B7C-481A-B19A-E6D5F0CA546F}" type="pres">
      <dgm:prSet presAssocID="{7510F55A-0693-41F4-9403-A1857E5EF53A}" presName="sibTrans" presStyleCnt="0"/>
      <dgm:spPr/>
    </dgm:pt>
    <dgm:pt modelId="{A1C60B1D-450F-47FE-8E2D-1BEE6330A04B}" type="pres">
      <dgm:prSet presAssocID="{A0EA4DC8-E839-40A4-8A38-884B2AF1D2D4}" presName="composite" presStyleCnt="0"/>
      <dgm:spPr/>
    </dgm:pt>
    <dgm:pt modelId="{A98BB80D-5FBF-4CE2-AE75-86ECF66378A7}" type="pres">
      <dgm:prSet presAssocID="{A0EA4DC8-E839-40A4-8A38-884B2AF1D2D4}" presName="BackAccent" presStyleLbl="bgShp" presStyleIdx="2" presStyleCnt="3" custLinFactX="-100000" custLinFactNeighborX="-145930" custLinFactNeighborY="-8071"/>
      <dgm:spPr/>
    </dgm:pt>
    <dgm:pt modelId="{C00EF9EF-034C-43AC-8509-90FDFF1BF8E2}" type="pres">
      <dgm:prSet presAssocID="{A0EA4DC8-E839-40A4-8A38-884B2AF1D2D4}" presName="Accent" presStyleLbl="alignNode1" presStyleIdx="2" presStyleCnt="3" custLinFactX="-100681" custLinFactNeighborX="-200000" custLinFactNeighborY="8976"/>
      <dgm:spPr/>
    </dgm:pt>
    <dgm:pt modelId="{9914C3ED-E6A7-468A-81C9-B9F88E7A16D8}" type="pres">
      <dgm:prSet presAssocID="{A0EA4DC8-E839-40A4-8A38-884B2AF1D2D4}" presName="Child" presStyleLbl="revTx" presStyleIdx="4" presStyleCnt="6" custScaleX="125635" custLinFactNeighborX="-84345" custLinFactNeighborY="-5707">
        <dgm:presLayoutVars>
          <dgm:chMax val="0"/>
          <dgm:chPref val="0"/>
          <dgm:bulletEnabled val="1"/>
        </dgm:presLayoutVars>
      </dgm:prSet>
      <dgm:spPr/>
    </dgm:pt>
    <dgm:pt modelId="{D7A39C6D-F2C7-44D9-BD7D-6CF968FD8B9D}" type="pres">
      <dgm:prSet presAssocID="{A0EA4DC8-E839-40A4-8A38-884B2AF1D2D4}" presName="Parent" presStyleLbl="revTx" presStyleIdx="5" presStyleCnt="6" custLinFactNeighborX="-84345">
        <dgm:presLayoutVars>
          <dgm:chMax val="1"/>
          <dgm:chPref val="1"/>
          <dgm:bulletEnabled val="1"/>
        </dgm:presLayoutVars>
      </dgm:prSet>
      <dgm:spPr/>
    </dgm:pt>
  </dgm:ptLst>
  <dgm:cxnLst>
    <dgm:cxn modelId="{DD349903-8638-44C5-B5E0-DC4B8933838F}" srcId="{A7223F2B-437C-4374-85BB-1AB410D87A34}" destId="{8C6D46E4-1C95-4FB3-A993-FAA7A6BDD87E}" srcOrd="0" destOrd="0" parTransId="{F80200B9-ECEE-4FEA-98B7-8C91F806A6D2}" sibTransId="{C4C8C3F8-C3C1-4EA0-B5D4-05A2E28CBD74}"/>
    <dgm:cxn modelId="{BCCCA314-F14A-4C75-8552-055E2B8122B5}" srcId="{56EB00BF-B239-46A7-9747-4E331CB7DC30}" destId="{92213959-9DAB-40C2-9D19-A3F0BA37B0B1}" srcOrd="0" destOrd="0" parTransId="{54092FC6-CC12-4E2A-BDE8-52276218132E}" sibTransId="{3521B3B4-8432-4E93-BD75-75172E5A2ACF}"/>
    <dgm:cxn modelId="{40E98516-C770-4EAD-BDCB-5108CFD40589}" type="presOf" srcId="{BBB937F3-97D7-4AE2-9DBF-E40388696A76}" destId="{9914C3ED-E6A7-468A-81C9-B9F88E7A16D8}" srcOrd="0" destOrd="5" presId="urn:microsoft.com/office/officeart/2008/layout/IncreasingCircleProcess"/>
    <dgm:cxn modelId="{39FE0317-8E9F-4500-8CEE-3F57ECF47C4B}" srcId="{56EB00BF-B239-46A7-9747-4E331CB7DC30}" destId="{6606566D-986B-42EB-9355-EA703DB92D2D}" srcOrd="3" destOrd="0" parTransId="{73DE2E33-6C27-45A2-8E55-60EAD98A0F38}" sibTransId="{A10932C8-5147-48AA-8EF4-61E03C7E0862}"/>
    <dgm:cxn modelId="{1BAC3A36-9F7C-471E-850A-0CC502066B48}" type="presOf" srcId="{9D44B678-7B15-4B48-A867-CC13CAE6B9AE}" destId="{CED0CC2F-9E3B-4AEF-B90E-6A174623AD30}" srcOrd="0" destOrd="2" presId="urn:microsoft.com/office/officeart/2008/layout/IncreasingCircleProcess"/>
    <dgm:cxn modelId="{B0B8B142-79B5-4205-BCA3-06EDF0CB7E46}" type="presOf" srcId="{A0EA4DC8-E839-40A4-8A38-884B2AF1D2D4}" destId="{D7A39C6D-F2C7-44D9-BD7D-6CF968FD8B9D}" srcOrd="0" destOrd="0" presId="urn:microsoft.com/office/officeart/2008/layout/IncreasingCircleProcess"/>
    <dgm:cxn modelId="{C6141444-E320-4D08-AC9B-CDE1B41BA0B8}" srcId="{75D210E0-2009-4F9E-AD53-8B3BF9ACC1FA}" destId="{A0EA4DC8-E839-40A4-8A38-884B2AF1D2D4}" srcOrd="2" destOrd="0" parTransId="{33F96DFC-325B-463A-B19C-007E2AD22594}" sibTransId="{7F6FD6E3-04A8-4F58-A8FE-B67E319C5D67}"/>
    <dgm:cxn modelId="{56FC2844-1AB3-4640-A02F-D5DD16BF4382}" type="presOf" srcId="{56EB00BF-B239-46A7-9747-4E331CB7DC30}" destId="{6D95667F-5046-41F7-8C70-2CD43B1BB111}" srcOrd="0" destOrd="0" presId="urn:microsoft.com/office/officeart/2008/layout/IncreasingCircleProcess"/>
    <dgm:cxn modelId="{C99C9566-B211-43CD-BEBE-289261CFF145}" type="presOf" srcId="{B483A09A-C266-4308-BC2B-F26D39329A22}" destId="{9914C3ED-E6A7-468A-81C9-B9F88E7A16D8}" srcOrd="0" destOrd="6" presId="urn:microsoft.com/office/officeart/2008/layout/IncreasingCircleProcess"/>
    <dgm:cxn modelId="{E5189866-8984-4382-841B-78C596B1BC34}" srcId="{A0EA4DC8-E839-40A4-8A38-884B2AF1D2D4}" destId="{FF3C84FA-BF97-4745-B5E8-B242562121A5}" srcOrd="4" destOrd="0" parTransId="{792F0B36-C10B-4982-9E5C-376354F1195A}" sibTransId="{B55F5883-C715-4D69-85B2-91B64AC7F981}"/>
    <dgm:cxn modelId="{64F6BF6C-B455-4402-90CE-388E1112BB40}" srcId="{A0EA4DC8-E839-40A4-8A38-884B2AF1D2D4}" destId="{FD68ED2A-C1A7-4742-BB0D-06E55C73516D}" srcOrd="0" destOrd="0" parTransId="{819CBEF5-7C03-48F6-B034-4A4B3BD91519}" sibTransId="{ADA7C18A-CFB8-45FC-AE4E-F5C8E5987E7F}"/>
    <dgm:cxn modelId="{58B05D51-DBE1-43CD-8ACF-18DBE426C9CC}" type="presOf" srcId="{8171134A-5855-4829-86D6-666BCAC9CE12}" destId="{9914C3ED-E6A7-468A-81C9-B9F88E7A16D8}" srcOrd="0" destOrd="3" presId="urn:microsoft.com/office/officeart/2008/layout/IncreasingCircleProcess"/>
    <dgm:cxn modelId="{49943274-5DFB-4C5F-849A-843DB3B975F4}" srcId="{75D210E0-2009-4F9E-AD53-8B3BF9ACC1FA}" destId="{56EB00BF-B239-46A7-9747-4E331CB7DC30}" srcOrd="0" destOrd="0" parTransId="{0BBB087D-CBE2-4B8C-B870-6CD1411ADB4D}" sibTransId="{EF89FC30-8BDD-486D-8C2A-A47452B4F3A5}"/>
    <dgm:cxn modelId="{D35D1E7E-0EB6-4CD6-80B5-ABA4B87C4DB9}" srcId="{A0EA4DC8-E839-40A4-8A38-884B2AF1D2D4}" destId="{8171134A-5855-4829-86D6-666BCAC9CE12}" srcOrd="3" destOrd="0" parTransId="{5EEF8D7E-2554-45D2-AEA7-89128E047C1B}" sibTransId="{B5B72B43-75BF-4DB7-ADBE-A1CB013FFC5D}"/>
    <dgm:cxn modelId="{979E638B-85C0-49B8-AD86-7D4194662C97}" srcId="{56EB00BF-B239-46A7-9747-4E331CB7DC30}" destId="{DFDDFF1A-443C-4CBB-925C-7BB06B397FE6}" srcOrd="1" destOrd="0" parTransId="{1B3BA0CC-FEAF-4AD1-92BD-72C93B043A38}" sibTransId="{5D471B71-C189-414D-AA0E-D680FCDFEE84}"/>
    <dgm:cxn modelId="{68B4948F-CF19-4E9B-BA21-414421E1D8DC}" type="presOf" srcId="{9CFA65C8-5331-47AB-B03A-28BFE6A236F2}" destId="{EEC58E9C-02E7-4BFD-A41F-83F04B27FE4E}" srcOrd="0" destOrd="2" presId="urn:microsoft.com/office/officeart/2008/layout/IncreasingCircleProcess"/>
    <dgm:cxn modelId="{7978909D-8957-4D65-B92B-69FC04DBD3A4}" type="presOf" srcId="{57D6B236-8125-439F-AC5D-C4A72CB6C02F}" destId="{CED0CC2F-9E3B-4AEF-B90E-6A174623AD30}" srcOrd="0" destOrd="3" presId="urn:microsoft.com/office/officeart/2008/layout/IncreasingCircleProcess"/>
    <dgm:cxn modelId="{7200F79E-5293-4821-9F77-9B02F80F8FC7}" type="presOf" srcId="{ACD15C30-7D47-4916-9625-FD212EB70F99}" destId="{9914C3ED-E6A7-468A-81C9-B9F88E7A16D8}" srcOrd="0" destOrd="1" presId="urn:microsoft.com/office/officeart/2008/layout/IncreasingCircleProcess"/>
    <dgm:cxn modelId="{3662C2A1-826C-4BB4-A09D-A6A6E7C29511}" type="presOf" srcId="{8C6D46E4-1C95-4FB3-A993-FAA7A6BDD87E}" destId="{CED0CC2F-9E3B-4AEF-B90E-6A174623AD30}" srcOrd="0" destOrd="0" presId="urn:microsoft.com/office/officeart/2008/layout/IncreasingCircleProcess"/>
    <dgm:cxn modelId="{78F962A6-3C60-498D-8709-570D73F8CD1D}" srcId="{A0EA4DC8-E839-40A4-8A38-884B2AF1D2D4}" destId="{D93CC585-D290-4738-9CDF-974C023C4044}" srcOrd="2" destOrd="0" parTransId="{AF461841-70EC-46E8-A00D-16F114340374}" sibTransId="{87E6E861-0634-41E4-A439-FC5BC2C96F0A}"/>
    <dgm:cxn modelId="{B5B9F7AB-AE10-4A17-8B1F-257E7960A823}" srcId="{A0EA4DC8-E839-40A4-8A38-884B2AF1D2D4}" destId="{ACD15C30-7D47-4916-9625-FD212EB70F99}" srcOrd="1" destOrd="0" parTransId="{87DA2340-EA6E-4CCD-B537-2757956A959B}" sibTransId="{C3C9203B-DFD9-4398-8027-E6C6FAD13585}"/>
    <dgm:cxn modelId="{D4A1E4B4-B488-4D98-8220-BEC14FB33E10}" srcId="{A7223F2B-437C-4374-85BB-1AB410D87A34}" destId="{57D6B236-8125-439F-AC5D-C4A72CB6C02F}" srcOrd="3" destOrd="0" parTransId="{C084EE80-9AAF-409A-A522-D03D7B793232}" sibTransId="{66F0DFA8-1790-4768-8850-8C5F58E86EE3}"/>
    <dgm:cxn modelId="{020EADB5-3CA7-4C67-AB11-F875078D48FB}" srcId="{A7223F2B-437C-4374-85BB-1AB410D87A34}" destId="{9D44B678-7B15-4B48-A867-CC13CAE6B9AE}" srcOrd="2" destOrd="0" parTransId="{78BCACCB-F8D9-42AD-85FA-38FEF530BC49}" sibTransId="{97EF2AFE-EAC1-4509-BC91-6D6992A4843E}"/>
    <dgm:cxn modelId="{488D15B6-08AA-4117-9079-55D58F7FA07A}" type="presOf" srcId="{FD68ED2A-C1A7-4742-BB0D-06E55C73516D}" destId="{9914C3ED-E6A7-468A-81C9-B9F88E7A16D8}" srcOrd="0" destOrd="0" presId="urn:microsoft.com/office/officeart/2008/layout/IncreasingCircleProcess"/>
    <dgm:cxn modelId="{1F8D39B6-D424-4578-ADC5-C24624A8F08F}" type="presOf" srcId="{D93CC585-D290-4738-9CDF-974C023C4044}" destId="{9914C3ED-E6A7-468A-81C9-B9F88E7A16D8}" srcOrd="0" destOrd="2" presId="urn:microsoft.com/office/officeart/2008/layout/IncreasingCircleProcess"/>
    <dgm:cxn modelId="{65C464B8-0380-4C62-8181-1F0D933DECE6}" type="presOf" srcId="{DFDDFF1A-443C-4CBB-925C-7BB06B397FE6}" destId="{EEC58E9C-02E7-4BFD-A41F-83F04B27FE4E}" srcOrd="0" destOrd="1" presId="urn:microsoft.com/office/officeart/2008/layout/IncreasingCircleProcess"/>
    <dgm:cxn modelId="{D1E8BBC0-8AC6-4C4A-B15D-64387CB8F824}" srcId="{A0EA4DC8-E839-40A4-8A38-884B2AF1D2D4}" destId="{B483A09A-C266-4308-BC2B-F26D39329A22}" srcOrd="6" destOrd="0" parTransId="{44D3C2A8-E789-4D23-97BE-7A3FE6EA9C5F}" sibTransId="{97182AEC-9222-4B3B-9637-2BE3EB477742}"/>
    <dgm:cxn modelId="{1FC9FEC0-C71A-4F8C-94F6-2A27D9BDF580}" srcId="{75D210E0-2009-4F9E-AD53-8B3BF9ACC1FA}" destId="{A7223F2B-437C-4374-85BB-1AB410D87A34}" srcOrd="1" destOrd="0" parTransId="{F08C2116-C6D6-4AB5-9EC3-FB5141149777}" sibTransId="{7510F55A-0693-41F4-9403-A1857E5EF53A}"/>
    <dgm:cxn modelId="{51D8C8C1-D369-43DE-97D2-C855BC7BAE56}" type="presOf" srcId="{92213959-9DAB-40C2-9D19-A3F0BA37B0B1}" destId="{EEC58E9C-02E7-4BFD-A41F-83F04B27FE4E}" srcOrd="0" destOrd="0" presId="urn:microsoft.com/office/officeart/2008/layout/IncreasingCircleProcess"/>
    <dgm:cxn modelId="{F36412C6-BE5B-46AA-82B7-3B17F649EDDC}" srcId="{A7223F2B-437C-4374-85BB-1AB410D87A34}" destId="{538E8C63-26E7-46C1-BEE7-B256B660F9DE}" srcOrd="1" destOrd="0" parTransId="{0D3C915E-CDBC-4431-AA64-100AB4FD4548}" sibTransId="{5CB8EEB0-CB66-4729-9834-D6C5C75700F8}"/>
    <dgm:cxn modelId="{E7EA3DC9-4062-4D69-BED8-484E91DE6E18}" type="presOf" srcId="{75D210E0-2009-4F9E-AD53-8B3BF9ACC1FA}" destId="{9C96483B-7BD6-429D-85DD-2EE4A3433010}" srcOrd="0" destOrd="0" presId="urn:microsoft.com/office/officeart/2008/layout/IncreasingCircleProcess"/>
    <dgm:cxn modelId="{3B5C1BCD-E421-49CA-A7BC-2EFDC00C4E9A}" type="presOf" srcId="{538E8C63-26E7-46C1-BEE7-B256B660F9DE}" destId="{CED0CC2F-9E3B-4AEF-B90E-6A174623AD30}" srcOrd="0" destOrd="1" presId="urn:microsoft.com/office/officeart/2008/layout/IncreasingCircleProcess"/>
    <dgm:cxn modelId="{37E88FCD-0A76-471A-B6E2-CE5E954676CE}" type="presOf" srcId="{FF3C84FA-BF97-4745-B5E8-B242562121A5}" destId="{9914C3ED-E6A7-468A-81C9-B9F88E7A16D8}" srcOrd="0" destOrd="4" presId="urn:microsoft.com/office/officeart/2008/layout/IncreasingCircleProcess"/>
    <dgm:cxn modelId="{95487DD3-9271-4203-BA1F-9B2C88F921C1}" type="presOf" srcId="{6606566D-986B-42EB-9355-EA703DB92D2D}" destId="{EEC58E9C-02E7-4BFD-A41F-83F04B27FE4E}" srcOrd="0" destOrd="3" presId="urn:microsoft.com/office/officeart/2008/layout/IncreasingCircleProcess"/>
    <dgm:cxn modelId="{A82D0AD6-9080-47DA-8373-8E742D9728BA}" srcId="{56EB00BF-B239-46A7-9747-4E331CB7DC30}" destId="{9CFA65C8-5331-47AB-B03A-28BFE6A236F2}" srcOrd="2" destOrd="0" parTransId="{00A1AF6C-30C4-42C5-9728-E4FDCBBD33FE}" sibTransId="{9B6E1915-4A27-43E5-A99E-E0A4F1FAD021}"/>
    <dgm:cxn modelId="{B46816E6-1EA6-4EB8-80F6-7A8168124ACD}" type="presOf" srcId="{A7223F2B-437C-4374-85BB-1AB410D87A34}" destId="{D5681982-CED6-4626-9D47-6B10AF0EFDC6}" srcOrd="0" destOrd="0" presId="urn:microsoft.com/office/officeart/2008/layout/IncreasingCircleProcess"/>
    <dgm:cxn modelId="{3A078CF0-098B-4F18-BB79-BF8635759FA9}" srcId="{A0EA4DC8-E839-40A4-8A38-884B2AF1D2D4}" destId="{BBB937F3-97D7-4AE2-9DBF-E40388696A76}" srcOrd="5" destOrd="0" parTransId="{F095E025-6E8E-4695-AEEC-106AC6555607}" sibTransId="{100ABFAF-E651-4CBE-A62F-3B671645B306}"/>
    <dgm:cxn modelId="{0AB3437E-8245-4C57-A7D9-7739DCA2E726}" type="presParOf" srcId="{9C96483B-7BD6-429D-85DD-2EE4A3433010}" destId="{9A6921A5-5E79-43C3-8504-88380C925C2C}" srcOrd="0" destOrd="0" presId="urn:microsoft.com/office/officeart/2008/layout/IncreasingCircleProcess"/>
    <dgm:cxn modelId="{389A6FD6-BB62-4EF5-B583-88E8F9B5A1AA}" type="presParOf" srcId="{9A6921A5-5E79-43C3-8504-88380C925C2C}" destId="{1B4EC51E-2724-42D6-8B86-8C81501BC13A}" srcOrd="0" destOrd="0" presId="urn:microsoft.com/office/officeart/2008/layout/IncreasingCircleProcess"/>
    <dgm:cxn modelId="{8D7D6A00-A346-4276-99AD-0283762E05A3}" type="presParOf" srcId="{9A6921A5-5E79-43C3-8504-88380C925C2C}" destId="{4B0C8E8B-5997-4CA6-A274-77AFC0C4D324}" srcOrd="1" destOrd="0" presId="urn:microsoft.com/office/officeart/2008/layout/IncreasingCircleProcess"/>
    <dgm:cxn modelId="{6F15124B-1E94-4D0E-B234-9DACFA1E0E8E}" type="presParOf" srcId="{9A6921A5-5E79-43C3-8504-88380C925C2C}" destId="{EEC58E9C-02E7-4BFD-A41F-83F04B27FE4E}" srcOrd="2" destOrd="0" presId="urn:microsoft.com/office/officeart/2008/layout/IncreasingCircleProcess"/>
    <dgm:cxn modelId="{12961458-99B8-4755-B935-9B40DCC5200A}" type="presParOf" srcId="{9A6921A5-5E79-43C3-8504-88380C925C2C}" destId="{6D95667F-5046-41F7-8C70-2CD43B1BB111}" srcOrd="3" destOrd="0" presId="urn:microsoft.com/office/officeart/2008/layout/IncreasingCircleProcess"/>
    <dgm:cxn modelId="{DAAA7780-50C5-49F8-9BB8-F69A0217472D}" type="presParOf" srcId="{9C96483B-7BD6-429D-85DD-2EE4A3433010}" destId="{AAA19588-625C-433B-AD07-D68C43979F73}" srcOrd="1" destOrd="0" presId="urn:microsoft.com/office/officeart/2008/layout/IncreasingCircleProcess"/>
    <dgm:cxn modelId="{50138B75-CB87-4D29-8D32-A7E7803FAE48}" type="presParOf" srcId="{9C96483B-7BD6-429D-85DD-2EE4A3433010}" destId="{CD06CD00-FC5A-4178-B2FD-C65BEC6272E9}" srcOrd="2" destOrd="0" presId="urn:microsoft.com/office/officeart/2008/layout/IncreasingCircleProcess"/>
    <dgm:cxn modelId="{5D1C3BD3-D6D5-499C-8ACE-A1D84E1A89A6}" type="presParOf" srcId="{CD06CD00-FC5A-4178-B2FD-C65BEC6272E9}" destId="{5D605AA2-5F4D-4868-952D-1B37FA2815D7}" srcOrd="0" destOrd="0" presId="urn:microsoft.com/office/officeart/2008/layout/IncreasingCircleProcess"/>
    <dgm:cxn modelId="{CFC5E5C5-1713-4B84-A927-28DAB2B0EBB8}" type="presParOf" srcId="{CD06CD00-FC5A-4178-B2FD-C65BEC6272E9}" destId="{1C06BE72-8DFC-4517-9E31-DD4E1303112B}" srcOrd="1" destOrd="0" presId="urn:microsoft.com/office/officeart/2008/layout/IncreasingCircleProcess"/>
    <dgm:cxn modelId="{A54CBF30-5804-448A-945D-3D32348064D3}" type="presParOf" srcId="{CD06CD00-FC5A-4178-B2FD-C65BEC6272E9}" destId="{CED0CC2F-9E3B-4AEF-B90E-6A174623AD30}" srcOrd="2" destOrd="0" presId="urn:microsoft.com/office/officeart/2008/layout/IncreasingCircleProcess"/>
    <dgm:cxn modelId="{00A85CD9-4F08-4DD9-9B5F-422A0A3ECE68}" type="presParOf" srcId="{CD06CD00-FC5A-4178-B2FD-C65BEC6272E9}" destId="{D5681982-CED6-4626-9D47-6B10AF0EFDC6}" srcOrd="3" destOrd="0" presId="urn:microsoft.com/office/officeart/2008/layout/IncreasingCircleProcess"/>
    <dgm:cxn modelId="{5B2C29D5-EC77-4E5D-9432-27B128C2542D}" type="presParOf" srcId="{9C96483B-7BD6-429D-85DD-2EE4A3433010}" destId="{43B90C45-3B7C-481A-B19A-E6D5F0CA546F}" srcOrd="3" destOrd="0" presId="urn:microsoft.com/office/officeart/2008/layout/IncreasingCircleProcess"/>
    <dgm:cxn modelId="{47A9A406-AE87-4270-8EC3-69ECA644EC49}" type="presParOf" srcId="{9C96483B-7BD6-429D-85DD-2EE4A3433010}" destId="{A1C60B1D-450F-47FE-8E2D-1BEE6330A04B}" srcOrd="4" destOrd="0" presId="urn:microsoft.com/office/officeart/2008/layout/IncreasingCircleProcess"/>
    <dgm:cxn modelId="{B10A3F09-47D3-46FA-BCD1-5174CDF4E2D0}" type="presParOf" srcId="{A1C60B1D-450F-47FE-8E2D-1BEE6330A04B}" destId="{A98BB80D-5FBF-4CE2-AE75-86ECF66378A7}" srcOrd="0" destOrd="0" presId="urn:microsoft.com/office/officeart/2008/layout/IncreasingCircleProcess"/>
    <dgm:cxn modelId="{D948CF77-F3B7-4115-804B-3CDBFCBCCE08}" type="presParOf" srcId="{A1C60B1D-450F-47FE-8E2D-1BEE6330A04B}" destId="{C00EF9EF-034C-43AC-8509-90FDFF1BF8E2}" srcOrd="1" destOrd="0" presId="urn:microsoft.com/office/officeart/2008/layout/IncreasingCircleProcess"/>
    <dgm:cxn modelId="{8151E537-491C-484E-B01F-7DC699D1F0DB}" type="presParOf" srcId="{A1C60B1D-450F-47FE-8E2D-1BEE6330A04B}" destId="{9914C3ED-E6A7-468A-81C9-B9F88E7A16D8}" srcOrd="2" destOrd="0" presId="urn:microsoft.com/office/officeart/2008/layout/IncreasingCircleProcess"/>
    <dgm:cxn modelId="{165445F4-415B-4E06-A9CA-1FAC5E09D8EB}" type="presParOf" srcId="{A1C60B1D-450F-47FE-8E2D-1BEE6330A04B}" destId="{D7A39C6D-F2C7-44D9-BD7D-6CF968FD8B9D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D210E0-2009-4F9E-AD53-8B3BF9ACC1FA}" type="doc">
      <dgm:prSet loTypeId="urn:microsoft.com/office/officeart/2008/layout/IncreasingCircle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6EB00BF-B239-46A7-9747-4E331CB7DC30}">
      <dgm:prSet phldrT="[Text]" custT="1"/>
      <dgm:spPr/>
      <dgm:t>
        <a:bodyPr/>
        <a:lstStyle/>
        <a:p>
          <a:pPr algn="ctr"/>
          <a:r>
            <a:rPr lang="km-KH" sz="2000" b="1" dirty="0">
              <a:latin typeface="Khmer OS Battambang" panose="02000500000000020004" pitchFamily="2" charset="0"/>
              <a:cs typeface="Khmer OS Battambang" panose="02000500000000020004" pitchFamily="2" charset="0"/>
            </a:rPr>
            <a:t>គន្លងបង្រៀន</a:t>
          </a:r>
          <a:endParaRPr lang="en-US" sz="2000" b="1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0BBB087D-CBE2-4B8C-B870-6CD1411ADB4D}" type="parTrans" cxnId="{49943274-5DFB-4C5F-849A-843DB3B975F4}">
      <dgm:prSet/>
      <dgm:spPr/>
      <dgm:t>
        <a:bodyPr/>
        <a:lstStyle/>
        <a:p>
          <a:pPr algn="ctr"/>
          <a:endParaRPr lang="en-US" sz="16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EF89FC30-8BDD-486D-8C2A-A47452B4F3A5}" type="sibTrans" cxnId="{49943274-5DFB-4C5F-849A-843DB3B975F4}">
      <dgm:prSet/>
      <dgm:spPr/>
      <dgm:t>
        <a:bodyPr/>
        <a:lstStyle/>
        <a:p>
          <a:pPr algn="ctr"/>
          <a:endParaRPr lang="en-US" sz="16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92213959-9DAB-40C2-9D19-A3F0BA37B0B1}">
      <dgm:prSet phldrT="[Text]" custT="1"/>
      <dgm:spPr/>
      <dgm:t>
        <a:bodyPr/>
        <a:lstStyle/>
        <a:p>
          <a:pPr algn="l"/>
          <a:r>
            <a:rPr lang="en-US" sz="14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-</a:t>
          </a:r>
          <a:r>
            <a:rPr lang="km-KH" sz="14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គ្រប់គ្រង និងដឹកនាំការងារទូទៅក្នុងដំណើរការវាយតម្លៃកម្រិតអង្គភាព</a:t>
          </a:r>
          <a:endParaRPr lang="en-US" sz="1400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54092FC6-CC12-4E2A-BDE8-52276218132E}" type="parTrans" cxnId="{BCCCA314-F14A-4C75-8552-055E2B8122B5}">
      <dgm:prSet/>
      <dgm:spPr/>
      <dgm:t>
        <a:bodyPr/>
        <a:lstStyle/>
        <a:p>
          <a:pPr algn="ctr"/>
          <a:endParaRPr lang="en-US" sz="16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3521B3B4-8432-4E93-BD75-75172E5A2ACF}" type="sibTrans" cxnId="{BCCCA314-F14A-4C75-8552-055E2B8122B5}">
      <dgm:prSet/>
      <dgm:spPr/>
      <dgm:t>
        <a:bodyPr/>
        <a:lstStyle/>
        <a:p>
          <a:pPr algn="ctr"/>
          <a:endParaRPr lang="en-US" sz="16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A7223F2B-437C-4374-85BB-1AB410D87A34}">
      <dgm:prSet phldrT="[Text]" custT="1"/>
      <dgm:spPr/>
      <dgm:t>
        <a:bodyPr/>
        <a:lstStyle/>
        <a:p>
          <a:pPr algn="ctr"/>
          <a:r>
            <a:rPr lang="km-KH" sz="2000" b="1" dirty="0">
              <a:latin typeface="Khmer OS Battambang" panose="02000500000000020004" pitchFamily="2" charset="0"/>
              <a:cs typeface="Khmer OS Battambang" panose="02000500000000020004" pitchFamily="2" charset="0"/>
            </a:rPr>
            <a:t>គន្លងគ្រប់គ្រង</a:t>
          </a:r>
          <a:endParaRPr lang="en-US" sz="2000" b="1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F08C2116-C6D6-4AB5-9EC3-FB5141149777}" type="parTrans" cxnId="{1FC9FEC0-C71A-4F8C-94F6-2A27D9BDF580}">
      <dgm:prSet/>
      <dgm:spPr/>
      <dgm:t>
        <a:bodyPr/>
        <a:lstStyle/>
        <a:p>
          <a:pPr algn="ctr"/>
          <a:endParaRPr lang="en-US" sz="16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7510F55A-0693-41F4-9403-A1857E5EF53A}" type="sibTrans" cxnId="{1FC9FEC0-C71A-4F8C-94F6-2A27D9BDF580}">
      <dgm:prSet/>
      <dgm:spPr/>
      <dgm:t>
        <a:bodyPr/>
        <a:lstStyle/>
        <a:p>
          <a:pPr algn="ctr"/>
          <a:endParaRPr lang="en-US" sz="16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8C6D46E4-1C95-4FB3-A993-FAA7A6BDD87E}">
      <dgm:prSet phldrT="[Text]" custT="1"/>
      <dgm:spPr/>
      <dgm:t>
        <a:bodyPr/>
        <a:lstStyle/>
        <a:p>
          <a:pPr algn="l"/>
          <a:r>
            <a:rPr lang="en-US" sz="14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-</a:t>
          </a:r>
          <a:r>
            <a:rPr lang="km-KH" sz="14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គ្រប់គ្រង និងដឹកនាំការងារទូទៅក្នុងដំណើរការវាយតម្លៃគណៈគ្រប់គ្រងគ្រឹះស្ថានសិក្សាចំណេះទូទៅនៅក្រោមឱវាទ</a:t>
          </a:r>
          <a:endParaRPr lang="en-US" sz="1400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F80200B9-ECEE-4FEA-98B7-8C91F806A6D2}" type="parTrans" cxnId="{DD349903-8638-44C5-B5E0-DC4B8933838F}">
      <dgm:prSet/>
      <dgm:spPr/>
      <dgm:t>
        <a:bodyPr/>
        <a:lstStyle/>
        <a:p>
          <a:pPr algn="ctr"/>
          <a:endParaRPr lang="en-US" sz="16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C4C8C3F8-C3C1-4EA0-B5D4-05A2E28CBD74}" type="sibTrans" cxnId="{DD349903-8638-44C5-B5E0-DC4B8933838F}">
      <dgm:prSet/>
      <dgm:spPr/>
      <dgm:t>
        <a:bodyPr/>
        <a:lstStyle/>
        <a:p>
          <a:pPr algn="ctr"/>
          <a:endParaRPr lang="en-US" sz="16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A0EA4DC8-E839-40A4-8A38-884B2AF1D2D4}">
      <dgm:prSet phldrT="[Text]" custT="1"/>
      <dgm:spPr/>
      <dgm:t>
        <a:bodyPr/>
        <a:lstStyle/>
        <a:p>
          <a:pPr algn="l"/>
          <a:r>
            <a:rPr lang="km-KH" sz="2000" b="1" dirty="0">
              <a:latin typeface="Khmer OS Battambang" panose="02000500000000020004" pitchFamily="2" charset="0"/>
              <a:cs typeface="Khmer OS Battambang" panose="02000500000000020004" pitchFamily="2" charset="0"/>
            </a:rPr>
            <a:t>គន្លងឯកទេសអប់រំ</a:t>
          </a:r>
          <a:endParaRPr lang="en-US" sz="2000" b="1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33F96DFC-325B-463A-B19C-007E2AD22594}" type="parTrans" cxnId="{C6141444-E320-4D08-AC9B-CDE1B41BA0B8}">
      <dgm:prSet/>
      <dgm:spPr/>
      <dgm:t>
        <a:bodyPr/>
        <a:lstStyle/>
        <a:p>
          <a:pPr algn="ctr"/>
          <a:endParaRPr lang="en-US" sz="16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7F6FD6E3-04A8-4F58-A8FE-B67E319C5D67}" type="sibTrans" cxnId="{C6141444-E320-4D08-AC9B-CDE1B41BA0B8}">
      <dgm:prSet/>
      <dgm:spPr/>
      <dgm:t>
        <a:bodyPr/>
        <a:lstStyle/>
        <a:p>
          <a:pPr algn="ctr"/>
          <a:endParaRPr lang="en-US" sz="16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FD68ED2A-C1A7-4742-BB0D-06E55C73516D}">
      <dgm:prSet phldrT="[Text]" custT="1"/>
      <dgm:spPr/>
      <dgm:t>
        <a:bodyPr/>
        <a:lstStyle/>
        <a:p>
          <a:pPr algn="l"/>
          <a:r>
            <a:rPr lang="en-US" sz="14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- </a:t>
          </a:r>
          <a:r>
            <a:rPr lang="km-KH" sz="14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គ្រប់គ្រង និងដឹកនាំការងារទូទៅក្នុងដំណើរការវាយតម្លៃបុគ្គលិកអប់រំក្នុងអង្គភាព</a:t>
          </a:r>
          <a:endParaRPr lang="en-US" sz="1400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819CBEF5-7C03-48F6-B034-4A4B3BD91519}" type="parTrans" cxnId="{64F6BF6C-B455-4402-90CE-388E1112BB40}">
      <dgm:prSet/>
      <dgm:spPr/>
      <dgm:t>
        <a:bodyPr/>
        <a:lstStyle/>
        <a:p>
          <a:pPr algn="ctr"/>
          <a:endParaRPr lang="en-US" sz="16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ADA7C18A-CFB8-45FC-AE4E-F5C8E5987E7F}" type="sibTrans" cxnId="{64F6BF6C-B455-4402-90CE-388E1112BB40}">
      <dgm:prSet/>
      <dgm:spPr/>
      <dgm:t>
        <a:bodyPr/>
        <a:lstStyle/>
        <a:p>
          <a:pPr algn="ctr"/>
          <a:endParaRPr lang="en-US" sz="16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DD02FB32-5BB8-4B56-8D68-50EF646DAA0A}">
      <dgm:prSet custT="1"/>
      <dgm:spPr/>
      <dgm:t>
        <a:bodyPr/>
        <a:lstStyle/>
        <a:p>
          <a:pPr algn="l"/>
          <a:r>
            <a:rPr lang="km-KH" sz="14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 </a:t>
          </a:r>
          <a:endParaRPr lang="en-US" sz="1400" dirty="0">
            <a:solidFill>
              <a:schemeClr val="tx1"/>
            </a:solidFill>
            <a:effectLst/>
            <a:latin typeface="Khmer OS Battambang" panose="02000500000000020004" pitchFamily="2" charset="0"/>
            <a:ea typeface="+mn-ea"/>
            <a:cs typeface="Khmer OS Battambang" panose="02000500000000020004" pitchFamily="2" charset="0"/>
          </a:endParaRPr>
        </a:p>
      </dgm:t>
    </dgm:pt>
    <dgm:pt modelId="{3B112C01-CE35-44A4-A8C7-E1C476BC72C2}" type="parTrans" cxnId="{3A498C08-6F21-4760-8621-1D6F9A0B645B}">
      <dgm:prSet/>
      <dgm:spPr/>
      <dgm:t>
        <a:bodyPr/>
        <a:lstStyle/>
        <a:p>
          <a:pPr algn="ctr"/>
          <a:endParaRPr lang="en-US" sz="16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CEDE69DC-313E-40A7-93E6-47294D6BA85E}" type="sibTrans" cxnId="{3A498C08-6F21-4760-8621-1D6F9A0B645B}">
      <dgm:prSet/>
      <dgm:spPr/>
      <dgm:t>
        <a:bodyPr/>
        <a:lstStyle/>
        <a:p>
          <a:pPr algn="ctr"/>
          <a:endParaRPr lang="en-US" sz="16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64548567-753D-4715-B070-B4547ED117F9}">
      <dgm:prSet custT="1"/>
      <dgm:spPr/>
      <dgm:t>
        <a:bodyPr/>
        <a:lstStyle/>
        <a:p>
          <a:pPr algn="l"/>
          <a:r>
            <a:rPr lang="en-US" sz="14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-</a:t>
          </a:r>
          <a:r>
            <a:rPr lang="km-KH" sz="14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គ្រប់គ្រង និងដឹកនាំការរៀបចំផែនការវាយតម្លៃគណៈគ្រប់គ្រងគ្រឹះស្ថានសិក្សាចំណេះទូទៅនៅក្រោមឱវាទ </a:t>
          </a:r>
          <a:endParaRPr lang="en-US" sz="1400" dirty="0">
            <a:solidFill>
              <a:schemeClr val="tx1"/>
            </a:solidFill>
            <a:effectLst/>
            <a:latin typeface="Khmer OS Battambang" panose="02000500000000020004" pitchFamily="2" charset="0"/>
            <a:ea typeface="+mn-ea"/>
            <a:cs typeface="Khmer OS Battambang" panose="02000500000000020004" pitchFamily="2" charset="0"/>
          </a:endParaRPr>
        </a:p>
      </dgm:t>
    </dgm:pt>
    <dgm:pt modelId="{F9A78B4B-C9CF-4A64-99F8-04E64DE6F768}" type="parTrans" cxnId="{BA830BDB-701E-4A80-8D58-DBA1BCB34EC2}">
      <dgm:prSet/>
      <dgm:spPr/>
      <dgm:t>
        <a:bodyPr/>
        <a:lstStyle/>
        <a:p>
          <a:pPr algn="ctr"/>
          <a:endParaRPr lang="en-US" sz="1600"/>
        </a:p>
      </dgm:t>
    </dgm:pt>
    <dgm:pt modelId="{CC5979BD-AF13-483E-92F0-332C21A8F693}" type="sibTrans" cxnId="{BA830BDB-701E-4A80-8D58-DBA1BCB34EC2}">
      <dgm:prSet/>
      <dgm:spPr/>
      <dgm:t>
        <a:bodyPr/>
        <a:lstStyle/>
        <a:p>
          <a:pPr algn="ctr"/>
          <a:endParaRPr lang="en-US" sz="1600"/>
        </a:p>
      </dgm:t>
    </dgm:pt>
    <dgm:pt modelId="{F44D2052-D47B-438B-98DD-4C9700BBCB93}">
      <dgm:prSet custT="1"/>
      <dgm:spPr/>
      <dgm:t>
        <a:bodyPr/>
        <a:lstStyle/>
        <a:p>
          <a:pPr algn="l"/>
          <a:r>
            <a:rPr lang="en-US" sz="14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-</a:t>
          </a:r>
          <a:r>
            <a:rPr lang="km-KH" sz="14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គ្រប់គ្រង និងដឹកនាំការប្រឹក្សាយោបល់ តម្រង់ទិស និងគាំទ្រការអភិវឌ្ឍអាជីពដល់គណៈគ្រប់គ្រងគ្រឹះស្ថានសិក្សាចំណេះទូទៅនៅក្រោមឱវាទ</a:t>
          </a:r>
          <a:endParaRPr lang="en-US" sz="1400" dirty="0">
            <a:solidFill>
              <a:schemeClr val="tx1"/>
            </a:solidFill>
            <a:effectLst/>
            <a:latin typeface="Khmer OS Battambang" panose="02000500000000020004" pitchFamily="2" charset="0"/>
            <a:ea typeface="+mn-ea"/>
            <a:cs typeface="Khmer OS Battambang" panose="02000500000000020004" pitchFamily="2" charset="0"/>
          </a:endParaRPr>
        </a:p>
      </dgm:t>
    </dgm:pt>
    <dgm:pt modelId="{0A066428-62B0-424B-91A2-6D9B0895720E}" type="parTrans" cxnId="{30FCBD0C-9509-4478-B350-FF1760A11D55}">
      <dgm:prSet/>
      <dgm:spPr/>
      <dgm:t>
        <a:bodyPr/>
        <a:lstStyle/>
        <a:p>
          <a:pPr algn="ctr"/>
          <a:endParaRPr lang="en-US" sz="1600"/>
        </a:p>
      </dgm:t>
    </dgm:pt>
    <dgm:pt modelId="{784F8E37-64AA-49FA-BC5A-570638D11045}" type="sibTrans" cxnId="{30FCBD0C-9509-4478-B350-FF1760A11D55}">
      <dgm:prSet/>
      <dgm:spPr/>
      <dgm:t>
        <a:bodyPr/>
        <a:lstStyle/>
        <a:p>
          <a:pPr algn="ctr"/>
          <a:endParaRPr lang="en-US" sz="1600"/>
        </a:p>
      </dgm:t>
    </dgm:pt>
    <dgm:pt modelId="{B25DBC28-684F-4D36-9707-07FBC85AFF74}">
      <dgm:prSet custT="1"/>
      <dgm:spPr/>
      <dgm:t>
        <a:bodyPr/>
        <a:lstStyle/>
        <a:p>
          <a:pPr algn="l"/>
          <a:r>
            <a:rPr lang="en-US" sz="14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-</a:t>
          </a:r>
          <a:r>
            <a:rPr lang="km-KH" sz="14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គ្រប់គ្រង និងដឹកនាំការវាយតម្លៃការងារប្រចាំឆ្នំារបស់គណៈគ្រប់គ្រងគ្រឹស្ថានសិក្សាចំណេះទូទៅនៅក្រោមឱវាទ។</a:t>
          </a:r>
          <a:endParaRPr lang="en-US" sz="1400" dirty="0">
            <a:solidFill>
              <a:schemeClr val="tx1"/>
            </a:solidFill>
            <a:effectLst/>
            <a:latin typeface="Khmer OS Battambang" panose="02000500000000020004" pitchFamily="2" charset="0"/>
            <a:ea typeface="+mn-ea"/>
            <a:cs typeface="Khmer OS Battambang" panose="02000500000000020004" pitchFamily="2" charset="0"/>
          </a:endParaRPr>
        </a:p>
      </dgm:t>
    </dgm:pt>
    <dgm:pt modelId="{531D5EE7-2BF9-495C-ADCD-5E4EB4AFDB45}" type="parTrans" cxnId="{3DBAA22C-DA72-42DE-933B-B853C8EAF631}">
      <dgm:prSet/>
      <dgm:spPr/>
      <dgm:t>
        <a:bodyPr/>
        <a:lstStyle/>
        <a:p>
          <a:pPr algn="ctr"/>
          <a:endParaRPr lang="en-US" sz="1600"/>
        </a:p>
      </dgm:t>
    </dgm:pt>
    <dgm:pt modelId="{15E87AF1-B965-454A-B48D-077812A46668}" type="sibTrans" cxnId="{3DBAA22C-DA72-42DE-933B-B853C8EAF631}">
      <dgm:prSet/>
      <dgm:spPr/>
      <dgm:t>
        <a:bodyPr/>
        <a:lstStyle/>
        <a:p>
          <a:pPr algn="ctr"/>
          <a:endParaRPr lang="en-US" sz="1600"/>
        </a:p>
      </dgm:t>
    </dgm:pt>
    <dgm:pt modelId="{82D1E7CA-D3B7-480F-A809-2F82B1276DA1}">
      <dgm:prSet custT="1"/>
      <dgm:spPr/>
      <dgm:t>
        <a:bodyPr/>
        <a:lstStyle/>
        <a:p>
          <a:pPr algn="l"/>
          <a:r>
            <a:rPr lang="en-US" sz="14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-</a:t>
          </a:r>
          <a:r>
            <a:rPr lang="km-KH" sz="14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គ្រប់គ្រង និងដឹកនាំការរៀបចំផែនការវាយតម្លៃកម្រិតអង្គភាព </a:t>
          </a:r>
          <a:endParaRPr lang="en-US" sz="1400" dirty="0">
            <a:solidFill>
              <a:schemeClr val="tx1"/>
            </a:solidFill>
            <a:effectLst/>
            <a:latin typeface="Khmer OS Battambang" panose="02000500000000020004" pitchFamily="2" charset="0"/>
            <a:ea typeface="+mn-ea"/>
            <a:cs typeface="Khmer OS Battambang" panose="02000500000000020004" pitchFamily="2" charset="0"/>
          </a:endParaRPr>
        </a:p>
      </dgm:t>
    </dgm:pt>
    <dgm:pt modelId="{D5AFB8B5-B5F6-4527-B727-220574BB5C00}" type="parTrans" cxnId="{AF7C5289-FEE4-41CE-91FB-A85E4C8D07E1}">
      <dgm:prSet/>
      <dgm:spPr/>
      <dgm:t>
        <a:bodyPr/>
        <a:lstStyle/>
        <a:p>
          <a:endParaRPr lang="en-US" sz="1600"/>
        </a:p>
      </dgm:t>
    </dgm:pt>
    <dgm:pt modelId="{3BBC1C76-E667-4C57-9B15-FB649FE77813}" type="sibTrans" cxnId="{AF7C5289-FEE4-41CE-91FB-A85E4C8D07E1}">
      <dgm:prSet/>
      <dgm:spPr/>
      <dgm:t>
        <a:bodyPr/>
        <a:lstStyle/>
        <a:p>
          <a:endParaRPr lang="en-US" sz="1600"/>
        </a:p>
      </dgm:t>
    </dgm:pt>
    <dgm:pt modelId="{BC736A05-9BAF-41F6-9DD0-363C68747D7B}">
      <dgm:prSet custT="1"/>
      <dgm:spPr/>
      <dgm:t>
        <a:bodyPr/>
        <a:lstStyle/>
        <a:p>
          <a:pPr algn="l" rtl="0"/>
          <a:r>
            <a:rPr lang="en-US" sz="14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-</a:t>
          </a:r>
          <a:r>
            <a:rPr lang="km-KH" sz="14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គ្រប់គ្រង និងដឹកនាំការប្រឹក្សាយោបល់ តម្រង់ទិស និងគាំទ្រការអភិវឌ្ឍអាជីពដល់គ្រូបង្រៀន</a:t>
          </a:r>
          <a:endParaRPr lang="en-US" sz="1400" dirty="0">
            <a:solidFill>
              <a:schemeClr val="tx1"/>
            </a:solidFill>
            <a:effectLst/>
            <a:latin typeface="Khmer OS Battambang" panose="02000500000000020004" pitchFamily="2" charset="0"/>
            <a:ea typeface="+mn-ea"/>
            <a:cs typeface="Khmer OS Battambang" panose="02000500000000020004" pitchFamily="2" charset="0"/>
          </a:endParaRPr>
        </a:p>
      </dgm:t>
    </dgm:pt>
    <dgm:pt modelId="{71FC2E31-6D04-4FEE-958B-ECCB5FCE9DFA}" type="parTrans" cxnId="{5BDAA727-2014-4D4C-9F2D-B1BD7151050D}">
      <dgm:prSet/>
      <dgm:spPr/>
      <dgm:t>
        <a:bodyPr/>
        <a:lstStyle/>
        <a:p>
          <a:endParaRPr lang="en-US" sz="1600"/>
        </a:p>
      </dgm:t>
    </dgm:pt>
    <dgm:pt modelId="{6D9C88B0-377E-4CC1-84F7-BADA94BFF06B}" type="sibTrans" cxnId="{5BDAA727-2014-4D4C-9F2D-B1BD7151050D}">
      <dgm:prSet/>
      <dgm:spPr/>
      <dgm:t>
        <a:bodyPr/>
        <a:lstStyle/>
        <a:p>
          <a:endParaRPr lang="en-US" sz="1600"/>
        </a:p>
      </dgm:t>
    </dgm:pt>
    <dgm:pt modelId="{BFBE73E7-1F13-4258-966C-CE328769C994}">
      <dgm:prSet custT="1"/>
      <dgm:spPr/>
      <dgm:t>
        <a:bodyPr/>
        <a:lstStyle/>
        <a:p>
          <a:pPr algn="l"/>
          <a:r>
            <a:rPr lang="en-US" sz="14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-</a:t>
          </a:r>
          <a:r>
            <a:rPr lang="km-KH" sz="14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គ្រប់គ្រង និងដឹកនាំការវាយតម្លៃការងារប្រចាំឆ្នំារបស់គ្រូបង្រៀន។</a:t>
          </a:r>
          <a:endParaRPr lang="en-US" sz="1400" dirty="0">
            <a:solidFill>
              <a:schemeClr val="tx1"/>
            </a:solidFill>
            <a:effectLst/>
            <a:latin typeface="Khmer OS Battambang" panose="02000500000000020004" pitchFamily="2" charset="0"/>
            <a:ea typeface="+mn-ea"/>
            <a:cs typeface="Khmer OS Battambang" panose="02000500000000020004" pitchFamily="2" charset="0"/>
          </a:endParaRPr>
        </a:p>
      </dgm:t>
    </dgm:pt>
    <dgm:pt modelId="{A96B1554-D66C-4C17-B96A-65BFBB88B47B}" type="parTrans" cxnId="{A8C9471F-1B0B-490B-9C53-74F6F3DF9642}">
      <dgm:prSet/>
      <dgm:spPr/>
      <dgm:t>
        <a:bodyPr/>
        <a:lstStyle/>
        <a:p>
          <a:endParaRPr lang="en-US" sz="1600"/>
        </a:p>
      </dgm:t>
    </dgm:pt>
    <dgm:pt modelId="{BCC79972-1C5F-4254-9F0B-D13209B819A8}" type="sibTrans" cxnId="{A8C9471F-1B0B-490B-9C53-74F6F3DF9642}">
      <dgm:prSet/>
      <dgm:spPr/>
      <dgm:t>
        <a:bodyPr/>
        <a:lstStyle/>
        <a:p>
          <a:endParaRPr lang="en-US" sz="1600"/>
        </a:p>
      </dgm:t>
    </dgm:pt>
    <dgm:pt modelId="{B3154728-6615-4A91-BBA4-CD8B83B07A30}">
      <dgm:prSet custT="1"/>
      <dgm:spPr/>
      <dgm:t>
        <a:bodyPr/>
        <a:lstStyle/>
        <a:p>
          <a:pPr algn="l"/>
          <a:r>
            <a:rPr lang="en-US" sz="14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- </a:t>
          </a:r>
          <a:r>
            <a:rPr lang="km-KH" sz="14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គ្រប់គ្រង និងដឹកនាំការរៀបចំផែនការវាយតម្លៃបុគ្គលិកអប់រំក្នុងអង្គភាព</a:t>
          </a:r>
          <a:endParaRPr lang="en-US" sz="1400" dirty="0">
            <a:solidFill>
              <a:schemeClr val="tx1"/>
            </a:solidFill>
            <a:effectLst/>
            <a:latin typeface="Khmer OS Battambang" panose="02000500000000020004" pitchFamily="2" charset="0"/>
            <a:ea typeface="+mn-ea"/>
            <a:cs typeface="Khmer OS Battambang" panose="02000500000000020004" pitchFamily="2" charset="0"/>
          </a:endParaRPr>
        </a:p>
      </dgm:t>
    </dgm:pt>
    <dgm:pt modelId="{6E3DC4FE-1032-46B3-A84F-D65D37436E08}" type="parTrans" cxnId="{87300A96-AB4B-4BCF-80A0-6287A90026CA}">
      <dgm:prSet/>
      <dgm:spPr/>
      <dgm:t>
        <a:bodyPr/>
        <a:lstStyle/>
        <a:p>
          <a:endParaRPr lang="en-US" sz="1600"/>
        </a:p>
      </dgm:t>
    </dgm:pt>
    <dgm:pt modelId="{457ED2AF-7B11-4AA1-BB80-0FE3569316AF}" type="sibTrans" cxnId="{87300A96-AB4B-4BCF-80A0-6287A90026CA}">
      <dgm:prSet/>
      <dgm:spPr/>
      <dgm:t>
        <a:bodyPr/>
        <a:lstStyle/>
        <a:p>
          <a:endParaRPr lang="en-US" sz="1600"/>
        </a:p>
      </dgm:t>
    </dgm:pt>
    <dgm:pt modelId="{36E6222B-6DF6-45CD-B7B3-73EB1564783F}">
      <dgm:prSet custT="1"/>
      <dgm:spPr/>
      <dgm:t>
        <a:bodyPr/>
        <a:lstStyle/>
        <a:p>
          <a:pPr algn="l"/>
          <a:r>
            <a:rPr lang="en-US" sz="140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- </a:t>
          </a:r>
          <a:r>
            <a:rPr lang="km-KH" sz="140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គ្រប់គ្រង និងដឹកនាំការប្រឹក្សាយោបល់ តម្រង់ទិស និងគាំទ្រការអភិវឌ្ឍអាជីពដល់បុគ្គលិកអប់រំក្នុងអង្គភាព</a:t>
          </a:r>
          <a:endParaRPr lang="en-US" sz="1400" dirty="0">
            <a:solidFill>
              <a:schemeClr val="tx1"/>
            </a:solidFill>
            <a:effectLst/>
            <a:latin typeface="Khmer OS Battambang" panose="02000500000000020004" pitchFamily="2" charset="0"/>
            <a:ea typeface="+mn-ea"/>
            <a:cs typeface="Khmer OS Battambang" panose="02000500000000020004" pitchFamily="2" charset="0"/>
          </a:endParaRPr>
        </a:p>
      </dgm:t>
    </dgm:pt>
    <dgm:pt modelId="{861A3609-059B-4C2A-9042-508A09ED8130}" type="parTrans" cxnId="{22CF6FA0-DA95-4E3E-B7DF-B32BFE1E86D2}">
      <dgm:prSet/>
      <dgm:spPr/>
      <dgm:t>
        <a:bodyPr/>
        <a:lstStyle/>
        <a:p>
          <a:endParaRPr lang="en-US" sz="1600"/>
        </a:p>
      </dgm:t>
    </dgm:pt>
    <dgm:pt modelId="{73001920-ED99-4B29-905D-F49778D4000C}" type="sibTrans" cxnId="{22CF6FA0-DA95-4E3E-B7DF-B32BFE1E86D2}">
      <dgm:prSet/>
      <dgm:spPr/>
      <dgm:t>
        <a:bodyPr/>
        <a:lstStyle/>
        <a:p>
          <a:endParaRPr lang="en-US" sz="1600"/>
        </a:p>
      </dgm:t>
    </dgm:pt>
    <dgm:pt modelId="{216C4B5E-0789-4EB4-BCEE-01F46B2EB0E2}">
      <dgm:prSet custT="1"/>
      <dgm:spPr/>
      <dgm:t>
        <a:bodyPr/>
        <a:lstStyle/>
        <a:p>
          <a:pPr algn="l"/>
          <a:r>
            <a:rPr lang="en-US" sz="14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- </a:t>
          </a:r>
          <a:r>
            <a:rPr lang="km-KH" sz="14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គ្រប់គ្រង និងដឹកនាំការវាយតម្លៃការងារប្រចាំឆ្នំារបស់បុគ្គលិកអប់រំក្នុងអង្គភាព។</a:t>
          </a:r>
          <a:endParaRPr lang="en-US" sz="1400" dirty="0">
            <a:solidFill>
              <a:schemeClr val="tx1"/>
            </a:solidFill>
            <a:effectLst/>
            <a:latin typeface="Khmer OS Battambang" panose="02000500000000020004" pitchFamily="2" charset="0"/>
            <a:ea typeface="+mn-ea"/>
            <a:cs typeface="Khmer OS Battambang" panose="02000500000000020004" pitchFamily="2" charset="0"/>
          </a:endParaRPr>
        </a:p>
      </dgm:t>
    </dgm:pt>
    <dgm:pt modelId="{83D3EFE5-C5C8-49E2-9BB9-ECD36AC453D3}" type="parTrans" cxnId="{AB32F7FC-F2B2-4121-A7A2-A0F35C824494}">
      <dgm:prSet/>
      <dgm:spPr/>
      <dgm:t>
        <a:bodyPr/>
        <a:lstStyle/>
        <a:p>
          <a:endParaRPr lang="en-US" sz="1600"/>
        </a:p>
      </dgm:t>
    </dgm:pt>
    <dgm:pt modelId="{F795C1E4-FD24-403C-9BD3-98280579A286}" type="sibTrans" cxnId="{AB32F7FC-F2B2-4121-A7A2-A0F35C824494}">
      <dgm:prSet/>
      <dgm:spPr/>
      <dgm:t>
        <a:bodyPr/>
        <a:lstStyle/>
        <a:p>
          <a:endParaRPr lang="en-US" sz="1600"/>
        </a:p>
      </dgm:t>
    </dgm:pt>
    <dgm:pt modelId="{9C96483B-7BD6-429D-85DD-2EE4A3433010}" type="pres">
      <dgm:prSet presAssocID="{75D210E0-2009-4F9E-AD53-8B3BF9ACC1FA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9A6921A5-5E79-43C3-8504-88380C925C2C}" type="pres">
      <dgm:prSet presAssocID="{56EB00BF-B239-46A7-9747-4E331CB7DC30}" presName="composite" presStyleCnt="0"/>
      <dgm:spPr/>
    </dgm:pt>
    <dgm:pt modelId="{1B4EC51E-2724-42D6-8B86-8C81501BC13A}" type="pres">
      <dgm:prSet presAssocID="{56EB00BF-B239-46A7-9747-4E331CB7DC30}" presName="BackAccent" presStyleLbl="bgShp" presStyleIdx="0" presStyleCnt="3"/>
      <dgm:spPr/>
    </dgm:pt>
    <dgm:pt modelId="{4B0C8E8B-5997-4CA6-A274-77AFC0C4D324}" type="pres">
      <dgm:prSet presAssocID="{56EB00BF-B239-46A7-9747-4E331CB7DC30}" presName="Accent" presStyleLbl="alignNode1" presStyleIdx="0" presStyleCnt="3"/>
      <dgm:spPr/>
    </dgm:pt>
    <dgm:pt modelId="{EEC58E9C-02E7-4BFD-A41F-83F04B27FE4E}" type="pres">
      <dgm:prSet presAssocID="{56EB00BF-B239-46A7-9747-4E331CB7DC30}" presName="Child" presStyleLbl="revTx" presStyleIdx="0" presStyleCnt="6" custScaleX="144740" custLinFactNeighborX="-8215" custLinFactNeighborY="8272">
        <dgm:presLayoutVars>
          <dgm:chMax val="0"/>
          <dgm:chPref val="0"/>
          <dgm:bulletEnabled val="1"/>
        </dgm:presLayoutVars>
      </dgm:prSet>
      <dgm:spPr/>
    </dgm:pt>
    <dgm:pt modelId="{6D95667F-5046-41F7-8C70-2CD43B1BB111}" type="pres">
      <dgm:prSet presAssocID="{56EB00BF-B239-46A7-9747-4E331CB7DC30}" presName="Parent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AAA19588-625C-433B-AD07-D68C43979F73}" type="pres">
      <dgm:prSet presAssocID="{EF89FC30-8BDD-486D-8C2A-A47452B4F3A5}" presName="sibTrans" presStyleCnt="0"/>
      <dgm:spPr/>
    </dgm:pt>
    <dgm:pt modelId="{CD06CD00-FC5A-4178-B2FD-C65BEC6272E9}" type="pres">
      <dgm:prSet presAssocID="{A7223F2B-437C-4374-85BB-1AB410D87A34}" presName="composite" presStyleCnt="0"/>
      <dgm:spPr/>
    </dgm:pt>
    <dgm:pt modelId="{5D605AA2-5F4D-4868-952D-1B37FA2815D7}" type="pres">
      <dgm:prSet presAssocID="{A7223F2B-437C-4374-85BB-1AB410D87A34}" presName="BackAccent" presStyleLbl="bgShp" presStyleIdx="1" presStyleCnt="3"/>
      <dgm:spPr/>
    </dgm:pt>
    <dgm:pt modelId="{1C06BE72-8DFC-4517-9E31-DD4E1303112B}" type="pres">
      <dgm:prSet presAssocID="{A7223F2B-437C-4374-85BB-1AB410D87A34}" presName="Accent" presStyleLbl="alignNode1" presStyleIdx="1" presStyleCnt="3"/>
      <dgm:spPr/>
    </dgm:pt>
    <dgm:pt modelId="{CED0CC2F-9E3B-4AEF-B90E-6A174623AD30}" type="pres">
      <dgm:prSet presAssocID="{A7223F2B-437C-4374-85BB-1AB410D87A34}" presName="Child" presStyleLbl="revTx" presStyleIdx="2" presStyleCnt="6" custScaleX="159164" custLinFactNeighborY="0">
        <dgm:presLayoutVars>
          <dgm:chMax val="0"/>
          <dgm:chPref val="0"/>
          <dgm:bulletEnabled val="1"/>
        </dgm:presLayoutVars>
      </dgm:prSet>
      <dgm:spPr/>
    </dgm:pt>
    <dgm:pt modelId="{D5681982-CED6-4626-9D47-6B10AF0EFDC6}" type="pres">
      <dgm:prSet presAssocID="{A7223F2B-437C-4374-85BB-1AB410D87A34}" presName="Parent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43B90C45-3B7C-481A-B19A-E6D5F0CA546F}" type="pres">
      <dgm:prSet presAssocID="{7510F55A-0693-41F4-9403-A1857E5EF53A}" presName="sibTrans" presStyleCnt="0"/>
      <dgm:spPr/>
    </dgm:pt>
    <dgm:pt modelId="{A1C60B1D-450F-47FE-8E2D-1BEE6330A04B}" type="pres">
      <dgm:prSet presAssocID="{A0EA4DC8-E839-40A4-8A38-884B2AF1D2D4}" presName="composite" presStyleCnt="0"/>
      <dgm:spPr/>
    </dgm:pt>
    <dgm:pt modelId="{A98BB80D-5FBF-4CE2-AE75-86ECF66378A7}" type="pres">
      <dgm:prSet presAssocID="{A0EA4DC8-E839-40A4-8A38-884B2AF1D2D4}" presName="BackAccent" presStyleLbl="bgShp" presStyleIdx="2" presStyleCnt="3"/>
      <dgm:spPr/>
    </dgm:pt>
    <dgm:pt modelId="{C00EF9EF-034C-43AC-8509-90FDFF1BF8E2}" type="pres">
      <dgm:prSet presAssocID="{A0EA4DC8-E839-40A4-8A38-884B2AF1D2D4}" presName="Accent" presStyleLbl="alignNode1" presStyleIdx="2" presStyleCnt="3"/>
      <dgm:spPr/>
    </dgm:pt>
    <dgm:pt modelId="{9914C3ED-E6A7-468A-81C9-B9F88E7A16D8}" type="pres">
      <dgm:prSet presAssocID="{A0EA4DC8-E839-40A4-8A38-884B2AF1D2D4}" presName="Child" presStyleLbl="revTx" presStyleIdx="4" presStyleCnt="6" custScaleX="111758">
        <dgm:presLayoutVars>
          <dgm:chMax val="0"/>
          <dgm:chPref val="0"/>
          <dgm:bulletEnabled val="1"/>
        </dgm:presLayoutVars>
      </dgm:prSet>
      <dgm:spPr/>
    </dgm:pt>
    <dgm:pt modelId="{D7A39C6D-F2C7-44D9-BD7D-6CF968FD8B9D}" type="pres">
      <dgm:prSet presAssocID="{A0EA4DC8-E839-40A4-8A38-884B2AF1D2D4}" presName="Parent" presStyleLbl="revTx" presStyleIdx="5" presStyleCnt="6" custScaleX="112021">
        <dgm:presLayoutVars>
          <dgm:chMax val="1"/>
          <dgm:chPref val="1"/>
          <dgm:bulletEnabled val="1"/>
        </dgm:presLayoutVars>
      </dgm:prSet>
      <dgm:spPr/>
    </dgm:pt>
  </dgm:ptLst>
  <dgm:cxnLst>
    <dgm:cxn modelId="{DD349903-8638-44C5-B5E0-DC4B8933838F}" srcId="{A7223F2B-437C-4374-85BB-1AB410D87A34}" destId="{8C6D46E4-1C95-4FB3-A993-FAA7A6BDD87E}" srcOrd="0" destOrd="0" parTransId="{F80200B9-ECEE-4FEA-98B7-8C91F806A6D2}" sibTransId="{C4C8C3F8-C3C1-4EA0-B5D4-05A2E28CBD74}"/>
    <dgm:cxn modelId="{F8995D07-4DB6-48B8-B5C2-0E454F66EF87}" type="presOf" srcId="{216C4B5E-0789-4EB4-BCEE-01F46B2EB0E2}" destId="{9914C3ED-E6A7-468A-81C9-B9F88E7A16D8}" srcOrd="0" destOrd="3" presId="urn:microsoft.com/office/officeart/2008/layout/IncreasingCircleProcess"/>
    <dgm:cxn modelId="{3A498C08-6F21-4760-8621-1D6F9A0B645B}" srcId="{56EB00BF-B239-46A7-9747-4E331CB7DC30}" destId="{DD02FB32-5BB8-4B56-8D68-50EF646DAA0A}" srcOrd="4" destOrd="0" parTransId="{3B112C01-CE35-44A4-A8C7-E1C476BC72C2}" sibTransId="{CEDE69DC-313E-40A7-93E6-47294D6BA85E}"/>
    <dgm:cxn modelId="{30FCBD0C-9509-4478-B350-FF1760A11D55}" srcId="{A7223F2B-437C-4374-85BB-1AB410D87A34}" destId="{F44D2052-D47B-438B-98DD-4C9700BBCB93}" srcOrd="2" destOrd="0" parTransId="{0A066428-62B0-424B-91A2-6D9B0895720E}" sibTransId="{784F8E37-64AA-49FA-BC5A-570638D11045}"/>
    <dgm:cxn modelId="{BCCCA314-F14A-4C75-8552-055E2B8122B5}" srcId="{56EB00BF-B239-46A7-9747-4E331CB7DC30}" destId="{92213959-9DAB-40C2-9D19-A3F0BA37B0B1}" srcOrd="0" destOrd="0" parTransId="{54092FC6-CC12-4E2A-BDE8-52276218132E}" sibTransId="{3521B3B4-8432-4E93-BD75-75172E5A2ACF}"/>
    <dgm:cxn modelId="{2AA4BF1A-E7F9-42E6-AE11-CFEBBE85BC3A}" type="presOf" srcId="{B3154728-6615-4A91-BBA4-CD8B83B07A30}" destId="{9914C3ED-E6A7-468A-81C9-B9F88E7A16D8}" srcOrd="0" destOrd="1" presId="urn:microsoft.com/office/officeart/2008/layout/IncreasingCircleProcess"/>
    <dgm:cxn modelId="{A8C9471F-1B0B-490B-9C53-74F6F3DF9642}" srcId="{56EB00BF-B239-46A7-9747-4E331CB7DC30}" destId="{BFBE73E7-1F13-4258-966C-CE328769C994}" srcOrd="3" destOrd="0" parTransId="{A96B1554-D66C-4C17-B96A-65BFBB88B47B}" sibTransId="{BCC79972-1C5F-4254-9F0B-D13209B819A8}"/>
    <dgm:cxn modelId="{5BDAA727-2014-4D4C-9F2D-B1BD7151050D}" srcId="{56EB00BF-B239-46A7-9747-4E331CB7DC30}" destId="{BC736A05-9BAF-41F6-9DD0-363C68747D7B}" srcOrd="2" destOrd="0" parTransId="{71FC2E31-6D04-4FEE-958B-ECCB5FCE9DFA}" sibTransId="{6D9C88B0-377E-4CC1-84F7-BADA94BFF06B}"/>
    <dgm:cxn modelId="{300BBC29-764B-4299-AF70-CC3E7B8251B4}" type="presOf" srcId="{B25DBC28-684F-4D36-9707-07FBC85AFF74}" destId="{CED0CC2F-9E3B-4AEF-B90E-6A174623AD30}" srcOrd="0" destOrd="3" presId="urn:microsoft.com/office/officeart/2008/layout/IncreasingCircleProcess"/>
    <dgm:cxn modelId="{3DBAA22C-DA72-42DE-933B-B853C8EAF631}" srcId="{A7223F2B-437C-4374-85BB-1AB410D87A34}" destId="{B25DBC28-684F-4D36-9707-07FBC85AFF74}" srcOrd="3" destOrd="0" parTransId="{531D5EE7-2BF9-495C-ADCD-5E4EB4AFDB45}" sibTransId="{15E87AF1-B965-454A-B48D-077812A46668}"/>
    <dgm:cxn modelId="{B0B8B142-79B5-4205-BCA3-06EDF0CB7E46}" type="presOf" srcId="{A0EA4DC8-E839-40A4-8A38-884B2AF1D2D4}" destId="{D7A39C6D-F2C7-44D9-BD7D-6CF968FD8B9D}" srcOrd="0" destOrd="0" presId="urn:microsoft.com/office/officeart/2008/layout/IncreasingCircleProcess"/>
    <dgm:cxn modelId="{C6141444-E320-4D08-AC9B-CDE1B41BA0B8}" srcId="{75D210E0-2009-4F9E-AD53-8B3BF9ACC1FA}" destId="{A0EA4DC8-E839-40A4-8A38-884B2AF1D2D4}" srcOrd="2" destOrd="0" parTransId="{33F96DFC-325B-463A-B19C-007E2AD22594}" sibTransId="{7F6FD6E3-04A8-4F58-A8FE-B67E319C5D67}"/>
    <dgm:cxn modelId="{56FC2844-1AB3-4640-A02F-D5DD16BF4382}" type="presOf" srcId="{56EB00BF-B239-46A7-9747-4E331CB7DC30}" destId="{6D95667F-5046-41F7-8C70-2CD43B1BB111}" srcOrd="0" destOrd="0" presId="urn:microsoft.com/office/officeart/2008/layout/IncreasingCircleProcess"/>
    <dgm:cxn modelId="{64F6BF6C-B455-4402-90CE-388E1112BB40}" srcId="{A0EA4DC8-E839-40A4-8A38-884B2AF1D2D4}" destId="{FD68ED2A-C1A7-4742-BB0D-06E55C73516D}" srcOrd="0" destOrd="0" parTransId="{819CBEF5-7C03-48F6-B034-4A4B3BD91519}" sibTransId="{ADA7C18A-CFB8-45FC-AE4E-F5C8E5987E7F}"/>
    <dgm:cxn modelId="{89339851-0199-48C2-815A-A92F3CAC34E5}" type="presOf" srcId="{36E6222B-6DF6-45CD-B7B3-73EB1564783F}" destId="{9914C3ED-E6A7-468A-81C9-B9F88E7A16D8}" srcOrd="0" destOrd="2" presId="urn:microsoft.com/office/officeart/2008/layout/IncreasingCircleProcess"/>
    <dgm:cxn modelId="{49943274-5DFB-4C5F-849A-843DB3B975F4}" srcId="{75D210E0-2009-4F9E-AD53-8B3BF9ACC1FA}" destId="{56EB00BF-B239-46A7-9747-4E331CB7DC30}" srcOrd="0" destOrd="0" parTransId="{0BBB087D-CBE2-4B8C-B870-6CD1411ADB4D}" sibTransId="{EF89FC30-8BDD-486D-8C2A-A47452B4F3A5}"/>
    <dgm:cxn modelId="{939DD284-2DD7-47C0-AE56-40EA186A3F5E}" type="presOf" srcId="{F44D2052-D47B-438B-98DD-4C9700BBCB93}" destId="{CED0CC2F-9E3B-4AEF-B90E-6A174623AD30}" srcOrd="0" destOrd="2" presId="urn:microsoft.com/office/officeart/2008/layout/IncreasingCircleProcess"/>
    <dgm:cxn modelId="{EA57BE87-81C1-47B2-A0DB-0033C2AB3352}" type="presOf" srcId="{BFBE73E7-1F13-4258-966C-CE328769C994}" destId="{EEC58E9C-02E7-4BFD-A41F-83F04B27FE4E}" srcOrd="0" destOrd="3" presId="urn:microsoft.com/office/officeart/2008/layout/IncreasingCircleProcess"/>
    <dgm:cxn modelId="{AF7C5289-FEE4-41CE-91FB-A85E4C8D07E1}" srcId="{56EB00BF-B239-46A7-9747-4E331CB7DC30}" destId="{82D1E7CA-D3B7-480F-A809-2F82B1276DA1}" srcOrd="1" destOrd="0" parTransId="{D5AFB8B5-B5F6-4527-B727-220574BB5C00}" sibTransId="{3BBC1C76-E667-4C57-9B15-FB649FE77813}"/>
    <dgm:cxn modelId="{34D64190-A60F-45E1-93AB-3C4FC5EB9F62}" type="presOf" srcId="{DD02FB32-5BB8-4B56-8D68-50EF646DAA0A}" destId="{EEC58E9C-02E7-4BFD-A41F-83F04B27FE4E}" srcOrd="0" destOrd="4" presId="urn:microsoft.com/office/officeart/2008/layout/IncreasingCircleProcess"/>
    <dgm:cxn modelId="{87300A96-AB4B-4BCF-80A0-6287A90026CA}" srcId="{A0EA4DC8-E839-40A4-8A38-884B2AF1D2D4}" destId="{B3154728-6615-4A91-BBA4-CD8B83B07A30}" srcOrd="1" destOrd="0" parTransId="{6E3DC4FE-1032-46B3-A84F-D65D37436E08}" sibTransId="{457ED2AF-7B11-4AA1-BB80-0FE3569316AF}"/>
    <dgm:cxn modelId="{22CF6FA0-DA95-4E3E-B7DF-B32BFE1E86D2}" srcId="{A0EA4DC8-E839-40A4-8A38-884B2AF1D2D4}" destId="{36E6222B-6DF6-45CD-B7B3-73EB1564783F}" srcOrd="2" destOrd="0" parTransId="{861A3609-059B-4C2A-9042-508A09ED8130}" sibTransId="{73001920-ED99-4B29-905D-F49778D4000C}"/>
    <dgm:cxn modelId="{3662C2A1-826C-4BB4-A09D-A6A6E7C29511}" type="presOf" srcId="{8C6D46E4-1C95-4FB3-A993-FAA7A6BDD87E}" destId="{CED0CC2F-9E3B-4AEF-B90E-6A174623AD30}" srcOrd="0" destOrd="0" presId="urn:microsoft.com/office/officeart/2008/layout/IncreasingCircleProcess"/>
    <dgm:cxn modelId="{0E272FAA-DA8F-4C6A-B44A-E400E32624E1}" type="presOf" srcId="{BC736A05-9BAF-41F6-9DD0-363C68747D7B}" destId="{EEC58E9C-02E7-4BFD-A41F-83F04B27FE4E}" srcOrd="0" destOrd="2" presId="urn:microsoft.com/office/officeart/2008/layout/IncreasingCircleProcess"/>
    <dgm:cxn modelId="{93B754AB-B3F0-43F1-A43E-75B0498F187F}" type="presOf" srcId="{82D1E7CA-D3B7-480F-A809-2F82B1276DA1}" destId="{EEC58E9C-02E7-4BFD-A41F-83F04B27FE4E}" srcOrd="0" destOrd="1" presId="urn:microsoft.com/office/officeart/2008/layout/IncreasingCircleProcess"/>
    <dgm:cxn modelId="{488D15B6-08AA-4117-9079-55D58F7FA07A}" type="presOf" srcId="{FD68ED2A-C1A7-4742-BB0D-06E55C73516D}" destId="{9914C3ED-E6A7-468A-81C9-B9F88E7A16D8}" srcOrd="0" destOrd="0" presId="urn:microsoft.com/office/officeart/2008/layout/IncreasingCircleProcess"/>
    <dgm:cxn modelId="{1FC9FEC0-C71A-4F8C-94F6-2A27D9BDF580}" srcId="{75D210E0-2009-4F9E-AD53-8B3BF9ACC1FA}" destId="{A7223F2B-437C-4374-85BB-1AB410D87A34}" srcOrd="1" destOrd="0" parTransId="{F08C2116-C6D6-4AB5-9EC3-FB5141149777}" sibTransId="{7510F55A-0693-41F4-9403-A1857E5EF53A}"/>
    <dgm:cxn modelId="{51D8C8C1-D369-43DE-97D2-C855BC7BAE56}" type="presOf" srcId="{92213959-9DAB-40C2-9D19-A3F0BA37B0B1}" destId="{EEC58E9C-02E7-4BFD-A41F-83F04B27FE4E}" srcOrd="0" destOrd="0" presId="urn:microsoft.com/office/officeart/2008/layout/IncreasingCircleProcess"/>
    <dgm:cxn modelId="{54434EC8-653F-4BD1-95BA-B44A8F2702CB}" type="presOf" srcId="{64548567-753D-4715-B070-B4547ED117F9}" destId="{CED0CC2F-9E3B-4AEF-B90E-6A174623AD30}" srcOrd="0" destOrd="1" presId="urn:microsoft.com/office/officeart/2008/layout/IncreasingCircleProcess"/>
    <dgm:cxn modelId="{E7EA3DC9-4062-4D69-BED8-484E91DE6E18}" type="presOf" srcId="{75D210E0-2009-4F9E-AD53-8B3BF9ACC1FA}" destId="{9C96483B-7BD6-429D-85DD-2EE4A3433010}" srcOrd="0" destOrd="0" presId="urn:microsoft.com/office/officeart/2008/layout/IncreasingCircleProcess"/>
    <dgm:cxn modelId="{BA830BDB-701E-4A80-8D58-DBA1BCB34EC2}" srcId="{A7223F2B-437C-4374-85BB-1AB410D87A34}" destId="{64548567-753D-4715-B070-B4547ED117F9}" srcOrd="1" destOrd="0" parTransId="{F9A78B4B-C9CF-4A64-99F8-04E64DE6F768}" sibTransId="{CC5979BD-AF13-483E-92F0-332C21A8F693}"/>
    <dgm:cxn modelId="{B46816E6-1EA6-4EB8-80F6-7A8168124ACD}" type="presOf" srcId="{A7223F2B-437C-4374-85BB-1AB410D87A34}" destId="{D5681982-CED6-4626-9D47-6B10AF0EFDC6}" srcOrd="0" destOrd="0" presId="urn:microsoft.com/office/officeart/2008/layout/IncreasingCircleProcess"/>
    <dgm:cxn modelId="{AB32F7FC-F2B2-4121-A7A2-A0F35C824494}" srcId="{A0EA4DC8-E839-40A4-8A38-884B2AF1D2D4}" destId="{216C4B5E-0789-4EB4-BCEE-01F46B2EB0E2}" srcOrd="3" destOrd="0" parTransId="{83D3EFE5-C5C8-49E2-9BB9-ECD36AC453D3}" sibTransId="{F795C1E4-FD24-403C-9BD3-98280579A286}"/>
    <dgm:cxn modelId="{0AB3437E-8245-4C57-A7D9-7739DCA2E726}" type="presParOf" srcId="{9C96483B-7BD6-429D-85DD-2EE4A3433010}" destId="{9A6921A5-5E79-43C3-8504-88380C925C2C}" srcOrd="0" destOrd="0" presId="urn:microsoft.com/office/officeart/2008/layout/IncreasingCircleProcess"/>
    <dgm:cxn modelId="{389A6FD6-BB62-4EF5-B583-88E8F9B5A1AA}" type="presParOf" srcId="{9A6921A5-5E79-43C3-8504-88380C925C2C}" destId="{1B4EC51E-2724-42D6-8B86-8C81501BC13A}" srcOrd="0" destOrd="0" presId="urn:microsoft.com/office/officeart/2008/layout/IncreasingCircleProcess"/>
    <dgm:cxn modelId="{8D7D6A00-A346-4276-99AD-0283762E05A3}" type="presParOf" srcId="{9A6921A5-5E79-43C3-8504-88380C925C2C}" destId="{4B0C8E8B-5997-4CA6-A274-77AFC0C4D324}" srcOrd="1" destOrd="0" presId="urn:microsoft.com/office/officeart/2008/layout/IncreasingCircleProcess"/>
    <dgm:cxn modelId="{6F15124B-1E94-4D0E-B234-9DACFA1E0E8E}" type="presParOf" srcId="{9A6921A5-5E79-43C3-8504-88380C925C2C}" destId="{EEC58E9C-02E7-4BFD-A41F-83F04B27FE4E}" srcOrd="2" destOrd="0" presId="urn:microsoft.com/office/officeart/2008/layout/IncreasingCircleProcess"/>
    <dgm:cxn modelId="{12961458-99B8-4755-B935-9B40DCC5200A}" type="presParOf" srcId="{9A6921A5-5E79-43C3-8504-88380C925C2C}" destId="{6D95667F-5046-41F7-8C70-2CD43B1BB111}" srcOrd="3" destOrd="0" presId="urn:microsoft.com/office/officeart/2008/layout/IncreasingCircleProcess"/>
    <dgm:cxn modelId="{DAAA7780-50C5-49F8-9BB8-F69A0217472D}" type="presParOf" srcId="{9C96483B-7BD6-429D-85DD-2EE4A3433010}" destId="{AAA19588-625C-433B-AD07-D68C43979F73}" srcOrd="1" destOrd="0" presId="urn:microsoft.com/office/officeart/2008/layout/IncreasingCircleProcess"/>
    <dgm:cxn modelId="{50138B75-CB87-4D29-8D32-A7E7803FAE48}" type="presParOf" srcId="{9C96483B-7BD6-429D-85DD-2EE4A3433010}" destId="{CD06CD00-FC5A-4178-B2FD-C65BEC6272E9}" srcOrd="2" destOrd="0" presId="urn:microsoft.com/office/officeart/2008/layout/IncreasingCircleProcess"/>
    <dgm:cxn modelId="{5D1C3BD3-D6D5-499C-8ACE-A1D84E1A89A6}" type="presParOf" srcId="{CD06CD00-FC5A-4178-B2FD-C65BEC6272E9}" destId="{5D605AA2-5F4D-4868-952D-1B37FA2815D7}" srcOrd="0" destOrd="0" presId="urn:microsoft.com/office/officeart/2008/layout/IncreasingCircleProcess"/>
    <dgm:cxn modelId="{CFC5E5C5-1713-4B84-A927-28DAB2B0EBB8}" type="presParOf" srcId="{CD06CD00-FC5A-4178-B2FD-C65BEC6272E9}" destId="{1C06BE72-8DFC-4517-9E31-DD4E1303112B}" srcOrd="1" destOrd="0" presId="urn:microsoft.com/office/officeart/2008/layout/IncreasingCircleProcess"/>
    <dgm:cxn modelId="{A54CBF30-5804-448A-945D-3D32348064D3}" type="presParOf" srcId="{CD06CD00-FC5A-4178-B2FD-C65BEC6272E9}" destId="{CED0CC2F-9E3B-4AEF-B90E-6A174623AD30}" srcOrd="2" destOrd="0" presId="urn:microsoft.com/office/officeart/2008/layout/IncreasingCircleProcess"/>
    <dgm:cxn modelId="{00A85CD9-4F08-4DD9-9B5F-422A0A3ECE68}" type="presParOf" srcId="{CD06CD00-FC5A-4178-B2FD-C65BEC6272E9}" destId="{D5681982-CED6-4626-9D47-6B10AF0EFDC6}" srcOrd="3" destOrd="0" presId="urn:microsoft.com/office/officeart/2008/layout/IncreasingCircleProcess"/>
    <dgm:cxn modelId="{5B2C29D5-EC77-4E5D-9432-27B128C2542D}" type="presParOf" srcId="{9C96483B-7BD6-429D-85DD-2EE4A3433010}" destId="{43B90C45-3B7C-481A-B19A-E6D5F0CA546F}" srcOrd="3" destOrd="0" presId="urn:microsoft.com/office/officeart/2008/layout/IncreasingCircleProcess"/>
    <dgm:cxn modelId="{47A9A406-AE87-4270-8EC3-69ECA644EC49}" type="presParOf" srcId="{9C96483B-7BD6-429D-85DD-2EE4A3433010}" destId="{A1C60B1D-450F-47FE-8E2D-1BEE6330A04B}" srcOrd="4" destOrd="0" presId="urn:microsoft.com/office/officeart/2008/layout/IncreasingCircleProcess"/>
    <dgm:cxn modelId="{B10A3F09-47D3-46FA-BCD1-5174CDF4E2D0}" type="presParOf" srcId="{A1C60B1D-450F-47FE-8E2D-1BEE6330A04B}" destId="{A98BB80D-5FBF-4CE2-AE75-86ECF66378A7}" srcOrd="0" destOrd="0" presId="urn:microsoft.com/office/officeart/2008/layout/IncreasingCircleProcess"/>
    <dgm:cxn modelId="{D948CF77-F3B7-4115-804B-3CDBFCBCCE08}" type="presParOf" srcId="{A1C60B1D-450F-47FE-8E2D-1BEE6330A04B}" destId="{C00EF9EF-034C-43AC-8509-90FDFF1BF8E2}" srcOrd="1" destOrd="0" presId="urn:microsoft.com/office/officeart/2008/layout/IncreasingCircleProcess"/>
    <dgm:cxn modelId="{8151E537-491C-484E-B01F-7DC699D1F0DB}" type="presParOf" srcId="{A1C60B1D-450F-47FE-8E2D-1BEE6330A04B}" destId="{9914C3ED-E6A7-468A-81C9-B9F88E7A16D8}" srcOrd="2" destOrd="0" presId="urn:microsoft.com/office/officeart/2008/layout/IncreasingCircleProcess"/>
    <dgm:cxn modelId="{165445F4-415B-4E06-A9CA-1FAC5E09D8EB}" type="presParOf" srcId="{A1C60B1D-450F-47FE-8E2D-1BEE6330A04B}" destId="{D7A39C6D-F2C7-44D9-BD7D-6CF968FD8B9D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B368C7-7C10-47AB-8747-DA0187EA6C3E}" type="doc">
      <dgm:prSet loTypeId="urn:microsoft.com/office/officeart/2005/8/layout/cycle8" loCatId="cycle" qsTypeId="urn:microsoft.com/office/officeart/2005/8/quickstyle/simple5" qsCatId="simple" csTypeId="urn:microsoft.com/office/officeart/2005/8/colors/colorful5" csCatId="colorful" phldr="1"/>
      <dgm:spPr/>
    </dgm:pt>
    <dgm:pt modelId="{E24D6B63-13C0-43D5-B7CB-EE50319E6588}">
      <dgm:prSet custT="1"/>
      <dgm:spPr/>
      <dgm:t>
        <a:bodyPr/>
        <a:lstStyle/>
        <a:p>
          <a:r>
            <a:rPr lang="km-KH" sz="1400" dirty="0">
              <a:latin typeface="Khmer OS Battambang" panose="02000500000000020004" pitchFamily="2" charset="0"/>
              <a:cs typeface="Khmer OS Battambang" panose="02000500000000020004" pitchFamily="2" charset="0"/>
            </a:rPr>
            <a:t>១</a:t>
          </a:r>
          <a:r>
            <a:rPr lang="en-US" sz="1400" dirty="0">
              <a:latin typeface="Khmer OS Battambang" panose="02000500000000020004" pitchFamily="2" charset="0"/>
              <a:cs typeface="Khmer OS Battambang" panose="02000500000000020004" pitchFamily="2" charset="0"/>
            </a:rPr>
            <a:t>)</a:t>
          </a:r>
          <a:r>
            <a:rPr lang="km-KH" sz="1400" dirty="0">
              <a:latin typeface="Khmer OS Battambang" panose="02000500000000020004" pitchFamily="2" charset="0"/>
              <a:cs typeface="Khmer OS Battambang" panose="02000500000000020004" pitchFamily="2" charset="0"/>
            </a:rPr>
            <a:t> ការរៀបចំផែនការ (កំណត់អ្នកវាយតម្លៃ និងរៀបចំកិច្ចព្រមព្រៀងការងារ)</a:t>
          </a:r>
          <a:endParaRPr lang="en-US" sz="1400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BE393B06-9BE5-42AD-BC74-AAB5C690A168}" type="sibTrans" cxnId="{BEDBDAF3-D6EA-4A60-A48B-57D3B332547A}">
      <dgm:prSet/>
      <dgm:spPr/>
      <dgm:t>
        <a:bodyPr/>
        <a:lstStyle/>
        <a:p>
          <a:endParaRPr lang="en-US" sz="14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D994903B-E9F5-478E-B91E-F625FE638D52}" type="parTrans" cxnId="{BEDBDAF3-D6EA-4A60-A48B-57D3B332547A}">
      <dgm:prSet/>
      <dgm:spPr/>
      <dgm:t>
        <a:bodyPr/>
        <a:lstStyle/>
        <a:p>
          <a:endParaRPr lang="en-US" sz="14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3D7795A7-95A4-4BA9-BC69-8BE451BA394B}">
      <dgm:prSet phldrT="[Text]" custT="1"/>
      <dgm:spPr/>
      <dgm:t>
        <a:bodyPr/>
        <a:lstStyle/>
        <a:p>
          <a:r>
            <a:rPr lang="km-KH" sz="1400" dirty="0">
              <a:latin typeface="Khmer OS Battambang" panose="02000500000000020004" pitchFamily="2" charset="0"/>
              <a:cs typeface="Khmer OS Battambang" panose="02000500000000020004" pitchFamily="2" charset="0"/>
            </a:rPr>
            <a:t>៣) ការវាយតម្លៃ </a:t>
          </a:r>
          <a:endParaRPr lang="en-US" sz="1400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  <a:p>
          <a:r>
            <a:rPr lang="km-KH" sz="1400" dirty="0">
              <a:latin typeface="Khmer OS Battambang" panose="02000500000000020004" pitchFamily="2" charset="0"/>
              <a:cs typeface="Khmer OS Battambang" panose="02000500000000020004" pitchFamily="2" charset="0"/>
            </a:rPr>
            <a:t>(សង្កេតការបង្រៀន ស្វ័យវាយតម្លៃ ព័ត៌មាន៣៦០ដឺក្រេ និងការវាយតម្លៃចុងឆ្នាំ) </a:t>
          </a:r>
          <a:endParaRPr lang="en-US" sz="1400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02D8E278-2476-4FAF-83E6-DC68E4C14C15}" type="sibTrans" cxnId="{C38B0BEB-85E3-492E-A797-B6E76E17BE85}">
      <dgm:prSet/>
      <dgm:spPr/>
      <dgm:t>
        <a:bodyPr/>
        <a:lstStyle/>
        <a:p>
          <a:endParaRPr lang="en-US" sz="14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4F27DA7B-C98D-42A1-AA62-66377C902DC8}" type="parTrans" cxnId="{C38B0BEB-85E3-492E-A797-B6E76E17BE85}">
      <dgm:prSet/>
      <dgm:spPr/>
      <dgm:t>
        <a:bodyPr/>
        <a:lstStyle/>
        <a:p>
          <a:endParaRPr lang="en-US" sz="14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5E056B22-B864-492E-9FEE-6D94ADA51D10}">
      <dgm:prSet custT="1"/>
      <dgm:spPr/>
      <dgm:t>
        <a:bodyPr/>
        <a:lstStyle/>
        <a:p>
          <a:pPr algn="ctr"/>
          <a:r>
            <a:rPr lang="km-KH" sz="1100" dirty="0">
              <a:solidFill>
                <a:schemeClr val="tx1"/>
              </a:solidFill>
              <a:latin typeface="Khmer OS Battambang" panose="02000500000000020004" pitchFamily="2" charset="0"/>
              <a:cs typeface="Khmer OS Battambang" panose="02000500000000020004" pitchFamily="2" charset="0"/>
            </a:rPr>
            <a:t>២​​) ការប្រឹក្សាយោបល់  តម្រង់ទិស និងគាំទ្រការអភិវឌ្ឍអាជីព </a:t>
          </a:r>
          <a:endParaRPr lang="en-US" sz="1100" dirty="0">
            <a:solidFill>
              <a:schemeClr val="tx1"/>
            </a:solidFill>
            <a:latin typeface="Khmer OS Battambang" panose="02000500000000020004" pitchFamily="2" charset="0"/>
            <a:cs typeface="Khmer OS Battambang" panose="02000500000000020004" pitchFamily="2" charset="0"/>
          </a:endParaRPr>
        </a:p>
        <a:p>
          <a:pPr algn="ctr"/>
          <a:r>
            <a:rPr lang="km-KH" sz="1100" dirty="0">
              <a:solidFill>
                <a:schemeClr val="tx1"/>
              </a:solidFill>
              <a:latin typeface="Khmer OS Battambang" panose="02000500000000020004" pitchFamily="2" charset="0"/>
              <a:cs typeface="Khmer OS Battambang" panose="02000500000000020004" pitchFamily="2" charset="0"/>
            </a:rPr>
            <a:t>(ពិនិត្យវឌ្ឍនភាពពាក់កណ្តាលឆ្នាំ ប្រឹក្សាយោបល់ តម្រង់ទិស និងផ្តល់ការ</a:t>
          </a:r>
          <a:r>
            <a:rPr lang="en-US" sz="1100" dirty="0">
              <a:solidFill>
                <a:schemeClr val="tx1"/>
              </a:solidFill>
              <a:latin typeface="Khmer OS Battambang" panose="02000500000000020004" pitchFamily="2" charset="0"/>
              <a:cs typeface="Khmer OS Battambang" panose="02000500000000020004" pitchFamily="2" charset="0"/>
            </a:rPr>
            <a:t>    </a:t>
          </a:r>
          <a:r>
            <a:rPr lang="km-KH" sz="1100" dirty="0">
              <a:solidFill>
                <a:schemeClr val="tx1"/>
              </a:solidFill>
              <a:latin typeface="Khmer OS Battambang" panose="02000500000000020004" pitchFamily="2" charset="0"/>
              <a:cs typeface="Khmer OS Battambang" panose="02000500000000020004" pitchFamily="2" charset="0"/>
            </a:rPr>
            <a:t>គាំទ្រទាន់ពេលវេលា)</a:t>
          </a:r>
          <a:endParaRPr lang="en-US" sz="1100" dirty="0">
            <a:solidFill>
              <a:schemeClr val="tx1"/>
            </a:solidFill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3DFD4209-B598-4B3E-BB92-57B2FB3C2189}" type="parTrans" cxnId="{CB5BA070-F25A-46ED-86A0-B6D70C9A9FFC}">
      <dgm:prSet/>
      <dgm:spPr/>
      <dgm:t>
        <a:bodyPr/>
        <a:lstStyle/>
        <a:p>
          <a:endParaRPr lang="en-US" sz="14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ECA386B3-2629-4A11-A55A-D340533D4239}" type="sibTrans" cxnId="{CB5BA070-F25A-46ED-86A0-B6D70C9A9FFC}">
      <dgm:prSet/>
      <dgm:spPr/>
      <dgm:t>
        <a:bodyPr/>
        <a:lstStyle/>
        <a:p>
          <a:endParaRPr lang="en-US" sz="14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25991EAA-040B-4A16-8F40-8D237957FA57}" type="pres">
      <dgm:prSet presAssocID="{97B368C7-7C10-47AB-8747-DA0187EA6C3E}" presName="compositeShape" presStyleCnt="0">
        <dgm:presLayoutVars>
          <dgm:chMax val="7"/>
          <dgm:dir/>
          <dgm:resizeHandles val="exact"/>
        </dgm:presLayoutVars>
      </dgm:prSet>
      <dgm:spPr/>
    </dgm:pt>
    <dgm:pt modelId="{87F4A1F3-CCF8-4D75-AF8D-808AC2876C15}" type="pres">
      <dgm:prSet presAssocID="{97B368C7-7C10-47AB-8747-DA0187EA6C3E}" presName="wedge1" presStyleLbl="node1" presStyleIdx="0" presStyleCnt="3" custScaleX="105486" custScaleY="100657"/>
      <dgm:spPr/>
    </dgm:pt>
    <dgm:pt modelId="{5C4658F7-072E-42E9-B896-F3E35EBD95AE}" type="pres">
      <dgm:prSet presAssocID="{97B368C7-7C10-47AB-8747-DA0187EA6C3E}" presName="dummy1a" presStyleCnt="0"/>
      <dgm:spPr/>
    </dgm:pt>
    <dgm:pt modelId="{3EBAE714-4B80-40DC-9504-83780F9ACF79}" type="pres">
      <dgm:prSet presAssocID="{97B368C7-7C10-47AB-8747-DA0187EA6C3E}" presName="dummy1b" presStyleCnt="0"/>
      <dgm:spPr/>
    </dgm:pt>
    <dgm:pt modelId="{B145EA5D-07C1-4B34-BC13-EA3F9DD13593}" type="pres">
      <dgm:prSet presAssocID="{97B368C7-7C10-47AB-8747-DA0187EA6C3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4D9C9D1-A89E-407D-A3EE-3DF4770855B9}" type="pres">
      <dgm:prSet presAssocID="{97B368C7-7C10-47AB-8747-DA0187EA6C3E}" presName="wedge2" presStyleLbl="node1" presStyleIdx="1" presStyleCnt="3"/>
      <dgm:spPr/>
    </dgm:pt>
    <dgm:pt modelId="{800EE4D1-B205-4C98-9D2B-8EEB1FF530F4}" type="pres">
      <dgm:prSet presAssocID="{97B368C7-7C10-47AB-8747-DA0187EA6C3E}" presName="dummy2a" presStyleCnt="0"/>
      <dgm:spPr/>
    </dgm:pt>
    <dgm:pt modelId="{70D01CCC-DE76-49C4-85C3-1136CE288664}" type="pres">
      <dgm:prSet presAssocID="{97B368C7-7C10-47AB-8747-DA0187EA6C3E}" presName="dummy2b" presStyleCnt="0"/>
      <dgm:spPr/>
    </dgm:pt>
    <dgm:pt modelId="{5D0A0B20-F59B-4EBC-B460-D8A5ECED1200}" type="pres">
      <dgm:prSet presAssocID="{97B368C7-7C10-47AB-8747-DA0187EA6C3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2D70B88-AE45-454B-AF3C-457017626405}" type="pres">
      <dgm:prSet presAssocID="{97B368C7-7C10-47AB-8747-DA0187EA6C3E}" presName="wedge3" presStyleLbl="node1" presStyleIdx="2" presStyleCnt="3"/>
      <dgm:spPr/>
    </dgm:pt>
    <dgm:pt modelId="{3102EAA4-1087-4E89-8732-2A7F49904EE0}" type="pres">
      <dgm:prSet presAssocID="{97B368C7-7C10-47AB-8747-DA0187EA6C3E}" presName="dummy3a" presStyleCnt="0"/>
      <dgm:spPr/>
    </dgm:pt>
    <dgm:pt modelId="{69BDA0FF-DDD1-4944-8C1D-9311094750D3}" type="pres">
      <dgm:prSet presAssocID="{97B368C7-7C10-47AB-8747-DA0187EA6C3E}" presName="dummy3b" presStyleCnt="0"/>
      <dgm:spPr/>
    </dgm:pt>
    <dgm:pt modelId="{81E9B4E4-38EE-45B4-9103-560245A8C78B}" type="pres">
      <dgm:prSet presAssocID="{97B368C7-7C10-47AB-8747-DA0187EA6C3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9E79D931-C623-4FC5-9ED2-B3AE948334E6}" type="pres">
      <dgm:prSet presAssocID="{ECA386B3-2629-4A11-A55A-D340533D4239}" presName="arrowWedge1" presStyleLbl="fgSibTrans2D1" presStyleIdx="0" presStyleCnt="3" custScaleX="105043" custScaleY="101439" custLinFactNeighborX="620" custLinFactNeighborY="-801"/>
      <dgm:spPr/>
    </dgm:pt>
    <dgm:pt modelId="{5B04A17E-938D-46B3-913F-0D388AC9D4DE}" type="pres">
      <dgm:prSet presAssocID="{02D8E278-2476-4FAF-83E6-DC68E4C14C15}" presName="arrowWedge2" presStyleLbl="fgSibTrans2D1" presStyleIdx="1" presStyleCnt="3"/>
      <dgm:spPr/>
    </dgm:pt>
    <dgm:pt modelId="{0B1CB588-7E38-460D-A9F4-A16935F53826}" type="pres">
      <dgm:prSet presAssocID="{BE393B06-9BE5-42AD-BC74-AAB5C690A168}" presName="arrowWedge3" presStyleLbl="fgSibTrans2D1" presStyleIdx="2" presStyleCnt="3"/>
      <dgm:spPr/>
    </dgm:pt>
  </dgm:ptLst>
  <dgm:cxnLst>
    <dgm:cxn modelId="{B4694F62-0943-400B-BE79-8C57AA918FF3}" type="presOf" srcId="{3D7795A7-95A4-4BA9-BC69-8BE451BA394B}" destId="{5D0A0B20-F59B-4EBC-B460-D8A5ECED1200}" srcOrd="1" destOrd="0" presId="urn:microsoft.com/office/officeart/2005/8/layout/cycle8"/>
    <dgm:cxn modelId="{CB5BA070-F25A-46ED-86A0-B6D70C9A9FFC}" srcId="{97B368C7-7C10-47AB-8747-DA0187EA6C3E}" destId="{5E056B22-B864-492E-9FEE-6D94ADA51D10}" srcOrd="0" destOrd="0" parTransId="{3DFD4209-B598-4B3E-BB92-57B2FB3C2189}" sibTransId="{ECA386B3-2629-4A11-A55A-D340533D4239}"/>
    <dgm:cxn modelId="{3CF49389-36C2-4441-9009-69ACFF99E8C3}" type="presOf" srcId="{E24D6B63-13C0-43D5-B7CB-EE50319E6588}" destId="{D2D70B88-AE45-454B-AF3C-457017626405}" srcOrd="0" destOrd="0" presId="urn:microsoft.com/office/officeart/2005/8/layout/cycle8"/>
    <dgm:cxn modelId="{74414C8E-CE68-47C1-9F2C-7E87F3944AEA}" type="presOf" srcId="{5E056B22-B864-492E-9FEE-6D94ADA51D10}" destId="{B145EA5D-07C1-4B34-BC13-EA3F9DD13593}" srcOrd="1" destOrd="0" presId="urn:microsoft.com/office/officeart/2005/8/layout/cycle8"/>
    <dgm:cxn modelId="{74A1CAD0-304D-418D-A8EF-5B3320F95CEB}" type="presOf" srcId="{E24D6B63-13C0-43D5-B7CB-EE50319E6588}" destId="{81E9B4E4-38EE-45B4-9103-560245A8C78B}" srcOrd="1" destOrd="0" presId="urn:microsoft.com/office/officeart/2005/8/layout/cycle8"/>
    <dgm:cxn modelId="{43371DD7-358F-41B4-BDCC-E62FF999CEDD}" type="presOf" srcId="{5E056B22-B864-492E-9FEE-6D94ADA51D10}" destId="{87F4A1F3-CCF8-4D75-AF8D-808AC2876C15}" srcOrd="0" destOrd="0" presId="urn:microsoft.com/office/officeart/2005/8/layout/cycle8"/>
    <dgm:cxn modelId="{080D92E1-EFDF-4A6B-8579-CD924B9FB4EF}" type="presOf" srcId="{3D7795A7-95A4-4BA9-BC69-8BE451BA394B}" destId="{14D9C9D1-A89E-407D-A3EE-3DF4770855B9}" srcOrd="0" destOrd="0" presId="urn:microsoft.com/office/officeart/2005/8/layout/cycle8"/>
    <dgm:cxn modelId="{B57FDCE8-52B9-4BA7-B694-2E89F96E722B}" type="presOf" srcId="{97B368C7-7C10-47AB-8747-DA0187EA6C3E}" destId="{25991EAA-040B-4A16-8F40-8D237957FA57}" srcOrd="0" destOrd="0" presId="urn:microsoft.com/office/officeart/2005/8/layout/cycle8"/>
    <dgm:cxn modelId="{C38B0BEB-85E3-492E-A797-B6E76E17BE85}" srcId="{97B368C7-7C10-47AB-8747-DA0187EA6C3E}" destId="{3D7795A7-95A4-4BA9-BC69-8BE451BA394B}" srcOrd="1" destOrd="0" parTransId="{4F27DA7B-C98D-42A1-AA62-66377C902DC8}" sibTransId="{02D8E278-2476-4FAF-83E6-DC68E4C14C15}"/>
    <dgm:cxn modelId="{BEDBDAF3-D6EA-4A60-A48B-57D3B332547A}" srcId="{97B368C7-7C10-47AB-8747-DA0187EA6C3E}" destId="{E24D6B63-13C0-43D5-B7CB-EE50319E6588}" srcOrd="2" destOrd="0" parTransId="{D994903B-E9F5-478E-B91E-F625FE638D52}" sibTransId="{BE393B06-9BE5-42AD-BC74-AAB5C690A168}"/>
    <dgm:cxn modelId="{33DB9731-5040-4528-9178-E1CE9B2C52B4}" type="presParOf" srcId="{25991EAA-040B-4A16-8F40-8D237957FA57}" destId="{87F4A1F3-CCF8-4D75-AF8D-808AC2876C15}" srcOrd="0" destOrd="0" presId="urn:microsoft.com/office/officeart/2005/8/layout/cycle8"/>
    <dgm:cxn modelId="{10F71840-31FF-4D9D-956B-E99F3FC35CFC}" type="presParOf" srcId="{25991EAA-040B-4A16-8F40-8D237957FA57}" destId="{5C4658F7-072E-42E9-B896-F3E35EBD95AE}" srcOrd="1" destOrd="0" presId="urn:microsoft.com/office/officeart/2005/8/layout/cycle8"/>
    <dgm:cxn modelId="{775C8FA5-EB75-4B2D-B39D-206EE56E8EF4}" type="presParOf" srcId="{25991EAA-040B-4A16-8F40-8D237957FA57}" destId="{3EBAE714-4B80-40DC-9504-83780F9ACF79}" srcOrd="2" destOrd="0" presId="urn:microsoft.com/office/officeart/2005/8/layout/cycle8"/>
    <dgm:cxn modelId="{DDC91E79-248A-4559-99CE-BF2270A0BE29}" type="presParOf" srcId="{25991EAA-040B-4A16-8F40-8D237957FA57}" destId="{B145EA5D-07C1-4B34-BC13-EA3F9DD13593}" srcOrd="3" destOrd="0" presId="urn:microsoft.com/office/officeart/2005/8/layout/cycle8"/>
    <dgm:cxn modelId="{4C0EF817-FE58-4822-BFD5-88F0217A40BC}" type="presParOf" srcId="{25991EAA-040B-4A16-8F40-8D237957FA57}" destId="{14D9C9D1-A89E-407D-A3EE-3DF4770855B9}" srcOrd="4" destOrd="0" presId="urn:microsoft.com/office/officeart/2005/8/layout/cycle8"/>
    <dgm:cxn modelId="{E1C75CF8-DB94-44D4-AEF1-A939016ABB79}" type="presParOf" srcId="{25991EAA-040B-4A16-8F40-8D237957FA57}" destId="{800EE4D1-B205-4C98-9D2B-8EEB1FF530F4}" srcOrd="5" destOrd="0" presId="urn:microsoft.com/office/officeart/2005/8/layout/cycle8"/>
    <dgm:cxn modelId="{6CD44EC7-15CC-4343-BE95-72997998D11C}" type="presParOf" srcId="{25991EAA-040B-4A16-8F40-8D237957FA57}" destId="{70D01CCC-DE76-49C4-85C3-1136CE288664}" srcOrd="6" destOrd="0" presId="urn:microsoft.com/office/officeart/2005/8/layout/cycle8"/>
    <dgm:cxn modelId="{BF20C3F5-4573-4181-8F65-117234B215E7}" type="presParOf" srcId="{25991EAA-040B-4A16-8F40-8D237957FA57}" destId="{5D0A0B20-F59B-4EBC-B460-D8A5ECED1200}" srcOrd="7" destOrd="0" presId="urn:microsoft.com/office/officeart/2005/8/layout/cycle8"/>
    <dgm:cxn modelId="{75916D6F-DC49-4268-A930-004B7C832794}" type="presParOf" srcId="{25991EAA-040B-4A16-8F40-8D237957FA57}" destId="{D2D70B88-AE45-454B-AF3C-457017626405}" srcOrd="8" destOrd="0" presId="urn:microsoft.com/office/officeart/2005/8/layout/cycle8"/>
    <dgm:cxn modelId="{6D772A97-5979-479D-9301-7B5E9941C93F}" type="presParOf" srcId="{25991EAA-040B-4A16-8F40-8D237957FA57}" destId="{3102EAA4-1087-4E89-8732-2A7F49904EE0}" srcOrd="9" destOrd="0" presId="urn:microsoft.com/office/officeart/2005/8/layout/cycle8"/>
    <dgm:cxn modelId="{23F0C61C-A445-4ADF-8B49-73ADACAA4464}" type="presParOf" srcId="{25991EAA-040B-4A16-8F40-8D237957FA57}" destId="{69BDA0FF-DDD1-4944-8C1D-9311094750D3}" srcOrd="10" destOrd="0" presId="urn:microsoft.com/office/officeart/2005/8/layout/cycle8"/>
    <dgm:cxn modelId="{9D4AF635-4BE2-485A-8C0C-6BF95D49D704}" type="presParOf" srcId="{25991EAA-040B-4A16-8F40-8D237957FA57}" destId="{81E9B4E4-38EE-45B4-9103-560245A8C78B}" srcOrd="11" destOrd="0" presId="urn:microsoft.com/office/officeart/2005/8/layout/cycle8"/>
    <dgm:cxn modelId="{6443DA20-3F89-4595-BE87-7CD685238CAF}" type="presParOf" srcId="{25991EAA-040B-4A16-8F40-8D237957FA57}" destId="{9E79D931-C623-4FC5-9ED2-B3AE948334E6}" srcOrd="12" destOrd="0" presId="urn:microsoft.com/office/officeart/2005/8/layout/cycle8"/>
    <dgm:cxn modelId="{674FFBD0-57EB-4B13-9B22-B9A49F5775CB}" type="presParOf" srcId="{25991EAA-040B-4A16-8F40-8D237957FA57}" destId="{5B04A17E-938D-46B3-913F-0D388AC9D4DE}" srcOrd="13" destOrd="0" presId="urn:microsoft.com/office/officeart/2005/8/layout/cycle8"/>
    <dgm:cxn modelId="{8E46B683-D815-4E8D-9E6A-8E979C5D74B9}" type="presParOf" srcId="{25991EAA-040B-4A16-8F40-8D237957FA57}" destId="{0B1CB588-7E38-460D-A9F4-A16935F5382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2C7421-0EC9-4D82-A92F-1932C8B88E6F}" type="doc">
      <dgm:prSet loTypeId="urn:microsoft.com/office/officeart/2005/8/layout/venn1" loCatId="relationship" qsTypeId="urn:microsoft.com/office/officeart/2005/8/quickstyle/simple5" qsCatId="simple" csTypeId="urn:microsoft.com/office/officeart/2005/8/colors/colorful4" csCatId="colorful" phldr="1"/>
      <dgm:spPr/>
    </dgm:pt>
    <dgm:pt modelId="{1ECA9113-2C54-4552-99E5-6AB3F3E01CD5}">
      <dgm:prSet phldrT="[Text]" custT="1"/>
      <dgm:spPr/>
      <dgm:t>
        <a:bodyPr/>
        <a:lstStyle/>
        <a:p>
          <a:r>
            <a:rPr lang="km-KH" sz="2400" b="1" dirty="0">
              <a:latin typeface="Khmer OS Battambang" panose="02000500000000020004" pitchFamily="2" charset="0"/>
              <a:cs typeface="Khmer OS Battambang" panose="02000500000000020004" pitchFamily="2" charset="0"/>
            </a:rPr>
            <a:t>គន្លងបង្រៀន</a:t>
          </a:r>
          <a:endParaRPr lang="en-US" sz="2400" b="1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F64B6703-18D1-43D6-BDB3-E00D2BA3BBC5}" type="parTrans" cxnId="{CE05F636-E00B-4327-9063-F63FC76AB0EA}">
      <dgm:prSet/>
      <dgm:spPr/>
      <dgm:t>
        <a:bodyPr/>
        <a:lstStyle/>
        <a:p>
          <a:endParaRPr lang="en-US" sz="2400" b="1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E34369CC-63CE-4821-BC48-5DBFD9DA6693}" type="sibTrans" cxnId="{CE05F636-E00B-4327-9063-F63FC76AB0EA}">
      <dgm:prSet/>
      <dgm:spPr/>
      <dgm:t>
        <a:bodyPr/>
        <a:lstStyle/>
        <a:p>
          <a:endParaRPr lang="en-US" sz="2400" b="1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9860C7D1-667F-4C85-8523-F36080211C37}">
      <dgm:prSet phldrT="[Text]" custT="1"/>
      <dgm:spPr/>
      <dgm:t>
        <a:bodyPr/>
        <a:lstStyle/>
        <a:p>
          <a:r>
            <a:rPr lang="km-KH" sz="2400" b="1" dirty="0">
              <a:latin typeface="Khmer OS Battambang" panose="02000500000000020004" pitchFamily="2" charset="0"/>
              <a:cs typeface="Khmer OS Battambang" panose="02000500000000020004" pitchFamily="2" charset="0"/>
            </a:rPr>
            <a:t>គន្លងគ្រប់គ្រង</a:t>
          </a:r>
          <a:endParaRPr lang="en-US" sz="2400" b="1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91ED3B63-DB2C-4FA1-85AE-6CA61690BED0}" type="parTrans" cxnId="{EB0C4CE0-7B1E-48DD-800F-AB8FA52AFCEB}">
      <dgm:prSet/>
      <dgm:spPr/>
      <dgm:t>
        <a:bodyPr/>
        <a:lstStyle/>
        <a:p>
          <a:endParaRPr lang="en-US" sz="2400" b="1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514CE4D9-ACEA-4B48-B5E0-3E58C64A067C}" type="sibTrans" cxnId="{EB0C4CE0-7B1E-48DD-800F-AB8FA52AFCEB}">
      <dgm:prSet/>
      <dgm:spPr/>
      <dgm:t>
        <a:bodyPr/>
        <a:lstStyle/>
        <a:p>
          <a:endParaRPr lang="en-US" sz="2400" b="1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E127C7C3-4439-4E2D-9A5D-3F820C8258E5}" type="pres">
      <dgm:prSet presAssocID="{7D2C7421-0EC9-4D82-A92F-1932C8B88E6F}" presName="compositeShape" presStyleCnt="0">
        <dgm:presLayoutVars>
          <dgm:chMax val="7"/>
          <dgm:dir/>
          <dgm:resizeHandles val="exact"/>
        </dgm:presLayoutVars>
      </dgm:prSet>
      <dgm:spPr/>
    </dgm:pt>
    <dgm:pt modelId="{7C6D3314-CE37-4BB8-BAFE-09E167D2A3B6}" type="pres">
      <dgm:prSet presAssocID="{1ECA9113-2C54-4552-99E5-6AB3F3E01CD5}" presName="circ1" presStyleLbl="vennNode1" presStyleIdx="0" presStyleCnt="2"/>
      <dgm:spPr/>
    </dgm:pt>
    <dgm:pt modelId="{24635328-8317-404B-BD97-38A74CEE9365}" type="pres">
      <dgm:prSet presAssocID="{1ECA9113-2C54-4552-99E5-6AB3F3E01CD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AB8D20D-C4EC-4E9E-9155-EF63AA724682}" type="pres">
      <dgm:prSet presAssocID="{9860C7D1-667F-4C85-8523-F36080211C37}" presName="circ2" presStyleLbl="vennNode1" presStyleIdx="1" presStyleCnt="2"/>
      <dgm:spPr/>
    </dgm:pt>
    <dgm:pt modelId="{6C6BFEAC-2731-47F0-8C66-29AC5DFC97F8}" type="pres">
      <dgm:prSet presAssocID="{9860C7D1-667F-4C85-8523-F36080211C3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2605E0D-82AF-4F9F-AC2F-FA8C058CF576}" type="presOf" srcId="{1ECA9113-2C54-4552-99E5-6AB3F3E01CD5}" destId="{24635328-8317-404B-BD97-38A74CEE9365}" srcOrd="1" destOrd="0" presId="urn:microsoft.com/office/officeart/2005/8/layout/venn1"/>
    <dgm:cxn modelId="{DFA4442F-3CE5-4A12-8370-594D6EC46AC6}" type="presOf" srcId="{9860C7D1-667F-4C85-8523-F36080211C37}" destId="{6C6BFEAC-2731-47F0-8C66-29AC5DFC97F8}" srcOrd="1" destOrd="0" presId="urn:microsoft.com/office/officeart/2005/8/layout/venn1"/>
    <dgm:cxn modelId="{CE05F636-E00B-4327-9063-F63FC76AB0EA}" srcId="{7D2C7421-0EC9-4D82-A92F-1932C8B88E6F}" destId="{1ECA9113-2C54-4552-99E5-6AB3F3E01CD5}" srcOrd="0" destOrd="0" parTransId="{F64B6703-18D1-43D6-BDB3-E00D2BA3BBC5}" sibTransId="{E34369CC-63CE-4821-BC48-5DBFD9DA6693}"/>
    <dgm:cxn modelId="{4F909838-147C-4567-84C9-2AD782551459}" type="presOf" srcId="{7D2C7421-0EC9-4D82-A92F-1932C8B88E6F}" destId="{E127C7C3-4439-4E2D-9A5D-3F820C8258E5}" srcOrd="0" destOrd="0" presId="urn:microsoft.com/office/officeart/2005/8/layout/venn1"/>
    <dgm:cxn modelId="{7D331F79-8220-483F-B7FA-5076A9696454}" type="presOf" srcId="{9860C7D1-667F-4C85-8523-F36080211C37}" destId="{9AB8D20D-C4EC-4E9E-9155-EF63AA724682}" srcOrd="0" destOrd="0" presId="urn:microsoft.com/office/officeart/2005/8/layout/venn1"/>
    <dgm:cxn modelId="{96753390-B018-4592-AF0A-3B0DC6CD7C23}" type="presOf" srcId="{1ECA9113-2C54-4552-99E5-6AB3F3E01CD5}" destId="{7C6D3314-CE37-4BB8-BAFE-09E167D2A3B6}" srcOrd="0" destOrd="0" presId="urn:microsoft.com/office/officeart/2005/8/layout/venn1"/>
    <dgm:cxn modelId="{EB0C4CE0-7B1E-48DD-800F-AB8FA52AFCEB}" srcId="{7D2C7421-0EC9-4D82-A92F-1932C8B88E6F}" destId="{9860C7D1-667F-4C85-8523-F36080211C37}" srcOrd="1" destOrd="0" parTransId="{91ED3B63-DB2C-4FA1-85AE-6CA61690BED0}" sibTransId="{514CE4D9-ACEA-4B48-B5E0-3E58C64A067C}"/>
    <dgm:cxn modelId="{A34E9831-4E3F-4ED0-8D9A-FBCDC7DE9E7E}" type="presParOf" srcId="{E127C7C3-4439-4E2D-9A5D-3F820C8258E5}" destId="{7C6D3314-CE37-4BB8-BAFE-09E167D2A3B6}" srcOrd="0" destOrd="0" presId="urn:microsoft.com/office/officeart/2005/8/layout/venn1"/>
    <dgm:cxn modelId="{504E0CCA-EF59-47EB-B281-35F8CD902D9E}" type="presParOf" srcId="{E127C7C3-4439-4E2D-9A5D-3F820C8258E5}" destId="{24635328-8317-404B-BD97-38A74CEE9365}" srcOrd="1" destOrd="0" presId="urn:microsoft.com/office/officeart/2005/8/layout/venn1"/>
    <dgm:cxn modelId="{F8897E20-611A-441A-A819-86455E2FD564}" type="presParOf" srcId="{E127C7C3-4439-4E2D-9A5D-3F820C8258E5}" destId="{9AB8D20D-C4EC-4E9E-9155-EF63AA724682}" srcOrd="2" destOrd="0" presId="urn:microsoft.com/office/officeart/2005/8/layout/venn1"/>
    <dgm:cxn modelId="{4DF08E89-80C6-4018-86C2-05BC29B4887C}" type="presParOf" srcId="{E127C7C3-4439-4E2D-9A5D-3F820C8258E5}" destId="{6C6BFEAC-2731-47F0-8C66-29AC5DFC97F8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AF6B4E5-B889-4C9D-8AF0-231D7D60D2C8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564EC08-0BFC-488C-9771-FCE4B5022754}">
      <dgm:prSet phldrT="[Text]" custT="1"/>
      <dgm:spPr/>
      <dgm:t>
        <a:bodyPr/>
        <a:lstStyle/>
        <a:p>
          <a:r>
            <a:rPr lang="km-KH" sz="1400" b="1" dirty="0">
              <a:solidFill>
                <a:srgbClr val="002060"/>
              </a:solidFill>
              <a:latin typeface="Khmer OS Battambang" panose="02000500000000020004" pitchFamily="2" charset="0"/>
              <a:cs typeface="Khmer OS Battambang" panose="02000500000000020004" pitchFamily="2" charset="0"/>
            </a:rPr>
            <a:t>គណៈកម្មការ</a:t>
          </a:r>
        </a:p>
        <a:p>
          <a:r>
            <a:rPr lang="km-KH" sz="1400" b="1" dirty="0">
              <a:solidFill>
                <a:srgbClr val="002060"/>
              </a:solidFill>
              <a:latin typeface="Khmer OS Battambang" panose="02000500000000020004" pitchFamily="2" charset="0"/>
              <a:cs typeface="Khmer OS Battambang" panose="02000500000000020004" pitchFamily="2" charset="0"/>
            </a:rPr>
            <a:t>វាយតម្លៃថ្នាក់ជាតិ</a:t>
          </a:r>
          <a:endParaRPr lang="en-US" sz="1400" b="1" dirty="0">
            <a:solidFill>
              <a:srgbClr val="002060"/>
            </a:solidFill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208095A0-1524-4753-8DB4-3F375B94C770}" type="parTrans" cxnId="{D83FC4C0-66DA-4E9A-A0AD-A2A9BB759F4C}">
      <dgm:prSet/>
      <dgm:spPr/>
      <dgm:t>
        <a:bodyPr/>
        <a:lstStyle/>
        <a:p>
          <a:endParaRPr lang="en-US" sz="14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0C21F865-554E-4953-8706-4A2BE1BFAE3A}" type="sibTrans" cxnId="{D83FC4C0-66DA-4E9A-A0AD-A2A9BB759F4C}">
      <dgm:prSet/>
      <dgm:spPr/>
      <dgm:t>
        <a:bodyPr/>
        <a:lstStyle/>
        <a:p>
          <a:endParaRPr lang="en-US" sz="14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0AA6E014-50DB-48C2-AA96-04771AF1F5E6}" type="asst">
      <dgm:prSet phldrT="[Text]" custT="1"/>
      <dgm:spPr/>
      <dgm:t>
        <a:bodyPr/>
        <a:lstStyle/>
        <a:p>
          <a:r>
            <a:rPr lang="km-KH" sz="1400" dirty="0">
              <a:latin typeface="Khmer OS Battambang" panose="02000500000000020004" pitchFamily="2" charset="0"/>
              <a:cs typeface="Khmer OS Battambang" panose="02000500000000020004" pitchFamily="2" charset="0"/>
            </a:rPr>
            <a:t>លេខាធិការដ្ឋាន</a:t>
          </a:r>
          <a:endParaRPr lang="en-US" sz="1400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D83200A1-E923-4E36-AB48-A811C7A2D718}" type="parTrans" cxnId="{6FDFEF18-7BC1-4FDF-A914-ED5437FC8A57}">
      <dgm:prSet/>
      <dgm:spPr/>
      <dgm:t>
        <a:bodyPr/>
        <a:lstStyle/>
        <a:p>
          <a:endParaRPr lang="en-US" sz="14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CA57F728-1D66-4ED9-9CBA-D5DF2BF6B30A}" type="sibTrans" cxnId="{6FDFEF18-7BC1-4FDF-A914-ED5437FC8A57}">
      <dgm:prSet/>
      <dgm:spPr/>
      <dgm:t>
        <a:bodyPr/>
        <a:lstStyle/>
        <a:p>
          <a:endParaRPr lang="en-US" sz="14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64ECCAB1-6168-40BF-BB77-1BA7D07B9A61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km-KH" sz="1400" dirty="0">
              <a:solidFill>
                <a:srgbClr val="002060"/>
              </a:solidFill>
              <a:latin typeface="Khmer OS Battambang" panose="02000500000000020004" pitchFamily="2" charset="0"/>
              <a:ea typeface="Calibri" panose="020F0502020204030204" pitchFamily="34" charset="0"/>
              <a:cs typeface="Khmer OS Battambang" panose="02000500000000020004" pitchFamily="2" charset="0"/>
            </a:rPr>
            <a:t>គ្រប់គ្រង និងដឹកនាំការងារទូទៅក្នុងដំណើរការវាយតម្លៃ</a:t>
          </a:r>
          <a:endParaRPr lang="en-US" sz="1400" dirty="0">
            <a:solidFill>
              <a:srgbClr val="002060"/>
            </a:solidFill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82BE5239-81C2-4CFE-866F-05BF85022126}" type="parTrans" cxnId="{9A984D69-E663-4DDE-920D-37ABDC7112E0}">
      <dgm:prSet/>
      <dgm:spPr/>
      <dgm:t>
        <a:bodyPr/>
        <a:lstStyle/>
        <a:p>
          <a:endParaRPr lang="en-US" sz="14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A269D1F8-9F2F-4E6E-97F3-DA0C76033453}" type="sibTrans" cxnId="{9A984D69-E663-4DDE-920D-37ABDC7112E0}">
      <dgm:prSet/>
      <dgm:spPr/>
      <dgm:t>
        <a:bodyPr/>
        <a:lstStyle/>
        <a:p>
          <a:endParaRPr lang="en-US" sz="14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38CA6F69-E3EF-4874-B7A8-D4570CD88F8F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km-KH" sz="1400" dirty="0">
              <a:solidFill>
                <a:srgbClr val="002060"/>
              </a:solidFill>
              <a:latin typeface="Khmer OS Battambang" panose="02000500000000020004" pitchFamily="2" charset="0"/>
              <a:ea typeface="Calibri" panose="020F0502020204030204" pitchFamily="34" charset="0"/>
              <a:cs typeface="Khmer OS Battambang" panose="02000500000000020004" pitchFamily="2" charset="0"/>
            </a:rPr>
            <a:t>រៀបចំផែនការ សម្របសម្រួល និងអភិវឌ្ឍសមត្ថភាពដល់គណៈកម្មការវាយតម្លៃកម្រិតជាតិ និងកម្រិតអង្គភាព ព្រមទាំងអ្នកពាក់ព័ន្ធ </a:t>
          </a:r>
          <a:endParaRPr lang="en-US" sz="1400" dirty="0">
            <a:solidFill>
              <a:srgbClr val="002060"/>
            </a:solidFill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B5D70E2E-CC10-4374-8C63-7FA349F195AC}" type="parTrans" cxnId="{D854F469-B049-4644-B4C0-F8A3BDBFCFA6}">
      <dgm:prSet/>
      <dgm:spPr/>
      <dgm:t>
        <a:bodyPr/>
        <a:lstStyle/>
        <a:p>
          <a:endParaRPr lang="en-US" sz="14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6B183A11-37CF-44FA-89A4-2F9EACD450CE}" type="sibTrans" cxnId="{D854F469-B049-4644-B4C0-F8A3BDBFCFA6}">
      <dgm:prSet/>
      <dgm:spPr/>
      <dgm:t>
        <a:bodyPr/>
        <a:lstStyle/>
        <a:p>
          <a:endParaRPr lang="en-US" sz="14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58B831F8-D58F-4069-A3B8-A26593D0C198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km-KH" sz="1400" dirty="0">
              <a:solidFill>
                <a:srgbClr val="002060"/>
              </a:solidFill>
              <a:latin typeface="Khmer OS Battambang" panose="02000500000000020004" pitchFamily="2" charset="0"/>
              <a:ea typeface="Calibri" panose="020F0502020204030204" pitchFamily="34" charset="0"/>
              <a:cs typeface="Khmer OS Battambang" panose="02000500000000020004" pitchFamily="2" charset="0"/>
            </a:rPr>
            <a:t>ពិនិត្យ និងសម្រេចលើបេក្ខភាពដែលត្រូវវាយតម្លៃ</a:t>
          </a:r>
          <a:endParaRPr lang="en-US" sz="1400" dirty="0">
            <a:solidFill>
              <a:srgbClr val="002060"/>
            </a:solidFill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46DC040B-F5CC-46BD-B968-0CA140F5D2A6}" type="parTrans" cxnId="{1D91B327-94EF-4064-B7DA-3608B594C137}">
      <dgm:prSet/>
      <dgm:spPr/>
      <dgm:t>
        <a:bodyPr/>
        <a:lstStyle/>
        <a:p>
          <a:endParaRPr lang="en-US" sz="14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00BEDF1A-935D-4990-8B22-3E56D373317E}" type="sibTrans" cxnId="{1D91B327-94EF-4064-B7DA-3608B594C137}">
      <dgm:prSet/>
      <dgm:spPr/>
      <dgm:t>
        <a:bodyPr/>
        <a:lstStyle/>
        <a:p>
          <a:endParaRPr lang="en-US" sz="14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B780A296-40CD-4929-ACFD-1F021FDF4852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km-KH" sz="1400">
              <a:solidFill>
                <a:srgbClr val="002060"/>
              </a:solidFill>
              <a:latin typeface="Khmer OS Battambang" panose="02000500000000020004" pitchFamily="2" charset="0"/>
              <a:ea typeface="Calibri" panose="020F0502020204030204" pitchFamily="34" charset="0"/>
              <a:cs typeface="Khmer OS Battambang" panose="02000500000000020004" pitchFamily="2" charset="0"/>
            </a:rPr>
            <a:t>ផ្ទៀងផ្ទាត់ និងវាយតម្លៃបេក្ខជនដល់អង្គភាព </a:t>
          </a:r>
          <a:endParaRPr lang="en-US" sz="1400" dirty="0">
            <a:solidFill>
              <a:srgbClr val="002060"/>
            </a:solidFill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3827314D-4F10-4958-87C2-E1DA729C8890}" type="parTrans" cxnId="{F21D99BC-B410-4188-BE2F-7DB047B06129}">
      <dgm:prSet/>
      <dgm:spPr/>
      <dgm:t>
        <a:bodyPr/>
        <a:lstStyle/>
        <a:p>
          <a:endParaRPr lang="en-US" sz="14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78C3DA0E-35E9-4157-87C8-56065A3E9151}" type="sibTrans" cxnId="{F21D99BC-B410-4188-BE2F-7DB047B06129}">
      <dgm:prSet/>
      <dgm:spPr/>
      <dgm:t>
        <a:bodyPr/>
        <a:lstStyle/>
        <a:p>
          <a:endParaRPr lang="en-US" sz="14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8C239BC5-3E90-447F-80F4-243CA4C56E3B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km-KH" sz="1400" dirty="0">
              <a:solidFill>
                <a:srgbClr val="002060"/>
              </a:solidFill>
              <a:latin typeface="Khmer OS Battambang" panose="02000500000000020004" pitchFamily="2" charset="0"/>
              <a:ea typeface="Calibri" panose="020F0502020204030204" pitchFamily="34" charset="0"/>
              <a:cs typeface="Khmer OS Battambang" panose="02000500000000020004" pitchFamily="2" charset="0"/>
            </a:rPr>
            <a:t>រៀបចំការផ្តល់លាភការ</a:t>
          </a:r>
          <a:endParaRPr lang="en-US" sz="1400" dirty="0">
            <a:solidFill>
              <a:srgbClr val="002060"/>
            </a:solidFill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4CEAA40D-C216-46E9-BD62-610ECFD96944}" type="parTrans" cxnId="{037C00E2-BD9F-41A0-873A-12C0C35E4094}">
      <dgm:prSet/>
      <dgm:spPr/>
      <dgm:t>
        <a:bodyPr/>
        <a:lstStyle/>
        <a:p>
          <a:endParaRPr lang="en-US" sz="14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4A927894-DD6B-44E9-92FD-63B8C4CAB1FC}" type="sibTrans" cxnId="{037C00E2-BD9F-41A0-873A-12C0C35E4094}">
      <dgm:prSet/>
      <dgm:spPr/>
      <dgm:t>
        <a:bodyPr/>
        <a:lstStyle/>
        <a:p>
          <a:endParaRPr lang="en-US" sz="14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0AC9DEE6-432F-48AB-91D3-C70BBB9DEEBF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km-KH" sz="1400" dirty="0">
              <a:solidFill>
                <a:srgbClr val="002060"/>
              </a:solidFill>
              <a:latin typeface="Khmer OS Battambang" panose="02000500000000020004" pitchFamily="2" charset="0"/>
              <a:ea typeface="Calibri" panose="020F0502020204030204" pitchFamily="34" charset="0"/>
              <a:cs typeface="Khmer OS Battambang" panose="02000500000000020004" pitchFamily="2" charset="0"/>
            </a:rPr>
            <a:t>កត់ត្រាលទ្ធផល និងទិន្នន័យពាក់ព័ន្ធទៅក្នុងប្រព័ន្ធ</a:t>
          </a:r>
          <a:r>
            <a:rPr lang="en-US" sz="1400" dirty="0">
              <a:solidFill>
                <a:srgbClr val="002060"/>
              </a:solidFill>
              <a:latin typeface="Khmer OS Battambang" panose="02000500000000020004" pitchFamily="2" charset="0"/>
              <a:ea typeface="Calibri" panose="020F0502020204030204" pitchFamily="34" charset="0"/>
              <a:cs typeface="Khmer OS Battambang" panose="02000500000000020004" pitchFamily="2" charset="0"/>
            </a:rPr>
            <a:t>HRMIS</a:t>
          </a:r>
          <a:r>
            <a:rPr lang="km-KH" sz="1400" dirty="0">
              <a:solidFill>
                <a:srgbClr val="002060"/>
              </a:solidFill>
              <a:latin typeface="Khmer OS Battambang" panose="02000500000000020004" pitchFamily="2" charset="0"/>
              <a:ea typeface="Calibri" panose="020F0502020204030204" pitchFamily="34" charset="0"/>
              <a:cs typeface="Khmer OS Battambang" panose="02000500000000020004" pitchFamily="2" charset="0"/>
            </a:rPr>
            <a:t>។</a:t>
          </a:r>
          <a:endParaRPr lang="en-US" sz="1400" dirty="0">
            <a:solidFill>
              <a:srgbClr val="002060"/>
            </a:solidFill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D6466218-E830-4ECD-8CB1-0FCABC6B189D}" type="parTrans" cxnId="{FD86A73A-ADA6-4618-89B5-DFF6607F749D}">
      <dgm:prSet/>
      <dgm:spPr/>
      <dgm:t>
        <a:bodyPr/>
        <a:lstStyle/>
        <a:p>
          <a:endParaRPr lang="en-US" sz="14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F1919AAC-FE16-4BE9-87BE-527B9689F888}" type="sibTrans" cxnId="{FD86A73A-ADA6-4618-89B5-DFF6607F749D}">
      <dgm:prSet/>
      <dgm:spPr/>
      <dgm:t>
        <a:bodyPr/>
        <a:lstStyle/>
        <a:p>
          <a:endParaRPr lang="en-US" sz="1400">
            <a:latin typeface="Khmer OS Battambang" panose="02000500000000020004" pitchFamily="2" charset="0"/>
            <a:cs typeface="Khmer OS Battambang" panose="02000500000000020004" pitchFamily="2" charset="0"/>
          </a:endParaRPr>
        </a:p>
      </dgm:t>
    </dgm:pt>
    <dgm:pt modelId="{02C8E950-36E1-4F62-BBBE-C48688213279}" type="pres">
      <dgm:prSet presAssocID="{AAF6B4E5-B889-4C9D-8AF0-231D7D60D2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424A2C7-1EB6-4984-AFF0-AA27D36933C2}" type="pres">
      <dgm:prSet presAssocID="{8564EC08-0BFC-488C-9771-FCE4B5022754}" presName="hierRoot1" presStyleCnt="0">
        <dgm:presLayoutVars>
          <dgm:hierBranch val="init"/>
        </dgm:presLayoutVars>
      </dgm:prSet>
      <dgm:spPr/>
    </dgm:pt>
    <dgm:pt modelId="{72999E08-3CD1-44E7-B348-37A754DC406A}" type="pres">
      <dgm:prSet presAssocID="{8564EC08-0BFC-488C-9771-FCE4B5022754}" presName="rootComposite1" presStyleCnt="0"/>
      <dgm:spPr/>
    </dgm:pt>
    <dgm:pt modelId="{72B5B02A-7665-4E41-9761-775B98247F89}" type="pres">
      <dgm:prSet presAssocID="{8564EC08-0BFC-488C-9771-FCE4B5022754}" presName="rootText1" presStyleLbl="node0" presStyleIdx="0" presStyleCnt="1" custScaleY="148021" custLinFactY="-65914" custLinFactNeighborX="-25640" custLinFactNeighborY="-100000">
        <dgm:presLayoutVars>
          <dgm:chPref val="3"/>
        </dgm:presLayoutVars>
      </dgm:prSet>
      <dgm:spPr/>
    </dgm:pt>
    <dgm:pt modelId="{5C2643C7-C171-4747-B27F-019CB4327571}" type="pres">
      <dgm:prSet presAssocID="{8564EC08-0BFC-488C-9771-FCE4B5022754}" presName="rootConnector1" presStyleLbl="node1" presStyleIdx="0" presStyleCnt="0"/>
      <dgm:spPr/>
    </dgm:pt>
    <dgm:pt modelId="{21645D47-F4EC-4AC0-B8A3-0FB67F4AC860}" type="pres">
      <dgm:prSet presAssocID="{8564EC08-0BFC-488C-9771-FCE4B5022754}" presName="hierChild2" presStyleCnt="0"/>
      <dgm:spPr/>
    </dgm:pt>
    <dgm:pt modelId="{54A2AEE4-01DD-4B40-B866-F2A445DBCF28}" type="pres">
      <dgm:prSet presAssocID="{82BE5239-81C2-4CFE-866F-05BF85022126}" presName="Name64" presStyleLbl="parChTrans1D2" presStyleIdx="0" presStyleCnt="7"/>
      <dgm:spPr/>
    </dgm:pt>
    <dgm:pt modelId="{DC1F2BDF-2040-4945-9E40-A1E197022D6D}" type="pres">
      <dgm:prSet presAssocID="{64ECCAB1-6168-40BF-BB77-1BA7D07B9A61}" presName="hierRoot2" presStyleCnt="0">
        <dgm:presLayoutVars>
          <dgm:hierBranch val="init"/>
        </dgm:presLayoutVars>
      </dgm:prSet>
      <dgm:spPr/>
    </dgm:pt>
    <dgm:pt modelId="{99BDFAF5-CEBB-4A8F-BD41-8A2D20DE883F}" type="pres">
      <dgm:prSet presAssocID="{64ECCAB1-6168-40BF-BB77-1BA7D07B9A61}" presName="rootComposite" presStyleCnt="0"/>
      <dgm:spPr/>
    </dgm:pt>
    <dgm:pt modelId="{17E3FA9B-DD86-4661-B932-6097DB54C112}" type="pres">
      <dgm:prSet presAssocID="{64ECCAB1-6168-40BF-BB77-1BA7D07B9A61}" presName="rootText" presStyleLbl="node2" presStyleIdx="0" presStyleCnt="6" custScaleX="143405" custLinFactNeighborX="46297" custLinFactNeighborY="-308">
        <dgm:presLayoutVars>
          <dgm:chPref val="3"/>
        </dgm:presLayoutVars>
      </dgm:prSet>
      <dgm:spPr/>
    </dgm:pt>
    <dgm:pt modelId="{46A7B8BE-BD9A-4F78-B99E-717FF279B56D}" type="pres">
      <dgm:prSet presAssocID="{64ECCAB1-6168-40BF-BB77-1BA7D07B9A61}" presName="rootConnector" presStyleLbl="node2" presStyleIdx="0" presStyleCnt="6"/>
      <dgm:spPr/>
    </dgm:pt>
    <dgm:pt modelId="{04D5E3A7-49BF-4189-AEAB-2DD2D1E88038}" type="pres">
      <dgm:prSet presAssocID="{64ECCAB1-6168-40BF-BB77-1BA7D07B9A61}" presName="hierChild4" presStyleCnt="0"/>
      <dgm:spPr/>
    </dgm:pt>
    <dgm:pt modelId="{E4D33819-1034-43DE-84FD-5E4C2FA65DDD}" type="pres">
      <dgm:prSet presAssocID="{64ECCAB1-6168-40BF-BB77-1BA7D07B9A61}" presName="hierChild5" presStyleCnt="0"/>
      <dgm:spPr/>
    </dgm:pt>
    <dgm:pt modelId="{908F59AF-5A32-4B0B-BB8A-3A3D692FAA06}" type="pres">
      <dgm:prSet presAssocID="{B5D70E2E-CC10-4374-8C63-7FA349F195AC}" presName="Name64" presStyleLbl="parChTrans1D2" presStyleIdx="1" presStyleCnt="7"/>
      <dgm:spPr/>
    </dgm:pt>
    <dgm:pt modelId="{C339CC81-0B56-42E5-9935-9A992323FBBB}" type="pres">
      <dgm:prSet presAssocID="{38CA6F69-E3EF-4874-B7A8-D4570CD88F8F}" presName="hierRoot2" presStyleCnt="0">
        <dgm:presLayoutVars>
          <dgm:hierBranch val="init"/>
        </dgm:presLayoutVars>
      </dgm:prSet>
      <dgm:spPr/>
    </dgm:pt>
    <dgm:pt modelId="{9B884AD0-8F95-4268-A97E-E020AF38A137}" type="pres">
      <dgm:prSet presAssocID="{38CA6F69-E3EF-4874-B7A8-D4570CD88F8F}" presName="rootComposite" presStyleCnt="0"/>
      <dgm:spPr/>
    </dgm:pt>
    <dgm:pt modelId="{6F695E8E-90ED-43AF-AE3F-B463F426B7C6}" type="pres">
      <dgm:prSet presAssocID="{38CA6F69-E3EF-4874-B7A8-D4570CD88F8F}" presName="rootText" presStyleLbl="node2" presStyleIdx="1" presStyleCnt="6" custScaleX="145932" custScaleY="121539" custLinFactNeighborX="46988" custLinFactNeighborY="2266">
        <dgm:presLayoutVars>
          <dgm:chPref val="3"/>
        </dgm:presLayoutVars>
      </dgm:prSet>
      <dgm:spPr/>
    </dgm:pt>
    <dgm:pt modelId="{2ED6658C-90DE-4498-846F-DF5201F72B4E}" type="pres">
      <dgm:prSet presAssocID="{38CA6F69-E3EF-4874-B7A8-D4570CD88F8F}" presName="rootConnector" presStyleLbl="node2" presStyleIdx="1" presStyleCnt="6"/>
      <dgm:spPr/>
    </dgm:pt>
    <dgm:pt modelId="{3DD1B699-78B3-4FEB-B10B-C1DC331442DB}" type="pres">
      <dgm:prSet presAssocID="{38CA6F69-E3EF-4874-B7A8-D4570CD88F8F}" presName="hierChild4" presStyleCnt="0"/>
      <dgm:spPr/>
    </dgm:pt>
    <dgm:pt modelId="{4F532207-E0F0-4EA1-A86F-F5667B6B1C4B}" type="pres">
      <dgm:prSet presAssocID="{38CA6F69-E3EF-4874-B7A8-D4570CD88F8F}" presName="hierChild5" presStyleCnt="0"/>
      <dgm:spPr/>
    </dgm:pt>
    <dgm:pt modelId="{1A6C4060-FE5E-475B-99F7-3CD45631E3C8}" type="pres">
      <dgm:prSet presAssocID="{46DC040B-F5CC-46BD-B968-0CA140F5D2A6}" presName="Name64" presStyleLbl="parChTrans1D2" presStyleIdx="2" presStyleCnt="7"/>
      <dgm:spPr/>
    </dgm:pt>
    <dgm:pt modelId="{6A69469F-33FC-4668-9B90-59DA752F8410}" type="pres">
      <dgm:prSet presAssocID="{58B831F8-D58F-4069-A3B8-A26593D0C198}" presName="hierRoot2" presStyleCnt="0">
        <dgm:presLayoutVars>
          <dgm:hierBranch val="init"/>
        </dgm:presLayoutVars>
      </dgm:prSet>
      <dgm:spPr/>
    </dgm:pt>
    <dgm:pt modelId="{467577FF-4B0F-476B-ACC2-E3C573C9E976}" type="pres">
      <dgm:prSet presAssocID="{58B831F8-D58F-4069-A3B8-A26593D0C198}" presName="rootComposite" presStyleCnt="0"/>
      <dgm:spPr/>
    </dgm:pt>
    <dgm:pt modelId="{680DF906-47A9-44E4-836C-7A248A66AA65}" type="pres">
      <dgm:prSet presAssocID="{58B831F8-D58F-4069-A3B8-A26593D0C198}" presName="rootText" presStyleLbl="node2" presStyleIdx="2" presStyleCnt="6" custScaleX="149999" custLinFactNeighborX="45606" custLinFactNeighborY="6416">
        <dgm:presLayoutVars>
          <dgm:chPref val="3"/>
        </dgm:presLayoutVars>
      </dgm:prSet>
      <dgm:spPr/>
    </dgm:pt>
    <dgm:pt modelId="{0CE04123-C060-4498-ABF1-7DCC2D8FD208}" type="pres">
      <dgm:prSet presAssocID="{58B831F8-D58F-4069-A3B8-A26593D0C198}" presName="rootConnector" presStyleLbl="node2" presStyleIdx="2" presStyleCnt="6"/>
      <dgm:spPr/>
    </dgm:pt>
    <dgm:pt modelId="{E759A371-F64D-4687-BF09-879909478519}" type="pres">
      <dgm:prSet presAssocID="{58B831F8-D58F-4069-A3B8-A26593D0C198}" presName="hierChild4" presStyleCnt="0"/>
      <dgm:spPr/>
    </dgm:pt>
    <dgm:pt modelId="{22C923E7-B526-473B-9BA2-A751D8CD8520}" type="pres">
      <dgm:prSet presAssocID="{58B831F8-D58F-4069-A3B8-A26593D0C198}" presName="hierChild5" presStyleCnt="0"/>
      <dgm:spPr/>
    </dgm:pt>
    <dgm:pt modelId="{DDDEA578-0821-45BA-9442-E8B147544C4A}" type="pres">
      <dgm:prSet presAssocID="{3827314D-4F10-4958-87C2-E1DA729C8890}" presName="Name64" presStyleLbl="parChTrans1D2" presStyleIdx="3" presStyleCnt="7"/>
      <dgm:spPr/>
    </dgm:pt>
    <dgm:pt modelId="{32212363-3A33-4031-A05F-0809B7A81B02}" type="pres">
      <dgm:prSet presAssocID="{B780A296-40CD-4929-ACFD-1F021FDF4852}" presName="hierRoot2" presStyleCnt="0">
        <dgm:presLayoutVars>
          <dgm:hierBranch val="init"/>
        </dgm:presLayoutVars>
      </dgm:prSet>
      <dgm:spPr/>
    </dgm:pt>
    <dgm:pt modelId="{5B68C215-EF24-476E-B23A-51A4CF361F6B}" type="pres">
      <dgm:prSet presAssocID="{B780A296-40CD-4929-ACFD-1F021FDF4852}" presName="rootComposite" presStyleCnt="0"/>
      <dgm:spPr/>
    </dgm:pt>
    <dgm:pt modelId="{79806663-A34B-44A4-85E9-E15370B238BF}" type="pres">
      <dgm:prSet presAssocID="{B780A296-40CD-4929-ACFD-1F021FDF4852}" presName="rootText" presStyleLbl="node2" presStyleIdx="3" presStyleCnt="6" custScaleX="142992" custLinFactNeighborX="49554" custLinFactNeighborY="6797">
        <dgm:presLayoutVars>
          <dgm:chPref val="3"/>
        </dgm:presLayoutVars>
      </dgm:prSet>
      <dgm:spPr/>
    </dgm:pt>
    <dgm:pt modelId="{CC86659B-5EC1-4BD0-A3DA-2EC8EB464BEA}" type="pres">
      <dgm:prSet presAssocID="{B780A296-40CD-4929-ACFD-1F021FDF4852}" presName="rootConnector" presStyleLbl="node2" presStyleIdx="3" presStyleCnt="6"/>
      <dgm:spPr/>
    </dgm:pt>
    <dgm:pt modelId="{F0F2D561-64D1-4C02-AEB5-396565FE0847}" type="pres">
      <dgm:prSet presAssocID="{B780A296-40CD-4929-ACFD-1F021FDF4852}" presName="hierChild4" presStyleCnt="0"/>
      <dgm:spPr/>
    </dgm:pt>
    <dgm:pt modelId="{3AAF88D8-FE5C-480B-84B1-364ADF259AB0}" type="pres">
      <dgm:prSet presAssocID="{B780A296-40CD-4929-ACFD-1F021FDF4852}" presName="hierChild5" presStyleCnt="0"/>
      <dgm:spPr/>
    </dgm:pt>
    <dgm:pt modelId="{355B0758-6367-4660-B693-625B25A082D9}" type="pres">
      <dgm:prSet presAssocID="{4CEAA40D-C216-46E9-BD62-610ECFD96944}" presName="Name64" presStyleLbl="parChTrans1D2" presStyleIdx="4" presStyleCnt="7"/>
      <dgm:spPr/>
    </dgm:pt>
    <dgm:pt modelId="{75E204A9-EA8E-4C90-A108-E20FAE24FDA7}" type="pres">
      <dgm:prSet presAssocID="{8C239BC5-3E90-447F-80F4-243CA4C56E3B}" presName="hierRoot2" presStyleCnt="0">
        <dgm:presLayoutVars>
          <dgm:hierBranch val="init"/>
        </dgm:presLayoutVars>
      </dgm:prSet>
      <dgm:spPr/>
    </dgm:pt>
    <dgm:pt modelId="{3ED1197D-94BA-46CF-B947-0B9F27AF4EAB}" type="pres">
      <dgm:prSet presAssocID="{8C239BC5-3E90-447F-80F4-243CA4C56E3B}" presName="rootComposite" presStyleCnt="0"/>
      <dgm:spPr/>
    </dgm:pt>
    <dgm:pt modelId="{A41BBA50-2FBB-4132-95CA-7441F51B2BF0}" type="pres">
      <dgm:prSet presAssocID="{8C239BC5-3E90-447F-80F4-243CA4C56E3B}" presName="rootText" presStyleLbl="node2" presStyleIdx="4" presStyleCnt="6" custScaleX="142992" custLinFactNeighborX="46988">
        <dgm:presLayoutVars>
          <dgm:chPref val="3"/>
        </dgm:presLayoutVars>
      </dgm:prSet>
      <dgm:spPr/>
    </dgm:pt>
    <dgm:pt modelId="{73CA7526-E9B6-40C5-B3BB-593292CD6A83}" type="pres">
      <dgm:prSet presAssocID="{8C239BC5-3E90-447F-80F4-243CA4C56E3B}" presName="rootConnector" presStyleLbl="node2" presStyleIdx="4" presStyleCnt="6"/>
      <dgm:spPr/>
    </dgm:pt>
    <dgm:pt modelId="{8D334FED-C5A6-4E12-9633-B58B488D56D7}" type="pres">
      <dgm:prSet presAssocID="{8C239BC5-3E90-447F-80F4-243CA4C56E3B}" presName="hierChild4" presStyleCnt="0"/>
      <dgm:spPr/>
    </dgm:pt>
    <dgm:pt modelId="{5E12A64F-30E2-49FA-8FA5-54185153077C}" type="pres">
      <dgm:prSet presAssocID="{8C239BC5-3E90-447F-80F4-243CA4C56E3B}" presName="hierChild5" presStyleCnt="0"/>
      <dgm:spPr/>
    </dgm:pt>
    <dgm:pt modelId="{EF281384-509E-4FB0-B0A0-CFD80D46A3B9}" type="pres">
      <dgm:prSet presAssocID="{D6466218-E830-4ECD-8CB1-0FCABC6B189D}" presName="Name64" presStyleLbl="parChTrans1D2" presStyleIdx="5" presStyleCnt="7"/>
      <dgm:spPr/>
    </dgm:pt>
    <dgm:pt modelId="{2DBF116A-D928-4F55-BA33-B56BB393C94B}" type="pres">
      <dgm:prSet presAssocID="{0AC9DEE6-432F-48AB-91D3-C70BBB9DEEBF}" presName="hierRoot2" presStyleCnt="0">
        <dgm:presLayoutVars>
          <dgm:hierBranch val="init"/>
        </dgm:presLayoutVars>
      </dgm:prSet>
      <dgm:spPr/>
    </dgm:pt>
    <dgm:pt modelId="{AFC81FC4-B06B-4374-B791-2C68EB240948}" type="pres">
      <dgm:prSet presAssocID="{0AC9DEE6-432F-48AB-91D3-C70BBB9DEEBF}" presName="rootComposite" presStyleCnt="0"/>
      <dgm:spPr/>
    </dgm:pt>
    <dgm:pt modelId="{B21912AD-7207-40E1-BB0F-87C05DCB0F83}" type="pres">
      <dgm:prSet presAssocID="{0AC9DEE6-432F-48AB-91D3-C70BBB9DEEBF}" presName="rootText" presStyleLbl="node2" presStyleIdx="5" presStyleCnt="6" custScaleX="147193" custLinFactNeighborX="43752" custLinFactNeighborY="-10656">
        <dgm:presLayoutVars>
          <dgm:chPref val="3"/>
        </dgm:presLayoutVars>
      </dgm:prSet>
      <dgm:spPr/>
    </dgm:pt>
    <dgm:pt modelId="{E7F2959D-B7E7-47BF-B707-A02087A4B111}" type="pres">
      <dgm:prSet presAssocID="{0AC9DEE6-432F-48AB-91D3-C70BBB9DEEBF}" presName="rootConnector" presStyleLbl="node2" presStyleIdx="5" presStyleCnt="6"/>
      <dgm:spPr/>
    </dgm:pt>
    <dgm:pt modelId="{26E1821D-76C6-4860-8267-97BD6F46AEC0}" type="pres">
      <dgm:prSet presAssocID="{0AC9DEE6-432F-48AB-91D3-C70BBB9DEEBF}" presName="hierChild4" presStyleCnt="0"/>
      <dgm:spPr/>
    </dgm:pt>
    <dgm:pt modelId="{A0D21D56-0A53-4534-97B9-9C052A622CD3}" type="pres">
      <dgm:prSet presAssocID="{0AC9DEE6-432F-48AB-91D3-C70BBB9DEEBF}" presName="hierChild5" presStyleCnt="0"/>
      <dgm:spPr/>
    </dgm:pt>
    <dgm:pt modelId="{04F9ADBA-EF87-4CCC-8869-694DED0320DB}" type="pres">
      <dgm:prSet presAssocID="{8564EC08-0BFC-488C-9771-FCE4B5022754}" presName="hierChild3" presStyleCnt="0"/>
      <dgm:spPr/>
    </dgm:pt>
    <dgm:pt modelId="{36C792FA-5CDF-4CCF-B3F6-589A0AE8F40D}" type="pres">
      <dgm:prSet presAssocID="{D83200A1-E923-4E36-AB48-A811C7A2D718}" presName="Name115" presStyleLbl="parChTrans1D2" presStyleIdx="6" presStyleCnt="7"/>
      <dgm:spPr/>
    </dgm:pt>
    <dgm:pt modelId="{3032C3EB-909D-4672-94F4-A163BC310AA0}" type="pres">
      <dgm:prSet presAssocID="{0AA6E014-50DB-48C2-AA96-04771AF1F5E6}" presName="hierRoot3" presStyleCnt="0">
        <dgm:presLayoutVars>
          <dgm:hierBranch val="init"/>
        </dgm:presLayoutVars>
      </dgm:prSet>
      <dgm:spPr/>
    </dgm:pt>
    <dgm:pt modelId="{2C917C74-0FB2-482B-A3A8-2A86481B5560}" type="pres">
      <dgm:prSet presAssocID="{0AA6E014-50DB-48C2-AA96-04771AF1F5E6}" presName="rootComposite3" presStyleCnt="0"/>
      <dgm:spPr/>
    </dgm:pt>
    <dgm:pt modelId="{87249B05-45DC-4DF6-BF21-18D880938B2E}" type="pres">
      <dgm:prSet presAssocID="{0AA6E014-50DB-48C2-AA96-04771AF1F5E6}" presName="rootText3" presStyleLbl="asst1" presStyleIdx="0" presStyleCnt="1" custLinFactNeighborX="-28802" custLinFactNeighborY="-20771">
        <dgm:presLayoutVars>
          <dgm:chPref val="3"/>
        </dgm:presLayoutVars>
      </dgm:prSet>
      <dgm:spPr/>
    </dgm:pt>
    <dgm:pt modelId="{CAA06CE5-F53D-4F7B-8815-D7A1A9CBAABC}" type="pres">
      <dgm:prSet presAssocID="{0AA6E014-50DB-48C2-AA96-04771AF1F5E6}" presName="rootConnector3" presStyleLbl="asst1" presStyleIdx="0" presStyleCnt="1"/>
      <dgm:spPr/>
    </dgm:pt>
    <dgm:pt modelId="{556DEE6C-2790-40CF-A510-BBF9032C019C}" type="pres">
      <dgm:prSet presAssocID="{0AA6E014-50DB-48C2-AA96-04771AF1F5E6}" presName="hierChild6" presStyleCnt="0"/>
      <dgm:spPr/>
    </dgm:pt>
    <dgm:pt modelId="{0DABB97B-B663-4BD2-8E62-708779F53692}" type="pres">
      <dgm:prSet presAssocID="{0AA6E014-50DB-48C2-AA96-04771AF1F5E6}" presName="hierChild7" presStyleCnt="0"/>
      <dgm:spPr/>
    </dgm:pt>
  </dgm:ptLst>
  <dgm:cxnLst>
    <dgm:cxn modelId="{27BAF800-6B73-440E-8C80-893A73EC33DF}" type="presOf" srcId="{4CEAA40D-C216-46E9-BD62-610ECFD96944}" destId="{355B0758-6367-4660-B693-625B25A082D9}" srcOrd="0" destOrd="0" presId="urn:microsoft.com/office/officeart/2009/3/layout/HorizontalOrganizationChart"/>
    <dgm:cxn modelId="{FDC55E06-18E1-4AE0-8E93-007FE29B3229}" type="presOf" srcId="{8564EC08-0BFC-488C-9771-FCE4B5022754}" destId="{5C2643C7-C171-4747-B27F-019CB4327571}" srcOrd="1" destOrd="0" presId="urn:microsoft.com/office/officeart/2009/3/layout/HorizontalOrganizationChart"/>
    <dgm:cxn modelId="{53AB6410-8832-43A8-9CCB-B30998FB8D29}" type="presOf" srcId="{82BE5239-81C2-4CFE-866F-05BF85022126}" destId="{54A2AEE4-01DD-4B40-B866-F2A445DBCF28}" srcOrd="0" destOrd="0" presId="urn:microsoft.com/office/officeart/2009/3/layout/HorizontalOrganizationChart"/>
    <dgm:cxn modelId="{63796F13-6701-4FDB-96B8-4922A458AA9F}" type="presOf" srcId="{38CA6F69-E3EF-4874-B7A8-D4570CD88F8F}" destId="{2ED6658C-90DE-4498-846F-DF5201F72B4E}" srcOrd="1" destOrd="0" presId="urn:microsoft.com/office/officeart/2009/3/layout/HorizontalOrganizationChart"/>
    <dgm:cxn modelId="{6FDFEF18-7BC1-4FDF-A914-ED5437FC8A57}" srcId="{8564EC08-0BFC-488C-9771-FCE4B5022754}" destId="{0AA6E014-50DB-48C2-AA96-04771AF1F5E6}" srcOrd="0" destOrd="0" parTransId="{D83200A1-E923-4E36-AB48-A811C7A2D718}" sibTransId="{CA57F728-1D66-4ED9-9CBA-D5DF2BF6B30A}"/>
    <dgm:cxn modelId="{451FF923-A6CF-4A03-86EB-C79F3EBC7965}" type="presOf" srcId="{B780A296-40CD-4929-ACFD-1F021FDF4852}" destId="{CC86659B-5EC1-4BD0-A3DA-2EC8EB464BEA}" srcOrd="1" destOrd="0" presId="urn:microsoft.com/office/officeart/2009/3/layout/HorizontalOrganizationChart"/>
    <dgm:cxn modelId="{2F0F9127-DAD6-4701-A90B-CD9E008C00C1}" type="presOf" srcId="{D6466218-E830-4ECD-8CB1-0FCABC6B189D}" destId="{EF281384-509E-4FB0-B0A0-CFD80D46A3B9}" srcOrd="0" destOrd="0" presId="urn:microsoft.com/office/officeart/2009/3/layout/HorizontalOrganizationChart"/>
    <dgm:cxn modelId="{1D91B327-94EF-4064-B7DA-3608B594C137}" srcId="{8564EC08-0BFC-488C-9771-FCE4B5022754}" destId="{58B831F8-D58F-4069-A3B8-A26593D0C198}" srcOrd="3" destOrd="0" parTransId="{46DC040B-F5CC-46BD-B968-0CA140F5D2A6}" sibTransId="{00BEDF1A-935D-4990-8B22-3E56D373317E}"/>
    <dgm:cxn modelId="{FD86A73A-ADA6-4618-89B5-DFF6607F749D}" srcId="{8564EC08-0BFC-488C-9771-FCE4B5022754}" destId="{0AC9DEE6-432F-48AB-91D3-C70BBB9DEEBF}" srcOrd="6" destOrd="0" parTransId="{D6466218-E830-4ECD-8CB1-0FCABC6B189D}" sibTransId="{F1919AAC-FE16-4BE9-87BE-527B9689F888}"/>
    <dgm:cxn modelId="{71CB4D44-F191-4760-B534-7A9B07318715}" type="presOf" srcId="{8564EC08-0BFC-488C-9771-FCE4B5022754}" destId="{72B5B02A-7665-4E41-9761-775B98247F89}" srcOrd="0" destOrd="0" presId="urn:microsoft.com/office/officeart/2009/3/layout/HorizontalOrganizationChart"/>
    <dgm:cxn modelId="{6D690B48-CE53-4C13-AA60-E0E6AAB1100F}" type="presOf" srcId="{B780A296-40CD-4929-ACFD-1F021FDF4852}" destId="{79806663-A34B-44A4-85E9-E15370B238BF}" srcOrd="0" destOrd="0" presId="urn:microsoft.com/office/officeart/2009/3/layout/HorizontalOrganizationChart"/>
    <dgm:cxn modelId="{9A984D69-E663-4DDE-920D-37ABDC7112E0}" srcId="{8564EC08-0BFC-488C-9771-FCE4B5022754}" destId="{64ECCAB1-6168-40BF-BB77-1BA7D07B9A61}" srcOrd="1" destOrd="0" parTransId="{82BE5239-81C2-4CFE-866F-05BF85022126}" sibTransId="{A269D1F8-9F2F-4E6E-97F3-DA0C76033453}"/>
    <dgm:cxn modelId="{D854F469-B049-4644-B4C0-F8A3BDBFCFA6}" srcId="{8564EC08-0BFC-488C-9771-FCE4B5022754}" destId="{38CA6F69-E3EF-4874-B7A8-D4570CD88F8F}" srcOrd="2" destOrd="0" parTransId="{B5D70E2E-CC10-4374-8C63-7FA349F195AC}" sibTransId="{6B183A11-37CF-44FA-89A4-2F9EACD450CE}"/>
    <dgm:cxn modelId="{0F8DB36B-9574-4B84-8749-8D88B0B657B4}" type="presOf" srcId="{3827314D-4F10-4958-87C2-E1DA729C8890}" destId="{DDDEA578-0821-45BA-9442-E8B147544C4A}" srcOrd="0" destOrd="0" presId="urn:microsoft.com/office/officeart/2009/3/layout/HorizontalOrganizationChart"/>
    <dgm:cxn modelId="{33B1D970-7616-42DC-999D-8B23D46487E8}" type="presOf" srcId="{0AA6E014-50DB-48C2-AA96-04771AF1F5E6}" destId="{87249B05-45DC-4DF6-BF21-18D880938B2E}" srcOrd="0" destOrd="0" presId="urn:microsoft.com/office/officeart/2009/3/layout/HorizontalOrganizationChart"/>
    <dgm:cxn modelId="{65906387-2922-44FC-ABA4-0D2A6716EC1D}" type="presOf" srcId="{64ECCAB1-6168-40BF-BB77-1BA7D07B9A61}" destId="{17E3FA9B-DD86-4661-B932-6097DB54C112}" srcOrd="0" destOrd="0" presId="urn:microsoft.com/office/officeart/2009/3/layout/HorizontalOrganizationChart"/>
    <dgm:cxn modelId="{5FF04E88-0708-4663-9C8E-30FDC48F3434}" type="presOf" srcId="{8C239BC5-3E90-447F-80F4-243CA4C56E3B}" destId="{A41BBA50-2FBB-4132-95CA-7441F51B2BF0}" srcOrd="0" destOrd="0" presId="urn:microsoft.com/office/officeart/2009/3/layout/HorizontalOrganizationChart"/>
    <dgm:cxn modelId="{6BE7CE9E-C3E1-4199-931A-C265A057355A}" type="presOf" srcId="{D83200A1-E923-4E36-AB48-A811C7A2D718}" destId="{36C792FA-5CDF-4CCF-B3F6-589A0AE8F40D}" srcOrd="0" destOrd="0" presId="urn:microsoft.com/office/officeart/2009/3/layout/HorizontalOrganizationChart"/>
    <dgm:cxn modelId="{6CEA4CA4-0E1D-46BC-BB79-6E23914F3214}" type="presOf" srcId="{B5D70E2E-CC10-4374-8C63-7FA349F195AC}" destId="{908F59AF-5A32-4B0B-BB8A-3A3D692FAA06}" srcOrd="0" destOrd="0" presId="urn:microsoft.com/office/officeart/2009/3/layout/HorizontalOrganizationChart"/>
    <dgm:cxn modelId="{06004FAD-DF69-424D-9C53-7CCC8186D586}" type="presOf" srcId="{0AC9DEE6-432F-48AB-91D3-C70BBB9DEEBF}" destId="{B21912AD-7207-40E1-BB0F-87C05DCB0F83}" srcOrd="0" destOrd="0" presId="urn:microsoft.com/office/officeart/2009/3/layout/HorizontalOrganizationChart"/>
    <dgm:cxn modelId="{0E17CDB6-4EB2-4DE8-A1FF-FFCF5CEAD0B8}" type="presOf" srcId="{AAF6B4E5-B889-4C9D-8AF0-231D7D60D2C8}" destId="{02C8E950-36E1-4F62-BBBE-C48688213279}" srcOrd="0" destOrd="0" presId="urn:microsoft.com/office/officeart/2009/3/layout/HorizontalOrganizationChart"/>
    <dgm:cxn modelId="{F21D99BC-B410-4188-BE2F-7DB047B06129}" srcId="{8564EC08-0BFC-488C-9771-FCE4B5022754}" destId="{B780A296-40CD-4929-ACFD-1F021FDF4852}" srcOrd="4" destOrd="0" parTransId="{3827314D-4F10-4958-87C2-E1DA729C8890}" sibTransId="{78C3DA0E-35E9-4157-87C8-56065A3E9151}"/>
    <dgm:cxn modelId="{08D8BBBD-28F8-49E1-9D80-FD20255FE9AF}" type="presOf" srcId="{38CA6F69-E3EF-4874-B7A8-D4570CD88F8F}" destId="{6F695E8E-90ED-43AF-AE3F-B463F426B7C6}" srcOrd="0" destOrd="0" presId="urn:microsoft.com/office/officeart/2009/3/layout/HorizontalOrganizationChart"/>
    <dgm:cxn modelId="{D83FC4C0-66DA-4E9A-A0AD-A2A9BB759F4C}" srcId="{AAF6B4E5-B889-4C9D-8AF0-231D7D60D2C8}" destId="{8564EC08-0BFC-488C-9771-FCE4B5022754}" srcOrd="0" destOrd="0" parTransId="{208095A0-1524-4753-8DB4-3F375B94C770}" sibTransId="{0C21F865-554E-4953-8706-4A2BE1BFAE3A}"/>
    <dgm:cxn modelId="{4D55E9C4-1837-4921-B99D-5953BD35EF4E}" type="presOf" srcId="{8C239BC5-3E90-447F-80F4-243CA4C56E3B}" destId="{73CA7526-E9B6-40C5-B3BB-593292CD6A83}" srcOrd="1" destOrd="0" presId="urn:microsoft.com/office/officeart/2009/3/layout/HorizontalOrganizationChart"/>
    <dgm:cxn modelId="{065367C5-03F5-4A57-A8E5-C706D8015098}" type="presOf" srcId="{46DC040B-F5CC-46BD-B968-0CA140F5D2A6}" destId="{1A6C4060-FE5E-475B-99F7-3CD45631E3C8}" srcOrd="0" destOrd="0" presId="urn:microsoft.com/office/officeart/2009/3/layout/HorizontalOrganizationChart"/>
    <dgm:cxn modelId="{8C85F9C5-2BBE-42CE-AC80-871DE6C7009C}" type="presOf" srcId="{0AA6E014-50DB-48C2-AA96-04771AF1F5E6}" destId="{CAA06CE5-F53D-4F7B-8815-D7A1A9CBAABC}" srcOrd="1" destOrd="0" presId="urn:microsoft.com/office/officeart/2009/3/layout/HorizontalOrganizationChart"/>
    <dgm:cxn modelId="{3BD4C2C7-3D24-469A-A712-0F5EBD417384}" type="presOf" srcId="{58B831F8-D58F-4069-A3B8-A26593D0C198}" destId="{0CE04123-C060-4498-ABF1-7DCC2D8FD208}" srcOrd="1" destOrd="0" presId="urn:microsoft.com/office/officeart/2009/3/layout/HorizontalOrganizationChart"/>
    <dgm:cxn modelId="{037C00E2-BD9F-41A0-873A-12C0C35E4094}" srcId="{8564EC08-0BFC-488C-9771-FCE4B5022754}" destId="{8C239BC5-3E90-447F-80F4-243CA4C56E3B}" srcOrd="5" destOrd="0" parTransId="{4CEAA40D-C216-46E9-BD62-610ECFD96944}" sibTransId="{4A927894-DD6B-44E9-92FD-63B8C4CAB1FC}"/>
    <dgm:cxn modelId="{D460B3E3-FE68-44E2-B7A9-1CB2AB51477B}" type="presOf" srcId="{58B831F8-D58F-4069-A3B8-A26593D0C198}" destId="{680DF906-47A9-44E4-836C-7A248A66AA65}" srcOrd="0" destOrd="0" presId="urn:microsoft.com/office/officeart/2009/3/layout/HorizontalOrganizationChart"/>
    <dgm:cxn modelId="{E053B0E4-4451-4401-97A9-A878FBC7AA07}" type="presOf" srcId="{64ECCAB1-6168-40BF-BB77-1BA7D07B9A61}" destId="{46A7B8BE-BD9A-4F78-B99E-717FF279B56D}" srcOrd="1" destOrd="0" presId="urn:microsoft.com/office/officeart/2009/3/layout/HorizontalOrganizationChart"/>
    <dgm:cxn modelId="{48D929EB-3CF0-439C-ABC0-BCF46E1C0225}" type="presOf" srcId="{0AC9DEE6-432F-48AB-91D3-C70BBB9DEEBF}" destId="{E7F2959D-B7E7-47BF-B707-A02087A4B111}" srcOrd="1" destOrd="0" presId="urn:microsoft.com/office/officeart/2009/3/layout/HorizontalOrganizationChart"/>
    <dgm:cxn modelId="{C375E957-3237-46B4-8395-5B3FB21BBF2C}" type="presParOf" srcId="{02C8E950-36E1-4F62-BBBE-C48688213279}" destId="{6424A2C7-1EB6-4984-AFF0-AA27D36933C2}" srcOrd="0" destOrd="0" presId="urn:microsoft.com/office/officeart/2009/3/layout/HorizontalOrganizationChart"/>
    <dgm:cxn modelId="{04F4F22D-8DBA-4534-BBD5-C2BFEE8DB6FD}" type="presParOf" srcId="{6424A2C7-1EB6-4984-AFF0-AA27D36933C2}" destId="{72999E08-3CD1-44E7-B348-37A754DC406A}" srcOrd="0" destOrd="0" presId="urn:microsoft.com/office/officeart/2009/3/layout/HorizontalOrganizationChart"/>
    <dgm:cxn modelId="{7263162D-9266-4361-9ED4-34D696588CCE}" type="presParOf" srcId="{72999E08-3CD1-44E7-B348-37A754DC406A}" destId="{72B5B02A-7665-4E41-9761-775B98247F89}" srcOrd="0" destOrd="0" presId="urn:microsoft.com/office/officeart/2009/3/layout/HorizontalOrganizationChart"/>
    <dgm:cxn modelId="{8636F742-CB0D-4431-93B6-B9F26702DDF5}" type="presParOf" srcId="{72999E08-3CD1-44E7-B348-37A754DC406A}" destId="{5C2643C7-C171-4747-B27F-019CB4327571}" srcOrd="1" destOrd="0" presId="urn:microsoft.com/office/officeart/2009/3/layout/HorizontalOrganizationChart"/>
    <dgm:cxn modelId="{B6C6C639-B627-4CB2-8020-12ACDA7B56FD}" type="presParOf" srcId="{6424A2C7-1EB6-4984-AFF0-AA27D36933C2}" destId="{21645D47-F4EC-4AC0-B8A3-0FB67F4AC860}" srcOrd="1" destOrd="0" presId="urn:microsoft.com/office/officeart/2009/3/layout/HorizontalOrganizationChart"/>
    <dgm:cxn modelId="{E61938E2-D1DB-42B1-94BC-60B2EB745166}" type="presParOf" srcId="{21645D47-F4EC-4AC0-B8A3-0FB67F4AC860}" destId="{54A2AEE4-01DD-4B40-B866-F2A445DBCF28}" srcOrd="0" destOrd="0" presId="urn:microsoft.com/office/officeart/2009/3/layout/HorizontalOrganizationChart"/>
    <dgm:cxn modelId="{3D2E71F2-7E1C-4608-8E2F-48F1B924DD26}" type="presParOf" srcId="{21645D47-F4EC-4AC0-B8A3-0FB67F4AC860}" destId="{DC1F2BDF-2040-4945-9E40-A1E197022D6D}" srcOrd="1" destOrd="0" presId="urn:microsoft.com/office/officeart/2009/3/layout/HorizontalOrganizationChart"/>
    <dgm:cxn modelId="{A7DEB10E-86E0-48B9-AD71-9A7A684048BC}" type="presParOf" srcId="{DC1F2BDF-2040-4945-9E40-A1E197022D6D}" destId="{99BDFAF5-CEBB-4A8F-BD41-8A2D20DE883F}" srcOrd="0" destOrd="0" presId="urn:microsoft.com/office/officeart/2009/3/layout/HorizontalOrganizationChart"/>
    <dgm:cxn modelId="{56BC78D5-FBD0-4BEE-B2FD-AA0A40F53BAD}" type="presParOf" srcId="{99BDFAF5-CEBB-4A8F-BD41-8A2D20DE883F}" destId="{17E3FA9B-DD86-4661-B932-6097DB54C112}" srcOrd="0" destOrd="0" presId="urn:microsoft.com/office/officeart/2009/3/layout/HorizontalOrganizationChart"/>
    <dgm:cxn modelId="{2B7B8D18-6439-4A0A-93CB-9EE5C79B1340}" type="presParOf" srcId="{99BDFAF5-CEBB-4A8F-BD41-8A2D20DE883F}" destId="{46A7B8BE-BD9A-4F78-B99E-717FF279B56D}" srcOrd="1" destOrd="0" presId="urn:microsoft.com/office/officeart/2009/3/layout/HorizontalOrganizationChart"/>
    <dgm:cxn modelId="{7E1B0DEC-A378-4A17-8691-18824EA4A038}" type="presParOf" srcId="{DC1F2BDF-2040-4945-9E40-A1E197022D6D}" destId="{04D5E3A7-49BF-4189-AEAB-2DD2D1E88038}" srcOrd="1" destOrd="0" presId="urn:microsoft.com/office/officeart/2009/3/layout/HorizontalOrganizationChart"/>
    <dgm:cxn modelId="{09EF5EC6-8A0E-4A3B-9817-177998449381}" type="presParOf" srcId="{DC1F2BDF-2040-4945-9E40-A1E197022D6D}" destId="{E4D33819-1034-43DE-84FD-5E4C2FA65DDD}" srcOrd="2" destOrd="0" presId="urn:microsoft.com/office/officeart/2009/3/layout/HorizontalOrganizationChart"/>
    <dgm:cxn modelId="{DB74BF1D-3478-4E62-8D91-87863DE781FE}" type="presParOf" srcId="{21645D47-F4EC-4AC0-B8A3-0FB67F4AC860}" destId="{908F59AF-5A32-4B0B-BB8A-3A3D692FAA06}" srcOrd="2" destOrd="0" presId="urn:microsoft.com/office/officeart/2009/3/layout/HorizontalOrganizationChart"/>
    <dgm:cxn modelId="{1D910948-B846-423C-9E4E-31F2AF1DF36E}" type="presParOf" srcId="{21645D47-F4EC-4AC0-B8A3-0FB67F4AC860}" destId="{C339CC81-0B56-42E5-9935-9A992323FBBB}" srcOrd="3" destOrd="0" presId="urn:microsoft.com/office/officeart/2009/3/layout/HorizontalOrganizationChart"/>
    <dgm:cxn modelId="{36CAF960-0BA0-456D-8AAA-CE9757BCF092}" type="presParOf" srcId="{C339CC81-0B56-42E5-9935-9A992323FBBB}" destId="{9B884AD0-8F95-4268-A97E-E020AF38A137}" srcOrd="0" destOrd="0" presId="urn:microsoft.com/office/officeart/2009/3/layout/HorizontalOrganizationChart"/>
    <dgm:cxn modelId="{97E29C42-597D-4068-AF91-9496E9E76A11}" type="presParOf" srcId="{9B884AD0-8F95-4268-A97E-E020AF38A137}" destId="{6F695E8E-90ED-43AF-AE3F-B463F426B7C6}" srcOrd="0" destOrd="0" presId="urn:microsoft.com/office/officeart/2009/3/layout/HorizontalOrganizationChart"/>
    <dgm:cxn modelId="{BA17B193-1344-41C9-A345-9FF57258FEB5}" type="presParOf" srcId="{9B884AD0-8F95-4268-A97E-E020AF38A137}" destId="{2ED6658C-90DE-4498-846F-DF5201F72B4E}" srcOrd="1" destOrd="0" presId="urn:microsoft.com/office/officeart/2009/3/layout/HorizontalOrganizationChart"/>
    <dgm:cxn modelId="{2EE7C230-0FB1-49B7-A65F-196F8F1EBC89}" type="presParOf" srcId="{C339CC81-0B56-42E5-9935-9A992323FBBB}" destId="{3DD1B699-78B3-4FEB-B10B-C1DC331442DB}" srcOrd="1" destOrd="0" presId="urn:microsoft.com/office/officeart/2009/3/layout/HorizontalOrganizationChart"/>
    <dgm:cxn modelId="{6577E8E0-1A56-41E5-9EA2-0766C0AD8D10}" type="presParOf" srcId="{C339CC81-0B56-42E5-9935-9A992323FBBB}" destId="{4F532207-E0F0-4EA1-A86F-F5667B6B1C4B}" srcOrd="2" destOrd="0" presId="urn:microsoft.com/office/officeart/2009/3/layout/HorizontalOrganizationChart"/>
    <dgm:cxn modelId="{D65A931B-E2B1-49BB-A310-C109C898B7E7}" type="presParOf" srcId="{21645D47-F4EC-4AC0-B8A3-0FB67F4AC860}" destId="{1A6C4060-FE5E-475B-99F7-3CD45631E3C8}" srcOrd="4" destOrd="0" presId="urn:microsoft.com/office/officeart/2009/3/layout/HorizontalOrganizationChart"/>
    <dgm:cxn modelId="{0D78DEDE-0AD1-4813-BC55-3826301B4C88}" type="presParOf" srcId="{21645D47-F4EC-4AC0-B8A3-0FB67F4AC860}" destId="{6A69469F-33FC-4668-9B90-59DA752F8410}" srcOrd="5" destOrd="0" presId="urn:microsoft.com/office/officeart/2009/3/layout/HorizontalOrganizationChart"/>
    <dgm:cxn modelId="{278CCCF2-F171-4275-A2AE-BBAD7F03B148}" type="presParOf" srcId="{6A69469F-33FC-4668-9B90-59DA752F8410}" destId="{467577FF-4B0F-476B-ACC2-E3C573C9E976}" srcOrd="0" destOrd="0" presId="urn:microsoft.com/office/officeart/2009/3/layout/HorizontalOrganizationChart"/>
    <dgm:cxn modelId="{1D7518BC-A96B-4CE6-B8D7-A4A04C4DC5DD}" type="presParOf" srcId="{467577FF-4B0F-476B-ACC2-E3C573C9E976}" destId="{680DF906-47A9-44E4-836C-7A248A66AA65}" srcOrd="0" destOrd="0" presId="urn:microsoft.com/office/officeart/2009/3/layout/HorizontalOrganizationChart"/>
    <dgm:cxn modelId="{5793C5E1-3A2A-414C-B5C6-69F0BC43F66E}" type="presParOf" srcId="{467577FF-4B0F-476B-ACC2-E3C573C9E976}" destId="{0CE04123-C060-4498-ABF1-7DCC2D8FD208}" srcOrd="1" destOrd="0" presId="urn:microsoft.com/office/officeart/2009/3/layout/HorizontalOrganizationChart"/>
    <dgm:cxn modelId="{9B878FC2-BBC5-4F75-84C1-24671AABC73B}" type="presParOf" srcId="{6A69469F-33FC-4668-9B90-59DA752F8410}" destId="{E759A371-F64D-4687-BF09-879909478519}" srcOrd="1" destOrd="0" presId="urn:microsoft.com/office/officeart/2009/3/layout/HorizontalOrganizationChart"/>
    <dgm:cxn modelId="{66BFFD3D-32EB-4A5E-8CD4-BE576C3A4123}" type="presParOf" srcId="{6A69469F-33FC-4668-9B90-59DA752F8410}" destId="{22C923E7-B526-473B-9BA2-A751D8CD8520}" srcOrd="2" destOrd="0" presId="urn:microsoft.com/office/officeart/2009/3/layout/HorizontalOrganizationChart"/>
    <dgm:cxn modelId="{AFBCC3EE-5EBC-4104-AEC6-CBB991791E48}" type="presParOf" srcId="{21645D47-F4EC-4AC0-B8A3-0FB67F4AC860}" destId="{DDDEA578-0821-45BA-9442-E8B147544C4A}" srcOrd="6" destOrd="0" presId="urn:microsoft.com/office/officeart/2009/3/layout/HorizontalOrganizationChart"/>
    <dgm:cxn modelId="{325FC09A-BC65-4142-B5A1-7544A671B044}" type="presParOf" srcId="{21645D47-F4EC-4AC0-B8A3-0FB67F4AC860}" destId="{32212363-3A33-4031-A05F-0809B7A81B02}" srcOrd="7" destOrd="0" presId="urn:microsoft.com/office/officeart/2009/3/layout/HorizontalOrganizationChart"/>
    <dgm:cxn modelId="{9FBC2749-A484-4282-BA7C-673B5078EEB0}" type="presParOf" srcId="{32212363-3A33-4031-A05F-0809B7A81B02}" destId="{5B68C215-EF24-476E-B23A-51A4CF361F6B}" srcOrd="0" destOrd="0" presId="urn:microsoft.com/office/officeart/2009/3/layout/HorizontalOrganizationChart"/>
    <dgm:cxn modelId="{0249F8D0-9C91-4573-9A74-3283D5160C92}" type="presParOf" srcId="{5B68C215-EF24-476E-B23A-51A4CF361F6B}" destId="{79806663-A34B-44A4-85E9-E15370B238BF}" srcOrd="0" destOrd="0" presId="urn:microsoft.com/office/officeart/2009/3/layout/HorizontalOrganizationChart"/>
    <dgm:cxn modelId="{9CF18C32-2473-4EC0-ABAD-AA14A87E4E20}" type="presParOf" srcId="{5B68C215-EF24-476E-B23A-51A4CF361F6B}" destId="{CC86659B-5EC1-4BD0-A3DA-2EC8EB464BEA}" srcOrd="1" destOrd="0" presId="urn:microsoft.com/office/officeart/2009/3/layout/HorizontalOrganizationChart"/>
    <dgm:cxn modelId="{A991C6AF-E5EB-4893-A732-070ACFBB4B45}" type="presParOf" srcId="{32212363-3A33-4031-A05F-0809B7A81B02}" destId="{F0F2D561-64D1-4C02-AEB5-396565FE0847}" srcOrd="1" destOrd="0" presId="urn:microsoft.com/office/officeart/2009/3/layout/HorizontalOrganizationChart"/>
    <dgm:cxn modelId="{ED75DCCA-4674-422D-82F8-67234C64CA87}" type="presParOf" srcId="{32212363-3A33-4031-A05F-0809B7A81B02}" destId="{3AAF88D8-FE5C-480B-84B1-364ADF259AB0}" srcOrd="2" destOrd="0" presId="urn:microsoft.com/office/officeart/2009/3/layout/HorizontalOrganizationChart"/>
    <dgm:cxn modelId="{26B73D86-A519-4079-BB9D-1BD7F610A7C0}" type="presParOf" srcId="{21645D47-F4EC-4AC0-B8A3-0FB67F4AC860}" destId="{355B0758-6367-4660-B693-625B25A082D9}" srcOrd="8" destOrd="0" presId="urn:microsoft.com/office/officeart/2009/3/layout/HorizontalOrganizationChart"/>
    <dgm:cxn modelId="{AECB677E-EA9C-46A7-ACAD-0912D009070F}" type="presParOf" srcId="{21645D47-F4EC-4AC0-B8A3-0FB67F4AC860}" destId="{75E204A9-EA8E-4C90-A108-E20FAE24FDA7}" srcOrd="9" destOrd="0" presId="urn:microsoft.com/office/officeart/2009/3/layout/HorizontalOrganizationChart"/>
    <dgm:cxn modelId="{61A65AF2-B00D-499E-8CC7-B0EA05AA7556}" type="presParOf" srcId="{75E204A9-EA8E-4C90-A108-E20FAE24FDA7}" destId="{3ED1197D-94BA-46CF-B947-0B9F27AF4EAB}" srcOrd="0" destOrd="0" presId="urn:microsoft.com/office/officeart/2009/3/layout/HorizontalOrganizationChart"/>
    <dgm:cxn modelId="{1B4230AC-BE3D-494F-93DA-F12B41BB645A}" type="presParOf" srcId="{3ED1197D-94BA-46CF-B947-0B9F27AF4EAB}" destId="{A41BBA50-2FBB-4132-95CA-7441F51B2BF0}" srcOrd="0" destOrd="0" presId="urn:microsoft.com/office/officeart/2009/3/layout/HorizontalOrganizationChart"/>
    <dgm:cxn modelId="{54D0CA24-05C0-4109-9791-1F225E38F296}" type="presParOf" srcId="{3ED1197D-94BA-46CF-B947-0B9F27AF4EAB}" destId="{73CA7526-E9B6-40C5-B3BB-593292CD6A83}" srcOrd="1" destOrd="0" presId="urn:microsoft.com/office/officeart/2009/3/layout/HorizontalOrganizationChart"/>
    <dgm:cxn modelId="{64F49AD7-C0D8-4996-9A09-A110AF0979E1}" type="presParOf" srcId="{75E204A9-EA8E-4C90-A108-E20FAE24FDA7}" destId="{8D334FED-C5A6-4E12-9633-B58B488D56D7}" srcOrd="1" destOrd="0" presId="urn:microsoft.com/office/officeart/2009/3/layout/HorizontalOrganizationChart"/>
    <dgm:cxn modelId="{7B934C42-1CC4-4774-A698-CE40D7D19457}" type="presParOf" srcId="{75E204A9-EA8E-4C90-A108-E20FAE24FDA7}" destId="{5E12A64F-30E2-49FA-8FA5-54185153077C}" srcOrd="2" destOrd="0" presId="urn:microsoft.com/office/officeart/2009/3/layout/HorizontalOrganizationChart"/>
    <dgm:cxn modelId="{7B020937-3B49-43A5-A280-B851F140DCFA}" type="presParOf" srcId="{21645D47-F4EC-4AC0-B8A3-0FB67F4AC860}" destId="{EF281384-509E-4FB0-B0A0-CFD80D46A3B9}" srcOrd="10" destOrd="0" presId="urn:microsoft.com/office/officeart/2009/3/layout/HorizontalOrganizationChart"/>
    <dgm:cxn modelId="{D8E4DD3F-7D48-432E-AC0B-61F69328479A}" type="presParOf" srcId="{21645D47-F4EC-4AC0-B8A3-0FB67F4AC860}" destId="{2DBF116A-D928-4F55-BA33-B56BB393C94B}" srcOrd="11" destOrd="0" presId="urn:microsoft.com/office/officeart/2009/3/layout/HorizontalOrganizationChart"/>
    <dgm:cxn modelId="{F08CA694-1E2D-4C25-ADB6-7C2FAC457841}" type="presParOf" srcId="{2DBF116A-D928-4F55-BA33-B56BB393C94B}" destId="{AFC81FC4-B06B-4374-B791-2C68EB240948}" srcOrd="0" destOrd="0" presId="urn:microsoft.com/office/officeart/2009/3/layout/HorizontalOrganizationChart"/>
    <dgm:cxn modelId="{ED1C9A97-02D5-4B47-A7A0-644B212A7473}" type="presParOf" srcId="{AFC81FC4-B06B-4374-B791-2C68EB240948}" destId="{B21912AD-7207-40E1-BB0F-87C05DCB0F83}" srcOrd="0" destOrd="0" presId="urn:microsoft.com/office/officeart/2009/3/layout/HorizontalOrganizationChart"/>
    <dgm:cxn modelId="{73B84D2E-91CD-4E0D-B29C-915A6ACC1638}" type="presParOf" srcId="{AFC81FC4-B06B-4374-B791-2C68EB240948}" destId="{E7F2959D-B7E7-47BF-B707-A02087A4B111}" srcOrd="1" destOrd="0" presId="urn:microsoft.com/office/officeart/2009/3/layout/HorizontalOrganizationChart"/>
    <dgm:cxn modelId="{00CEF788-D7B4-4EF4-A151-8081B5F2376D}" type="presParOf" srcId="{2DBF116A-D928-4F55-BA33-B56BB393C94B}" destId="{26E1821D-76C6-4860-8267-97BD6F46AEC0}" srcOrd="1" destOrd="0" presId="urn:microsoft.com/office/officeart/2009/3/layout/HorizontalOrganizationChart"/>
    <dgm:cxn modelId="{31840738-B3DF-4B3C-AAF6-F72D4DF0A53D}" type="presParOf" srcId="{2DBF116A-D928-4F55-BA33-B56BB393C94B}" destId="{A0D21D56-0A53-4534-97B9-9C052A622CD3}" srcOrd="2" destOrd="0" presId="urn:microsoft.com/office/officeart/2009/3/layout/HorizontalOrganizationChart"/>
    <dgm:cxn modelId="{F904A23E-3C83-45D3-A76A-2CE765E707C0}" type="presParOf" srcId="{6424A2C7-1EB6-4984-AFF0-AA27D36933C2}" destId="{04F9ADBA-EF87-4CCC-8869-694DED0320DB}" srcOrd="2" destOrd="0" presId="urn:microsoft.com/office/officeart/2009/3/layout/HorizontalOrganizationChart"/>
    <dgm:cxn modelId="{3BAAAE64-BC79-4835-85C7-73742C9880A9}" type="presParOf" srcId="{04F9ADBA-EF87-4CCC-8869-694DED0320DB}" destId="{36C792FA-5CDF-4CCF-B3F6-589A0AE8F40D}" srcOrd="0" destOrd="0" presId="urn:microsoft.com/office/officeart/2009/3/layout/HorizontalOrganizationChart"/>
    <dgm:cxn modelId="{A0B237A2-4D4B-4C56-93A6-B7A949335705}" type="presParOf" srcId="{04F9ADBA-EF87-4CCC-8869-694DED0320DB}" destId="{3032C3EB-909D-4672-94F4-A163BC310AA0}" srcOrd="1" destOrd="0" presId="urn:microsoft.com/office/officeart/2009/3/layout/HorizontalOrganizationChart"/>
    <dgm:cxn modelId="{2593E9F8-996D-4EF9-90C5-93DC19F12CEA}" type="presParOf" srcId="{3032C3EB-909D-4672-94F4-A163BC310AA0}" destId="{2C917C74-0FB2-482B-A3A8-2A86481B5560}" srcOrd="0" destOrd="0" presId="urn:microsoft.com/office/officeart/2009/3/layout/HorizontalOrganizationChart"/>
    <dgm:cxn modelId="{A62689DC-A658-44CD-BBE4-E52983D4A561}" type="presParOf" srcId="{2C917C74-0FB2-482B-A3A8-2A86481B5560}" destId="{87249B05-45DC-4DF6-BF21-18D880938B2E}" srcOrd="0" destOrd="0" presId="urn:microsoft.com/office/officeart/2009/3/layout/HorizontalOrganizationChart"/>
    <dgm:cxn modelId="{5E088420-7C0C-4155-B84E-276ABB50AA27}" type="presParOf" srcId="{2C917C74-0FB2-482B-A3A8-2A86481B5560}" destId="{CAA06CE5-F53D-4F7B-8815-D7A1A9CBAABC}" srcOrd="1" destOrd="0" presId="urn:microsoft.com/office/officeart/2009/3/layout/HorizontalOrganizationChart"/>
    <dgm:cxn modelId="{48B4001E-19BC-4A76-BC55-50EE8791A8CF}" type="presParOf" srcId="{3032C3EB-909D-4672-94F4-A163BC310AA0}" destId="{556DEE6C-2790-40CF-A510-BBF9032C019C}" srcOrd="1" destOrd="0" presId="urn:microsoft.com/office/officeart/2009/3/layout/HorizontalOrganizationChart"/>
    <dgm:cxn modelId="{7993A28E-FF3A-40B0-94F5-3A1A1C0A2090}" type="presParOf" srcId="{3032C3EB-909D-4672-94F4-A163BC310AA0}" destId="{0DABB97B-B663-4BD2-8E62-708779F5369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6223B-72F7-4BD2-B3F6-0DC3043D0A63}">
      <dsp:nvSpPr>
        <dsp:cNvPr id="0" name=""/>
        <dsp:cNvSpPr/>
      </dsp:nvSpPr>
      <dsp:spPr>
        <a:xfrm>
          <a:off x="490727" y="0"/>
          <a:ext cx="5561584" cy="236272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4D9703-ADA1-412B-97D7-2FB92664404B}">
      <dsp:nvSpPr>
        <dsp:cNvPr id="0" name=""/>
        <dsp:cNvSpPr/>
      </dsp:nvSpPr>
      <dsp:spPr>
        <a:xfrm>
          <a:off x="19621" y="741442"/>
          <a:ext cx="1248742" cy="945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2000" kern="1200" dirty="0"/>
            <a:t>​</a:t>
          </a:r>
          <a:r>
            <a:rPr lang="km-KH" sz="2000" kern="1200" dirty="0">
              <a:latin typeface="Khmer OS Battambang" panose="02000500000000020004" pitchFamily="2" charset="0"/>
              <a:cs typeface="Khmer OS Battambang" panose="02000500000000020004" pitchFamily="2" charset="0"/>
            </a:rPr>
            <a:t>ទាក់ទាញ</a:t>
          </a:r>
          <a:endParaRPr lang="en-US" sz="2000" kern="1200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</dsp:txBody>
      <dsp:txXfrm>
        <a:off x="65757" y="787578"/>
        <a:ext cx="1156470" cy="852819"/>
      </dsp:txXfrm>
    </dsp:sp>
    <dsp:sp modelId="{3CA5F961-FAA4-45A4-8746-2BB71EFBBB2D}">
      <dsp:nvSpPr>
        <dsp:cNvPr id="0" name=""/>
        <dsp:cNvSpPr/>
      </dsp:nvSpPr>
      <dsp:spPr>
        <a:xfrm>
          <a:off x="1374848" y="692421"/>
          <a:ext cx="1822265" cy="10334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2000" kern="1200" dirty="0">
              <a:latin typeface="Khmer OS Battambang" panose="02000500000000020004" pitchFamily="2" charset="0"/>
              <a:cs typeface="Khmer OS Battambang" panose="02000500000000020004" pitchFamily="2" charset="0"/>
            </a:rPr>
            <a:t>អភិវឌ្ឍ​ គាំទ្រ​ និង​លើកទឹកចិត្ត</a:t>
          </a:r>
          <a:endParaRPr lang="en-US" sz="2000" kern="1200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</dsp:txBody>
      <dsp:txXfrm>
        <a:off x="1425295" y="742868"/>
        <a:ext cx="1721371" cy="932525"/>
      </dsp:txXfrm>
    </dsp:sp>
    <dsp:sp modelId="{ACD91835-2F7A-48DD-AB54-4C1C26640FB2}">
      <dsp:nvSpPr>
        <dsp:cNvPr id="0" name=""/>
        <dsp:cNvSpPr/>
      </dsp:nvSpPr>
      <dsp:spPr>
        <a:xfrm>
          <a:off x="3256451" y="540620"/>
          <a:ext cx="3284210" cy="12814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800" kern="1200" dirty="0">
              <a:latin typeface="Khmer OS Battambang" panose="02000500000000020004" pitchFamily="2" charset="0"/>
              <a:cs typeface="Khmer OS Battambang" panose="02000500000000020004" pitchFamily="2" charset="0"/>
            </a:rPr>
            <a:t>​រក្សា​គ្រូបង្រៀន​ អ្នកគ្រប់គ្រង​សាលារៀន​ និង​អ្នកឯកទេស​អប់រំ​ ឱ្យ​បម្រើ​ការងារ​ក្នុង​ប្រព័ន្ធ​អប់រំ</a:t>
          </a:r>
          <a:endParaRPr lang="en-US" sz="1800" kern="1200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</dsp:txBody>
      <dsp:txXfrm>
        <a:off x="3319008" y="603177"/>
        <a:ext cx="3159096" cy="11563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4A1F3-CCF8-4D75-AF8D-808AC2876C15}">
      <dsp:nvSpPr>
        <dsp:cNvPr id="0" name=""/>
        <dsp:cNvSpPr/>
      </dsp:nvSpPr>
      <dsp:spPr>
        <a:xfrm>
          <a:off x="1172902" y="252864"/>
          <a:ext cx="3521816" cy="3360592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800" kern="1200" dirty="0">
              <a:latin typeface="Khmer OS Battambang" panose="02000500000000020004" pitchFamily="2" charset="0"/>
              <a:cs typeface="Khmer OS Battambang" panose="02000500000000020004" pitchFamily="2" charset="0"/>
            </a:rPr>
            <a:t>២​​) ការផ្ទៀងផ្ទាត់ និងវាយតម្លៃ</a:t>
          </a:r>
          <a:endParaRPr lang="en-US" sz="1800" kern="1200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</dsp:txBody>
      <dsp:txXfrm>
        <a:off x="3028983" y="964990"/>
        <a:ext cx="1257791" cy="1000176"/>
      </dsp:txXfrm>
    </dsp:sp>
    <dsp:sp modelId="{14D9C9D1-A89E-407D-A3EE-3DF4770855B9}">
      <dsp:nvSpPr>
        <dsp:cNvPr id="0" name=""/>
        <dsp:cNvSpPr/>
      </dsp:nvSpPr>
      <dsp:spPr>
        <a:xfrm>
          <a:off x="1195721" y="383069"/>
          <a:ext cx="3338657" cy="3338657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800" kern="1200" dirty="0">
              <a:latin typeface="Khmer OS Battambang" panose="02000500000000020004" pitchFamily="2" charset="0"/>
              <a:cs typeface="Khmer OS Battambang" panose="02000500000000020004" pitchFamily="2" charset="0"/>
            </a:rPr>
            <a:t>៣) បូកសរុបនិង</a:t>
          </a:r>
          <a:endParaRPr lang="en-US" sz="1800" kern="1200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800" kern="1200" dirty="0">
              <a:latin typeface="Khmer OS Battambang" panose="02000500000000020004" pitchFamily="2" charset="0"/>
              <a:cs typeface="Khmer OS Battambang" panose="02000500000000020004" pitchFamily="2" charset="0"/>
            </a:rPr>
            <a:t>ប្រកាសលទ្ធផល </a:t>
          </a:r>
          <a:endParaRPr lang="en-US" sz="1800" kern="1200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</dsp:txBody>
      <dsp:txXfrm>
        <a:off x="1990640" y="2549222"/>
        <a:ext cx="1788566" cy="874410"/>
      </dsp:txXfrm>
    </dsp:sp>
    <dsp:sp modelId="{D2D70B88-AE45-454B-AF3C-457017626405}">
      <dsp:nvSpPr>
        <dsp:cNvPr id="0" name=""/>
        <dsp:cNvSpPr/>
      </dsp:nvSpPr>
      <dsp:spPr>
        <a:xfrm>
          <a:off x="1126961" y="263832"/>
          <a:ext cx="3338657" cy="3338657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800" kern="1200" dirty="0">
              <a:latin typeface="Khmer OS Battambang" panose="02000500000000020004" pitchFamily="2" charset="0"/>
              <a:cs typeface="Khmer OS Battambang" panose="02000500000000020004" pitchFamily="2" charset="0"/>
            </a:rPr>
            <a:t>១</a:t>
          </a:r>
          <a:r>
            <a:rPr lang="en-US" sz="1800" kern="1200" dirty="0">
              <a:latin typeface="Khmer OS Battambang" panose="02000500000000020004" pitchFamily="2" charset="0"/>
              <a:cs typeface="Khmer OS Battambang" panose="02000500000000020004" pitchFamily="2" charset="0"/>
            </a:rPr>
            <a:t>)</a:t>
          </a:r>
          <a:r>
            <a:rPr lang="km-KH" sz="1800" kern="1200" dirty="0">
              <a:latin typeface="Khmer OS Battambang" panose="02000500000000020004" pitchFamily="2" charset="0"/>
              <a:cs typeface="Khmer OS Battambang" panose="02000500000000020004" pitchFamily="2" charset="0"/>
            </a:rPr>
            <a:t> ការពិនិត្យ និងសម្រេចលើបញ្ជីបេក្ខភាព</a:t>
          </a:r>
          <a:endParaRPr lang="en-US" sz="1800" kern="1200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</dsp:txBody>
      <dsp:txXfrm>
        <a:off x="1513689" y="971309"/>
        <a:ext cx="1192377" cy="993648"/>
      </dsp:txXfrm>
    </dsp:sp>
    <dsp:sp modelId="{9E79D931-C623-4FC5-9ED2-B3AE948334E6}">
      <dsp:nvSpPr>
        <dsp:cNvPr id="0" name=""/>
        <dsp:cNvSpPr/>
      </dsp:nvSpPr>
      <dsp:spPr>
        <a:xfrm>
          <a:off x="962430" y="30038"/>
          <a:ext cx="3941228" cy="380600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B04A17E-938D-46B3-913F-0D388AC9D4DE}">
      <dsp:nvSpPr>
        <dsp:cNvPr id="0" name=""/>
        <dsp:cNvSpPr/>
      </dsp:nvSpPr>
      <dsp:spPr>
        <a:xfrm>
          <a:off x="989042" y="176180"/>
          <a:ext cx="3752014" cy="375201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B1CB588-7E38-460D-A9F4-A16935F53826}">
      <dsp:nvSpPr>
        <dsp:cNvPr id="0" name=""/>
        <dsp:cNvSpPr/>
      </dsp:nvSpPr>
      <dsp:spPr>
        <a:xfrm>
          <a:off x="920006" y="57153"/>
          <a:ext cx="3752014" cy="375201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9AC8A-B9BE-4FC3-A4FE-61297E88EEC7}">
      <dsp:nvSpPr>
        <dsp:cNvPr id="0" name=""/>
        <dsp:cNvSpPr/>
      </dsp:nvSpPr>
      <dsp:spPr>
        <a:xfrm>
          <a:off x="-6312422" y="-965602"/>
          <a:ext cx="7513779" cy="7513779"/>
        </a:xfrm>
        <a:prstGeom prst="blockArc">
          <a:avLst>
            <a:gd name="adj1" fmla="val 18900000"/>
            <a:gd name="adj2" fmla="val 2700000"/>
            <a:gd name="adj3" fmla="val 28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2E232-6458-4A35-BB52-00A18CF72D2C}">
      <dsp:nvSpPr>
        <dsp:cNvPr id="0" name=""/>
        <dsp:cNvSpPr/>
      </dsp:nvSpPr>
      <dsp:spPr>
        <a:xfrm>
          <a:off x="524863" y="348799"/>
          <a:ext cx="7694128" cy="698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073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2600" b="1" kern="1200" dirty="0">
              <a:latin typeface="Khmer OS Battambang" panose="02000500000000020004" pitchFamily="2" charset="0"/>
              <a:cs typeface="Khmer OS Battambang" panose="02000500000000020004" pitchFamily="2" charset="0"/>
            </a:rPr>
            <a:t>អ្នកឯកទេស </a:t>
          </a:r>
          <a:r>
            <a:rPr lang="km-KH" sz="2600" b="1" i="0" kern="1200" dirty="0">
              <a:latin typeface="Khmer OS Battambang" panose="02000500000000020004" pitchFamily="2" charset="0"/>
              <a:cs typeface="Khmer OS Battambang" panose="02000500000000020004" pitchFamily="2" charset="0"/>
            </a:rPr>
            <a:t>គោលនយោបាយ និងផែនការអប់រំ </a:t>
          </a:r>
          <a:endParaRPr lang="en-US" sz="2600" i="0" kern="1200" dirty="0"/>
        </a:p>
      </dsp:txBody>
      <dsp:txXfrm>
        <a:off x="524863" y="348799"/>
        <a:ext cx="7694128" cy="698045"/>
      </dsp:txXfrm>
    </dsp:sp>
    <dsp:sp modelId="{807ACC55-4F1D-4668-B585-898B726DB335}">
      <dsp:nvSpPr>
        <dsp:cNvPr id="0" name=""/>
        <dsp:cNvSpPr/>
      </dsp:nvSpPr>
      <dsp:spPr>
        <a:xfrm>
          <a:off x="88585" y="261543"/>
          <a:ext cx="872556" cy="8725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CF5E79-1ECD-4248-BA88-662D6B86D9A3}">
      <dsp:nvSpPr>
        <dsp:cNvPr id="0" name=""/>
        <dsp:cNvSpPr/>
      </dsp:nvSpPr>
      <dsp:spPr>
        <a:xfrm>
          <a:off x="1025062" y="1395531"/>
          <a:ext cx="7193929" cy="698045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073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2600" b="1" kern="1200" dirty="0">
              <a:latin typeface="Khmer OS Battambang" panose="02000500000000020004" pitchFamily="2" charset="0"/>
              <a:cs typeface="Khmer OS Battambang" panose="02000500000000020004" pitchFamily="2" charset="0"/>
            </a:rPr>
            <a:t>អ្នកឯកទេស </a:t>
          </a:r>
          <a:r>
            <a:rPr lang="km-KH" sz="2600" b="1" i="0" kern="1200" dirty="0">
              <a:latin typeface="Khmer OS Battambang" panose="02000500000000020004" pitchFamily="2" charset="0"/>
              <a:cs typeface="Khmer OS Battambang" panose="02000500000000020004" pitchFamily="2" charset="0"/>
            </a:rPr>
            <a:t>អភិវឌ្ឍកម្មវិធីសិក្សា</a:t>
          </a:r>
          <a:endParaRPr lang="en-US" sz="2600" i="0" kern="1200" dirty="0"/>
        </a:p>
      </dsp:txBody>
      <dsp:txXfrm>
        <a:off x="1025062" y="1395531"/>
        <a:ext cx="7193929" cy="698045"/>
      </dsp:txXfrm>
    </dsp:sp>
    <dsp:sp modelId="{2C819046-D608-495E-A827-410BEA3B2B55}">
      <dsp:nvSpPr>
        <dsp:cNvPr id="0" name=""/>
        <dsp:cNvSpPr/>
      </dsp:nvSpPr>
      <dsp:spPr>
        <a:xfrm>
          <a:off x="588784" y="1308276"/>
          <a:ext cx="872556" cy="8725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D7729A-58A0-4E43-BCEA-C8A108F9508E}">
      <dsp:nvSpPr>
        <dsp:cNvPr id="0" name=""/>
        <dsp:cNvSpPr/>
      </dsp:nvSpPr>
      <dsp:spPr>
        <a:xfrm>
          <a:off x="1178583" y="2442264"/>
          <a:ext cx="7040409" cy="69804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073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2600" b="1" kern="1200" dirty="0">
              <a:latin typeface="Khmer OS Battambang" panose="02000500000000020004" pitchFamily="2" charset="0"/>
              <a:cs typeface="Khmer OS Battambang" panose="02000500000000020004" pitchFamily="2" charset="0"/>
            </a:rPr>
            <a:t>អ្នកឯកទេស </a:t>
          </a:r>
          <a:r>
            <a:rPr lang="km-KH" sz="2600" b="1" i="0" kern="1200" dirty="0">
              <a:latin typeface="Khmer OS Battambang" panose="02000500000000020004" pitchFamily="2" charset="0"/>
              <a:cs typeface="Khmer OS Battambang" panose="02000500000000020004" pitchFamily="2" charset="0"/>
            </a:rPr>
            <a:t>វាយតម្លៃលទ្ធផលសិក្សា</a:t>
          </a:r>
          <a:endParaRPr lang="en-US" sz="2600" i="0" kern="1200" dirty="0"/>
        </a:p>
      </dsp:txBody>
      <dsp:txXfrm>
        <a:off x="1178583" y="2442264"/>
        <a:ext cx="7040409" cy="698045"/>
      </dsp:txXfrm>
    </dsp:sp>
    <dsp:sp modelId="{CCDB8F96-A159-4FAF-BC28-9F351271C2E2}">
      <dsp:nvSpPr>
        <dsp:cNvPr id="0" name=""/>
        <dsp:cNvSpPr/>
      </dsp:nvSpPr>
      <dsp:spPr>
        <a:xfrm>
          <a:off x="742304" y="2355008"/>
          <a:ext cx="872556" cy="8725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B9E6E-B42E-445C-A85F-FBF9B266C1BE}">
      <dsp:nvSpPr>
        <dsp:cNvPr id="0" name=""/>
        <dsp:cNvSpPr/>
      </dsp:nvSpPr>
      <dsp:spPr>
        <a:xfrm>
          <a:off x="1025062" y="3488997"/>
          <a:ext cx="7193929" cy="698045"/>
        </a:xfrm>
        <a:prstGeom prst="rect">
          <a:avLst/>
        </a:prstGeom>
        <a:solidFill>
          <a:srgbClr val="E58C0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073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2600" b="1" kern="1200" dirty="0">
              <a:latin typeface="Khmer OS Battambang" panose="02000500000000020004" pitchFamily="2" charset="0"/>
              <a:cs typeface="Khmer OS Battambang" panose="02000500000000020004" pitchFamily="2" charset="0"/>
            </a:rPr>
            <a:t>អ្នកឯកទេស </a:t>
          </a:r>
          <a:r>
            <a:rPr lang="km-KH" sz="2600" b="1" i="0" kern="1200" dirty="0">
              <a:latin typeface="Khmer OS Battambang" panose="02000500000000020004" pitchFamily="2" charset="0"/>
              <a:cs typeface="Khmer OS Battambang" panose="02000500000000020004" pitchFamily="2" charset="0"/>
            </a:rPr>
            <a:t>គរុកោសល្យ និងវិធីសាស្ត្របង្រៀន</a:t>
          </a:r>
          <a:endParaRPr lang="en-US" sz="2600" i="0" kern="1200" dirty="0"/>
        </a:p>
      </dsp:txBody>
      <dsp:txXfrm>
        <a:off x="1025062" y="3488997"/>
        <a:ext cx="7193929" cy="698045"/>
      </dsp:txXfrm>
    </dsp:sp>
    <dsp:sp modelId="{EAAED3F7-8443-4AA6-87E6-52194767F2BF}">
      <dsp:nvSpPr>
        <dsp:cNvPr id="0" name=""/>
        <dsp:cNvSpPr/>
      </dsp:nvSpPr>
      <dsp:spPr>
        <a:xfrm>
          <a:off x="588784" y="3401741"/>
          <a:ext cx="872556" cy="8725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DE61C-8649-4B19-A3F3-4A233DC641A5}">
      <dsp:nvSpPr>
        <dsp:cNvPr id="0" name=""/>
        <dsp:cNvSpPr/>
      </dsp:nvSpPr>
      <dsp:spPr>
        <a:xfrm>
          <a:off x="524863" y="4535729"/>
          <a:ext cx="7694128" cy="698045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073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2600" b="1" kern="1200" dirty="0">
              <a:latin typeface="Khmer OS Battambang" panose="02000500000000020004" pitchFamily="2" charset="0"/>
              <a:cs typeface="Khmer OS Battambang" panose="02000500000000020004" pitchFamily="2" charset="0"/>
            </a:rPr>
            <a:t>អ្នកឯកទេស </a:t>
          </a:r>
          <a:r>
            <a:rPr lang="km-KH" sz="2600" b="1" i="0" kern="1200" dirty="0">
              <a:latin typeface="Khmer OS Battambang" panose="02000500000000020004" pitchFamily="2" charset="0"/>
              <a:cs typeface="Khmer OS Battambang" panose="02000500000000020004" pitchFamily="2" charset="0"/>
            </a:rPr>
            <a:t>គ្រប់គ្រងរដ្ឋបាលអប់រំ</a:t>
          </a:r>
          <a:endParaRPr lang="en-US" sz="2600" i="0" kern="1200" dirty="0"/>
        </a:p>
      </dsp:txBody>
      <dsp:txXfrm>
        <a:off x="524863" y="4535729"/>
        <a:ext cx="7694128" cy="698045"/>
      </dsp:txXfrm>
    </dsp:sp>
    <dsp:sp modelId="{27F1424E-86C8-41BB-AB9A-DBF55D373114}">
      <dsp:nvSpPr>
        <dsp:cNvPr id="0" name=""/>
        <dsp:cNvSpPr/>
      </dsp:nvSpPr>
      <dsp:spPr>
        <a:xfrm>
          <a:off x="88585" y="4448474"/>
          <a:ext cx="872556" cy="8725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063B4-2B6D-4504-83D0-C0AFDE03B29A}">
      <dsp:nvSpPr>
        <dsp:cNvPr id="0" name=""/>
        <dsp:cNvSpPr/>
      </dsp:nvSpPr>
      <dsp:spPr>
        <a:xfrm>
          <a:off x="1041753" y="795916"/>
          <a:ext cx="3760147" cy="3018602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2000" kern="1200" dirty="0">
              <a:solidFill>
                <a:srgbClr val="002060"/>
              </a:solidFill>
              <a:latin typeface="Khmer OS Battambang" panose="02000500000000020004" pitchFamily="2" charset="0"/>
              <a:cs typeface="Khmer OS Battambang" panose="02000500000000020004" pitchFamily="2" charset="0"/>
            </a:rPr>
            <a:t>ដើម្បី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2000" kern="1200" dirty="0">
              <a:solidFill>
                <a:srgbClr val="002060"/>
              </a:solidFill>
              <a:latin typeface="Khmer OS Battambang" panose="02000500000000020004" pitchFamily="2" charset="0"/>
              <a:cs typeface="Khmer OS Battambang" panose="02000500000000020004" pitchFamily="2" charset="0"/>
            </a:rPr>
            <a:t>ពិនិត្យវឌ្ឍនភាព គាំទ្រ និងអភិវឌ្ឍសមត្ថភាពវិជ្ជាជីវៈ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1981790" y="1248706"/>
        <a:ext cx="1833072" cy="2113022"/>
      </dsp:txXfrm>
    </dsp:sp>
    <dsp:sp modelId="{18AA40E4-6551-4E0A-B972-1520A4B10CD9}">
      <dsp:nvSpPr>
        <dsp:cNvPr id="0" name=""/>
        <dsp:cNvSpPr/>
      </dsp:nvSpPr>
      <dsp:spPr>
        <a:xfrm>
          <a:off x="75104" y="1264446"/>
          <a:ext cx="1730100" cy="180005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2000" kern="1200" dirty="0">
              <a:solidFill>
                <a:schemeClr val="accent2">
                  <a:lumMod val="50000"/>
                </a:schemeClr>
              </a:solidFill>
              <a:latin typeface="Khmer OS Battambang" panose="02000500000000020004" pitchFamily="2" charset="0"/>
              <a:cs typeface="Khmer OS Battambang" panose="02000500000000020004" pitchFamily="2" charset="0"/>
            </a:rPr>
            <a:t>ការវាយតម្លៃកម្រិតអង្គភាព ឬគ្រឹះស្ថានសិក្សា</a:t>
          </a:r>
          <a:endParaRPr lang="en-US" sz="2000" kern="1200" dirty="0">
            <a:solidFill>
              <a:schemeClr val="accent2">
                <a:lumMod val="50000"/>
              </a:schemeClr>
            </a:solidFill>
            <a:latin typeface="Khmer OS Battambang" panose="02000500000000020004" pitchFamily="2" charset="0"/>
            <a:cs typeface="Khmer OS Battambang" panose="02000500000000020004" pitchFamily="2" charset="0"/>
          </a:endParaRPr>
        </a:p>
      </dsp:txBody>
      <dsp:txXfrm>
        <a:off x="328471" y="1528058"/>
        <a:ext cx="1223366" cy="1272833"/>
      </dsp:txXfrm>
    </dsp:sp>
    <dsp:sp modelId="{BAB3FE17-789C-42EF-8F46-E328AAAD2ECD}">
      <dsp:nvSpPr>
        <dsp:cNvPr id="0" name=""/>
        <dsp:cNvSpPr/>
      </dsp:nvSpPr>
      <dsp:spPr>
        <a:xfrm>
          <a:off x="5875347" y="521054"/>
          <a:ext cx="3760147" cy="3286842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2000" kern="1200" dirty="0">
              <a:solidFill>
                <a:srgbClr val="002060"/>
              </a:solidFill>
              <a:latin typeface="Khmer OS Battambang" panose="02000500000000020004" pitchFamily="2" charset="0"/>
              <a:cs typeface="Khmer OS Battambang" panose="02000500000000020004" pitchFamily="2" charset="0"/>
            </a:rPr>
            <a:t>ដើម្បី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2000" kern="1200" dirty="0">
              <a:solidFill>
                <a:srgbClr val="002060"/>
              </a:solidFill>
              <a:latin typeface="Khmer OS Battambang" panose="02000500000000020004" pitchFamily="2" charset="0"/>
              <a:cs typeface="Khmer OS Battambang" panose="02000500000000020004" pitchFamily="2" charset="0"/>
            </a:rPr>
            <a:t>ដំឡើងឋានៈវិជ្ជាជីវៈសម្រាប់គន្លងទាំងបីក្នុងគន្លងអាជីពគ្រូបង្រៀន</a:t>
          </a:r>
          <a:endParaRPr lang="en-US" sz="2000" kern="1200" dirty="0"/>
        </a:p>
      </dsp:txBody>
      <dsp:txXfrm>
        <a:off x="6815384" y="1014080"/>
        <a:ext cx="1833072" cy="2300790"/>
      </dsp:txXfrm>
    </dsp:sp>
    <dsp:sp modelId="{9A5D7697-B7AA-49C3-AC04-C735458417D5}">
      <dsp:nvSpPr>
        <dsp:cNvPr id="0" name=""/>
        <dsp:cNvSpPr/>
      </dsp:nvSpPr>
      <dsp:spPr>
        <a:xfrm>
          <a:off x="4935311" y="1224438"/>
          <a:ext cx="1880073" cy="1880073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2400" kern="1200" dirty="0">
              <a:solidFill>
                <a:schemeClr val="bg1"/>
              </a:solidFill>
              <a:latin typeface="Khmer OS Battambang" panose="02000500000000020004" pitchFamily="2" charset="0"/>
              <a:cs typeface="Khmer OS Battambang" panose="02000500000000020004" pitchFamily="2" charset="0"/>
            </a:rPr>
            <a:t>ការវាយតម្លៃកម្រិតជាតិ</a:t>
          </a:r>
          <a:endParaRPr lang="en-US" sz="2400" kern="1200" dirty="0">
            <a:solidFill>
              <a:schemeClr val="bg1"/>
            </a:solidFill>
            <a:latin typeface="Khmer OS Battambang" panose="02000500000000020004" pitchFamily="2" charset="0"/>
            <a:cs typeface="Khmer OS Battambang" panose="02000500000000020004" pitchFamily="2" charset="0"/>
          </a:endParaRPr>
        </a:p>
      </dsp:txBody>
      <dsp:txXfrm>
        <a:off x="5210641" y="1499768"/>
        <a:ext cx="1329413" cy="13294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C6B58-4CB7-4968-8BF0-98880F4D8925}">
      <dsp:nvSpPr>
        <dsp:cNvPr id="0" name=""/>
        <dsp:cNvSpPr/>
      </dsp:nvSpPr>
      <dsp:spPr>
        <a:xfrm>
          <a:off x="885" y="0"/>
          <a:ext cx="4262250" cy="1044332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37BCD8-A53A-482B-AA12-BD700637F603}">
      <dsp:nvSpPr>
        <dsp:cNvPr id="0" name=""/>
        <dsp:cNvSpPr/>
      </dsp:nvSpPr>
      <dsp:spPr>
        <a:xfrm>
          <a:off x="985993" y="261083"/>
          <a:ext cx="3902217" cy="1044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2000" kern="1200" dirty="0">
              <a:latin typeface="Khmer OS Battambang" panose="02000500000000020004" pitchFamily="2" charset="0"/>
              <a:cs typeface="Khmer OS Battambang" panose="02000500000000020004" pitchFamily="2" charset="0"/>
            </a:rPr>
            <a:t>លក្ខណៈវិនិច្ឆ័យ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800" kern="1200" dirty="0">
              <a:latin typeface="Khmer OS Battambang" panose="02000500000000020004" pitchFamily="2" charset="0"/>
              <a:cs typeface="Khmer OS Battambang" panose="02000500000000020004" pitchFamily="2" charset="0"/>
            </a:rPr>
            <a:t>(ស្នាដៃការងារ </a:t>
          </a:r>
          <a:r>
            <a:rPr lang="km-KH" sz="1800" i="1" kern="1200" dirty="0">
              <a:latin typeface="Khmer OS Battambang" panose="02000500000000020004" pitchFamily="2" charset="0"/>
              <a:cs typeface="Khmer OS Battambang" panose="02000500000000020004" pitchFamily="2" charset="0"/>
            </a:rPr>
            <a:t>លទ្ធផលសិក្សារបស់សិស្ស </a:t>
          </a:r>
          <a:r>
            <a:rPr lang="km-KH" sz="1800" kern="1200" dirty="0">
              <a:latin typeface="Khmer OS Battambang" panose="02000500000000020004" pitchFamily="2" charset="0"/>
              <a:cs typeface="Khmer OS Battambang" panose="02000500000000020004" pitchFamily="2" charset="0"/>
            </a:rPr>
            <a:t>សមត្ថភាពវិជ្ជាជីវៈ សមិទ្ធផលការអភិវឌ្ឍវិជ្ជាជីវៈជាប្រចាំ)</a:t>
          </a:r>
          <a:endParaRPr lang="en-US" sz="1800" kern="1200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</dsp:txBody>
      <dsp:txXfrm>
        <a:off x="1016580" y="291670"/>
        <a:ext cx="3841043" cy="983158"/>
      </dsp:txXfrm>
    </dsp:sp>
    <dsp:sp modelId="{DA1D2628-C77F-4570-94DC-1733F3167508}">
      <dsp:nvSpPr>
        <dsp:cNvPr id="0" name=""/>
        <dsp:cNvSpPr/>
      </dsp:nvSpPr>
      <dsp:spPr>
        <a:xfrm>
          <a:off x="5020814" y="0"/>
          <a:ext cx="4262250" cy="1044332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1B9D6F-B093-4B6D-880F-7BFEAEE78D55}">
      <dsp:nvSpPr>
        <dsp:cNvPr id="0" name=""/>
        <dsp:cNvSpPr/>
      </dsp:nvSpPr>
      <dsp:spPr>
        <a:xfrm>
          <a:off x="6157414" y="261083"/>
          <a:ext cx="3599234" cy="1044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2000" kern="1200" dirty="0">
              <a:latin typeface="Khmer OS Battambang" panose="02000500000000020004" pitchFamily="2" charset="0"/>
              <a:cs typeface="Khmer OS Battambang" panose="02000500000000020004" pitchFamily="2" charset="0"/>
            </a:rPr>
            <a:t>គណៈកម្មការវាយតម្លៃកម្រិតអង្គភាព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800" kern="1200" dirty="0">
              <a:latin typeface="Khmer OS Battambang" panose="02000500000000020004" pitchFamily="2" charset="0"/>
              <a:cs typeface="Khmer OS Battambang" panose="02000500000000020004" pitchFamily="2" charset="0"/>
            </a:rPr>
            <a:t>(សមាសភាព តួនាទី ភារកិច្ច និងដំណើរការ)</a:t>
          </a:r>
          <a:endParaRPr lang="en-US" sz="1800" kern="1200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</dsp:txBody>
      <dsp:txXfrm>
        <a:off x="6188001" y="291670"/>
        <a:ext cx="3538060" cy="9831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EC51E-2724-42D6-8B86-8C81501BC13A}">
      <dsp:nvSpPr>
        <dsp:cNvPr id="0" name=""/>
        <dsp:cNvSpPr/>
      </dsp:nvSpPr>
      <dsp:spPr>
        <a:xfrm>
          <a:off x="4454" y="0"/>
          <a:ext cx="660241" cy="660241"/>
        </a:xfrm>
        <a:prstGeom prst="ellipse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B0C8E8B-5997-4CA6-A274-77AFC0C4D324}">
      <dsp:nvSpPr>
        <dsp:cNvPr id="0" name=""/>
        <dsp:cNvSpPr/>
      </dsp:nvSpPr>
      <dsp:spPr>
        <a:xfrm>
          <a:off x="70478" y="66024"/>
          <a:ext cx="528193" cy="528193"/>
        </a:xfrm>
        <a:prstGeom prst="chord">
          <a:avLst>
            <a:gd name="adj1" fmla="val 1168272"/>
            <a:gd name="adj2" fmla="val 9631728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C58E9C-02E7-4BFD-A41F-83F04B27FE4E}">
      <dsp:nvSpPr>
        <dsp:cNvPr id="0" name=""/>
        <dsp:cNvSpPr/>
      </dsp:nvSpPr>
      <dsp:spPr>
        <a:xfrm>
          <a:off x="343241" y="791443"/>
          <a:ext cx="1716134" cy="2778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m-KH" sz="1200" kern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១. នាយក</a:t>
          </a:r>
          <a:endParaRPr lang="km-KH" sz="1200" u="none" kern="1200" dirty="0">
            <a:solidFill>
              <a:schemeClr val="tx1"/>
            </a:solidFill>
            <a:effectLst/>
            <a:latin typeface="Khmer OS Battambang" panose="02000500000000020004" pitchFamily="2" charset="0"/>
            <a:ea typeface="+mn-ea"/>
            <a:cs typeface="Khmer OS Battambang" panose="02000500000000020004" pitchFamily="2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200" kern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២. នាយករង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200" kern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៣. ប្រធាន ឬអនុប្រធានក្រុមបច្ចេកទេស</a:t>
          </a:r>
          <a:endParaRPr lang="en-US" sz="1200" kern="1200" dirty="0">
            <a:solidFill>
              <a:schemeClr val="tx1"/>
            </a:solidFill>
            <a:effectLst/>
            <a:latin typeface="Khmer OS Battambang" panose="02000500000000020004" pitchFamily="2" charset="0"/>
            <a:ea typeface="+mn-ea"/>
            <a:cs typeface="Khmer OS Battambang" panose="02000500000000020004" pitchFamily="2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200" kern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៤.</a:t>
          </a:r>
          <a:r>
            <a:rPr lang="km-KH" sz="1200" kern="1200" baseline="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 មន្ត្រីទទួលបន្ទុកបុគ្គលិក</a:t>
          </a:r>
          <a:endParaRPr lang="en-US" sz="1200" kern="1200" dirty="0">
            <a:solidFill>
              <a:schemeClr val="tx1"/>
            </a:solidFill>
            <a:effectLst/>
            <a:latin typeface="Khmer OS Battambang" panose="02000500000000020004" pitchFamily="2" charset="0"/>
            <a:ea typeface="+mn-ea"/>
            <a:cs typeface="Khmer OS Battambang" panose="02000500000000020004" pitchFamily="2" charset="0"/>
          </a:endParaRPr>
        </a:p>
      </dsp:txBody>
      <dsp:txXfrm>
        <a:off x="343241" y="791443"/>
        <a:ext cx="1716134" cy="2778517"/>
      </dsp:txXfrm>
    </dsp:sp>
    <dsp:sp modelId="{6D95667F-5046-41F7-8C70-2CD43B1BB111}">
      <dsp:nvSpPr>
        <dsp:cNvPr id="0" name=""/>
        <dsp:cNvSpPr/>
      </dsp:nvSpPr>
      <dsp:spPr>
        <a:xfrm>
          <a:off x="632307" y="0"/>
          <a:ext cx="2293094" cy="660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800" b="1" kern="1200" dirty="0">
              <a:latin typeface="Khmer OS Battambang" panose="02000500000000020004" pitchFamily="2" charset="0"/>
              <a:cs typeface="Khmer OS Battambang" panose="02000500000000020004" pitchFamily="2" charset="0"/>
            </a:rPr>
            <a:t>គន្លងបង្រៀន</a:t>
          </a:r>
          <a:endParaRPr lang="en-US" sz="1800" b="1" kern="1200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</dsp:txBody>
      <dsp:txXfrm>
        <a:off x="632307" y="0"/>
        <a:ext cx="2293094" cy="660241"/>
      </dsp:txXfrm>
    </dsp:sp>
    <dsp:sp modelId="{5D605AA2-5F4D-4868-952D-1B37FA2815D7}">
      <dsp:nvSpPr>
        <dsp:cNvPr id="0" name=""/>
        <dsp:cNvSpPr/>
      </dsp:nvSpPr>
      <dsp:spPr>
        <a:xfrm>
          <a:off x="1889597" y="0"/>
          <a:ext cx="660241" cy="660241"/>
        </a:xfrm>
        <a:prstGeom prst="ellipse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C06BE72-8DFC-4517-9E31-DD4E1303112B}">
      <dsp:nvSpPr>
        <dsp:cNvPr id="0" name=""/>
        <dsp:cNvSpPr/>
      </dsp:nvSpPr>
      <dsp:spPr>
        <a:xfrm>
          <a:off x="1955626" y="66024"/>
          <a:ext cx="528193" cy="528193"/>
        </a:xfrm>
        <a:prstGeom prst="chord">
          <a:avLst>
            <a:gd name="adj1" fmla="val 20431728"/>
            <a:gd name="adj2" fmla="val 11968272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D0CC2F-9E3B-4AEF-B90E-6A174623AD30}">
      <dsp:nvSpPr>
        <dsp:cNvPr id="0" name=""/>
        <dsp:cNvSpPr/>
      </dsp:nvSpPr>
      <dsp:spPr>
        <a:xfrm>
          <a:off x="2440044" y="664798"/>
          <a:ext cx="1809712" cy="2778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400" kern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១. ប្រធានការិយាល័យ </a:t>
          </a:r>
          <a:endParaRPr lang="en-US" sz="1400" kern="1200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400" kern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២. អនុប្រធានការិយាល័យ </a:t>
          </a:r>
          <a:endParaRPr lang="en-US" sz="1400" kern="1200" dirty="0">
            <a:solidFill>
              <a:schemeClr val="tx1"/>
            </a:solidFill>
            <a:effectLst/>
            <a:latin typeface="Khmer OS Battambang" panose="02000500000000020004" pitchFamily="2" charset="0"/>
            <a:ea typeface="+mn-ea"/>
            <a:cs typeface="Khmer OS Battambang" panose="02000500000000020004" pitchFamily="2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400" kern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៣.មន្រ្តីទទួលបន្ទុកការងារបុគ្គលិក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400" kern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៤. ប្រធានផ្នែកទាំងអស់</a:t>
          </a:r>
          <a:endParaRPr lang="en-US" sz="1400" kern="1200" dirty="0">
            <a:solidFill>
              <a:schemeClr val="tx1"/>
            </a:solidFill>
            <a:effectLst/>
            <a:latin typeface="Khmer OS Battambang" panose="02000500000000020004" pitchFamily="2" charset="0"/>
            <a:ea typeface="+mn-ea"/>
            <a:cs typeface="Khmer OS Battambang" panose="02000500000000020004" pitchFamily="2" charset="0"/>
          </a:endParaRPr>
        </a:p>
      </dsp:txBody>
      <dsp:txXfrm>
        <a:off x="2440044" y="664798"/>
        <a:ext cx="1809712" cy="2778517"/>
      </dsp:txXfrm>
    </dsp:sp>
    <dsp:sp modelId="{D5681982-CED6-4626-9D47-6B10AF0EFDC6}">
      <dsp:nvSpPr>
        <dsp:cNvPr id="0" name=""/>
        <dsp:cNvSpPr/>
      </dsp:nvSpPr>
      <dsp:spPr>
        <a:xfrm>
          <a:off x="2687389" y="0"/>
          <a:ext cx="1953215" cy="660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800" b="1" kern="1200" dirty="0">
              <a:latin typeface="Khmer OS Battambang" panose="02000500000000020004" pitchFamily="2" charset="0"/>
              <a:cs typeface="Khmer OS Battambang" panose="02000500000000020004" pitchFamily="2" charset="0"/>
            </a:rPr>
            <a:t>គន្លងគ្រប់គ្រង</a:t>
          </a:r>
          <a:endParaRPr lang="en-US" sz="1800" b="1" kern="1200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</dsp:txBody>
      <dsp:txXfrm>
        <a:off x="2687389" y="0"/>
        <a:ext cx="1953215" cy="660241"/>
      </dsp:txXfrm>
    </dsp:sp>
    <dsp:sp modelId="{A98BB80D-5FBF-4CE2-AE75-86ECF66378A7}">
      <dsp:nvSpPr>
        <dsp:cNvPr id="0" name=""/>
        <dsp:cNvSpPr/>
      </dsp:nvSpPr>
      <dsp:spPr>
        <a:xfrm>
          <a:off x="4327778" y="0"/>
          <a:ext cx="660241" cy="660241"/>
        </a:xfrm>
        <a:prstGeom prst="ellipse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00EF9EF-034C-43AC-8509-90FDFF1BF8E2}">
      <dsp:nvSpPr>
        <dsp:cNvPr id="0" name=""/>
        <dsp:cNvSpPr/>
      </dsp:nvSpPr>
      <dsp:spPr>
        <a:xfrm>
          <a:off x="4429357" y="113434"/>
          <a:ext cx="528193" cy="528193"/>
        </a:xfrm>
        <a:prstGeom prst="chord">
          <a:avLst>
            <a:gd name="adj1" fmla="val 16200000"/>
            <a:gd name="adj2" fmla="val 162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14C3ED-E6A7-468A-81C9-B9F88E7A16D8}">
      <dsp:nvSpPr>
        <dsp:cNvPr id="0" name=""/>
        <dsp:cNvSpPr/>
      </dsp:nvSpPr>
      <dsp:spPr>
        <a:xfrm>
          <a:off x="4851510" y="501671"/>
          <a:ext cx="2453922" cy="2778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m-KH" sz="1400" u="sng" kern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ថ្នាក់កណ្តាល</a:t>
          </a:r>
          <a:endParaRPr lang="en-US" sz="1400" kern="1200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m-KH" sz="1400" kern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១. អនុរដ្ឋលេខាធិការទទួលបន្ទុក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m-KH" sz="1400" kern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២. អគ្គនាយក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m-KH" sz="1400" u="none" kern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៣</a:t>
          </a:r>
          <a:r>
            <a:rPr lang="en-US" sz="1400" u="none" kern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.</a:t>
          </a:r>
          <a:r>
            <a:rPr lang="km-KH" sz="1400" u="none" kern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អគ្គនាយករង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m-KH" sz="1400" kern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៤. ប្រធាននាយកដ្ឋានឬប្រធានអង្គភាពឋានៈស្មើប្រធាននាយកដ្ឋាន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m-KH" sz="1400" kern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៥</a:t>
          </a:r>
          <a:r>
            <a:rPr lang="en-US" sz="1400" kern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. </a:t>
          </a:r>
          <a:r>
            <a:rPr lang="km-KH" sz="1400" kern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អនុប្រធាននាយកដ្ឋានឬអនុប្រធានអង្គភាពឋានៈស្មើប្រធាននាយកដ្ឋាន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m-KH" sz="1400" kern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៦. ប្រធានការិយាល័យឬប្រធានផ្នែកឋានៈស្មើប្រធានការិយាល័យ</a:t>
          </a:r>
          <a:endParaRPr lang="en-US" sz="1400" kern="1200" dirty="0">
            <a:solidFill>
              <a:schemeClr val="tx1"/>
            </a:solidFill>
            <a:effectLst/>
            <a:latin typeface="Khmer OS Battambang" panose="02000500000000020004" pitchFamily="2" charset="0"/>
            <a:ea typeface="+mn-ea"/>
            <a:cs typeface="Khmer OS Battambang" panose="02000500000000020004" pitchFamily="2" charset="0"/>
          </a:endParaRPr>
        </a:p>
      </dsp:txBody>
      <dsp:txXfrm>
        <a:off x="4851510" y="501671"/>
        <a:ext cx="2453922" cy="2778517"/>
      </dsp:txXfrm>
    </dsp:sp>
    <dsp:sp modelId="{D7A39C6D-F2C7-44D9-BD7D-6CF968FD8B9D}">
      <dsp:nvSpPr>
        <dsp:cNvPr id="0" name=""/>
        <dsp:cNvSpPr/>
      </dsp:nvSpPr>
      <dsp:spPr>
        <a:xfrm>
          <a:off x="5101863" y="0"/>
          <a:ext cx="1953215" cy="660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800" b="1" kern="1200" dirty="0">
              <a:latin typeface="Khmer OS Battambang" panose="02000500000000020004" pitchFamily="2" charset="0"/>
              <a:cs typeface="Khmer OS Battambang" panose="02000500000000020004" pitchFamily="2" charset="0"/>
            </a:rPr>
            <a:t>គន្លងឯកទេសអប់រំ</a:t>
          </a:r>
          <a:endParaRPr lang="en-US" sz="1800" b="1" kern="1200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</dsp:txBody>
      <dsp:txXfrm>
        <a:off x="5101863" y="0"/>
        <a:ext cx="1953215" cy="6602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EC51E-2724-42D6-8B86-8C81501BC13A}">
      <dsp:nvSpPr>
        <dsp:cNvPr id="0" name=""/>
        <dsp:cNvSpPr/>
      </dsp:nvSpPr>
      <dsp:spPr>
        <a:xfrm>
          <a:off x="4970" y="0"/>
          <a:ext cx="619783" cy="619783"/>
        </a:xfrm>
        <a:prstGeom prst="ellipse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B0C8E8B-5997-4CA6-A274-77AFC0C4D324}">
      <dsp:nvSpPr>
        <dsp:cNvPr id="0" name=""/>
        <dsp:cNvSpPr/>
      </dsp:nvSpPr>
      <dsp:spPr>
        <a:xfrm>
          <a:off x="66949" y="61978"/>
          <a:ext cx="495827" cy="495827"/>
        </a:xfrm>
        <a:prstGeom prst="chord">
          <a:avLst>
            <a:gd name="adj1" fmla="val 1168272"/>
            <a:gd name="adj2" fmla="val 9631728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C58E9C-02E7-4BFD-A41F-83F04B27FE4E}">
      <dsp:nvSpPr>
        <dsp:cNvPr id="0" name=""/>
        <dsp:cNvSpPr/>
      </dsp:nvSpPr>
      <dsp:spPr>
        <a:xfrm>
          <a:off x="193091" y="835538"/>
          <a:ext cx="2653847" cy="2608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-</a:t>
          </a:r>
          <a:r>
            <a:rPr lang="km-KH" sz="1400" kern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គ្រប់គ្រង និងដឹកនាំការងារទូទៅក្នុងដំណើរការវាយតម្លៃកម្រិតអង្គភាព</a:t>
          </a:r>
          <a:endParaRPr lang="en-US" sz="1400" kern="1200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-</a:t>
          </a:r>
          <a:r>
            <a:rPr lang="km-KH" sz="1400" kern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គ្រប់គ្រង និងដឹកនាំការរៀបចំផែនការវាយតម្លៃកម្រិតអង្គភាព </a:t>
          </a:r>
          <a:endParaRPr lang="en-US" sz="1400" kern="1200" dirty="0">
            <a:solidFill>
              <a:schemeClr val="tx1"/>
            </a:solidFill>
            <a:effectLst/>
            <a:latin typeface="Khmer OS Battambang" panose="02000500000000020004" pitchFamily="2" charset="0"/>
            <a:ea typeface="+mn-ea"/>
            <a:cs typeface="Khmer OS Battambang" panose="02000500000000020004" pitchFamily="2" charset="0"/>
          </a:endParaRP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-</a:t>
          </a:r>
          <a:r>
            <a:rPr lang="km-KH" sz="1400" kern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គ្រប់គ្រង និងដឹកនាំការប្រឹក្សាយោបល់ តម្រង់ទិស និងគាំទ្រការអភិវឌ្ឍអាជីពដល់គ្រូបង្រៀន</a:t>
          </a:r>
          <a:endParaRPr lang="en-US" sz="1400" kern="1200" dirty="0">
            <a:solidFill>
              <a:schemeClr val="tx1"/>
            </a:solidFill>
            <a:effectLst/>
            <a:latin typeface="Khmer OS Battambang" panose="02000500000000020004" pitchFamily="2" charset="0"/>
            <a:ea typeface="+mn-ea"/>
            <a:cs typeface="Khmer OS Battambang" panose="02000500000000020004" pitchFamily="2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-</a:t>
          </a:r>
          <a:r>
            <a:rPr lang="km-KH" sz="1400" kern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គ្រប់គ្រង និងដឹកនាំការវាយតម្លៃការងារប្រចាំឆ្នំារបស់គ្រូបង្រៀន។</a:t>
          </a:r>
          <a:endParaRPr lang="en-US" sz="1400" kern="1200" dirty="0">
            <a:solidFill>
              <a:schemeClr val="tx1"/>
            </a:solidFill>
            <a:effectLst/>
            <a:latin typeface="Khmer OS Battambang" panose="02000500000000020004" pitchFamily="2" charset="0"/>
            <a:ea typeface="+mn-ea"/>
            <a:cs typeface="Khmer OS Battambang" panose="02000500000000020004" pitchFamily="2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400" kern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 </a:t>
          </a:r>
          <a:endParaRPr lang="en-US" sz="1400" kern="1200" dirty="0">
            <a:solidFill>
              <a:schemeClr val="tx1"/>
            </a:solidFill>
            <a:effectLst/>
            <a:latin typeface="Khmer OS Battambang" panose="02000500000000020004" pitchFamily="2" charset="0"/>
            <a:ea typeface="+mn-ea"/>
            <a:cs typeface="Khmer OS Battambang" panose="02000500000000020004" pitchFamily="2" charset="0"/>
          </a:endParaRPr>
        </a:p>
      </dsp:txBody>
      <dsp:txXfrm>
        <a:off x="193091" y="835538"/>
        <a:ext cx="2653847" cy="2608256"/>
      </dsp:txXfrm>
    </dsp:sp>
    <dsp:sp modelId="{6D95667F-5046-41F7-8C70-2CD43B1BB111}">
      <dsp:nvSpPr>
        <dsp:cNvPr id="0" name=""/>
        <dsp:cNvSpPr/>
      </dsp:nvSpPr>
      <dsp:spPr>
        <a:xfrm>
          <a:off x="753876" y="0"/>
          <a:ext cx="1833527" cy="619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2000" b="1" kern="1200" dirty="0">
              <a:latin typeface="Khmer OS Battambang" panose="02000500000000020004" pitchFamily="2" charset="0"/>
              <a:cs typeface="Khmer OS Battambang" panose="02000500000000020004" pitchFamily="2" charset="0"/>
            </a:rPr>
            <a:t>គន្លងបង្រៀន</a:t>
          </a:r>
          <a:endParaRPr lang="en-US" sz="2000" b="1" kern="1200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</dsp:txBody>
      <dsp:txXfrm>
        <a:off x="753876" y="0"/>
        <a:ext cx="1833527" cy="619783"/>
      </dsp:txXfrm>
    </dsp:sp>
    <dsp:sp modelId="{5D605AA2-5F4D-4868-952D-1B37FA2815D7}">
      <dsp:nvSpPr>
        <dsp:cNvPr id="0" name=""/>
        <dsp:cNvSpPr/>
      </dsp:nvSpPr>
      <dsp:spPr>
        <a:xfrm>
          <a:off x="3126684" y="0"/>
          <a:ext cx="619783" cy="619783"/>
        </a:xfrm>
        <a:prstGeom prst="ellipse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C06BE72-8DFC-4517-9E31-DD4E1303112B}">
      <dsp:nvSpPr>
        <dsp:cNvPr id="0" name=""/>
        <dsp:cNvSpPr/>
      </dsp:nvSpPr>
      <dsp:spPr>
        <a:xfrm>
          <a:off x="3188663" y="61978"/>
          <a:ext cx="495827" cy="495827"/>
        </a:xfrm>
        <a:prstGeom prst="chord">
          <a:avLst>
            <a:gd name="adj1" fmla="val 20431728"/>
            <a:gd name="adj2" fmla="val 11968272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D0CC2F-9E3B-4AEF-B90E-6A174623AD30}">
      <dsp:nvSpPr>
        <dsp:cNvPr id="0" name=""/>
        <dsp:cNvSpPr/>
      </dsp:nvSpPr>
      <dsp:spPr>
        <a:xfrm>
          <a:off x="3333196" y="619783"/>
          <a:ext cx="2918314" cy="2608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-</a:t>
          </a:r>
          <a:r>
            <a:rPr lang="km-KH" sz="1400" kern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គ្រប់គ្រង និងដឹកនាំការងារទូទៅក្នុងដំណើរការវាយតម្លៃគណៈគ្រប់គ្រងគ្រឹះស្ថានសិក្សាចំណេះទូទៅនៅក្រោមឱវាទ</a:t>
          </a:r>
          <a:endParaRPr lang="en-US" sz="1400" kern="1200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-</a:t>
          </a:r>
          <a:r>
            <a:rPr lang="km-KH" sz="1400" kern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គ្រប់គ្រង និងដឹកនាំការរៀបចំផែនការវាយតម្លៃគណៈគ្រប់គ្រងគ្រឹះស្ថានសិក្សាចំណេះទូទៅនៅក្រោមឱវាទ </a:t>
          </a:r>
          <a:endParaRPr lang="en-US" sz="1400" kern="1200" dirty="0">
            <a:solidFill>
              <a:schemeClr val="tx1"/>
            </a:solidFill>
            <a:effectLst/>
            <a:latin typeface="Khmer OS Battambang" panose="02000500000000020004" pitchFamily="2" charset="0"/>
            <a:ea typeface="+mn-ea"/>
            <a:cs typeface="Khmer OS Battambang" panose="02000500000000020004" pitchFamily="2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-</a:t>
          </a:r>
          <a:r>
            <a:rPr lang="km-KH" sz="1400" kern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គ្រប់គ្រង និងដឹកនាំការប្រឹក្សាយោបល់ តម្រង់ទិស និងគាំទ្រការអភិវឌ្ឍអាជីពដល់គណៈគ្រប់គ្រងគ្រឹះស្ថានសិក្សាចំណេះទូទៅនៅក្រោមឱវាទ</a:t>
          </a:r>
          <a:endParaRPr lang="en-US" sz="1400" kern="1200" dirty="0">
            <a:solidFill>
              <a:schemeClr val="tx1"/>
            </a:solidFill>
            <a:effectLst/>
            <a:latin typeface="Khmer OS Battambang" panose="02000500000000020004" pitchFamily="2" charset="0"/>
            <a:ea typeface="+mn-ea"/>
            <a:cs typeface="Khmer OS Battambang" panose="02000500000000020004" pitchFamily="2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-</a:t>
          </a:r>
          <a:r>
            <a:rPr lang="km-KH" sz="1400" kern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គ្រប់គ្រង និងដឹកនាំការវាយតម្លៃការងារប្រចាំឆ្នំារបស់គណៈគ្រប់គ្រងគ្រឹស្ថានសិក្សាចំណេះទូទៅនៅក្រោមឱវាទ។</a:t>
          </a:r>
          <a:endParaRPr lang="en-US" sz="1400" kern="1200" dirty="0">
            <a:solidFill>
              <a:schemeClr val="tx1"/>
            </a:solidFill>
            <a:effectLst/>
            <a:latin typeface="Khmer OS Battambang" panose="02000500000000020004" pitchFamily="2" charset="0"/>
            <a:ea typeface="+mn-ea"/>
            <a:cs typeface="Khmer OS Battambang" panose="02000500000000020004" pitchFamily="2" charset="0"/>
          </a:endParaRPr>
        </a:p>
      </dsp:txBody>
      <dsp:txXfrm>
        <a:off x="3333196" y="619783"/>
        <a:ext cx="2918314" cy="2608256"/>
      </dsp:txXfrm>
    </dsp:sp>
    <dsp:sp modelId="{D5681982-CED6-4626-9D47-6B10AF0EFDC6}">
      <dsp:nvSpPr>
        <dsp:cNvPr id="0" name=""/>
        <dsp:cNvSpPr/>
      </dsp:nvSpPr>
      <dsp:spPr>
        <a:xfrm>
          <a:off x="3875590" y="0"/>
          <a:ext cx="1833527" cy="619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2000" b="1" kern="1200" dirty="0">
              <a:latin typeface="Khmer OS Battambang" panose="02000500000000020004" pitchFamily="2" charset="0"/>
              <a:cs typeface="Khmer OS Battambang" panose="02000500000000020004" pitchFamily="2" charset="0"/>
            </a:rPr>
            <a:t>គន្លងគ្រប់គ្រង</a:t>
          </a:r>
          <a:endParaRPr lang="en-US" sz="2000" b="1" kern="1200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</dsp:txBody>
      <dsp:txXfrm>
        <a:off x="3875590" y="0"/>
        <a:ext cx="1833527" cy="619783"/>
      </dsp:txXfrm>
    </dsp:sp>
    <dsp:sp modelId="{A98BB80D-5FBF-4CE2-AE75-86ECF66378A7}">
      <dsp:nvSpPr>
        <dsp:cNvPr id="0" name=""/>
        <dsp:cNvSpPr/>
      </dsp:nvSpPr>
      <dsp:spPr>
        <a:xfrm>
          <a:off x="6380632" y="0"/>
          <a:ext cx="619783" cy="619783"/>
        </a:xfrm>
        <a:prstGeom prst="ellipse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00EF9EF-034C-43AC-8509-90FDFF1BF8E2}">
      <dsp:nvSpPr>
        <dsp:cNvPr id="0" name=""/>
        <dsp:cNvSpPr/>
      </dsp:nvSpPr>
      <dsp:spPr>
        <a:xfrm>
          <a:off x="6442611" y="61978"/>
          <a:ext cx="495827" cy="495827"/>
        </a:xfrm>
        <a:prstGeom prst="chord">
          <a:avLst>
            <a:gd name="adj1" fmla="val 16200000"/>
            <a:gd name="adj2" fmla="val 162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14C3ED-E6A7-468A-81C9-B9F88E7A16D8}">
      <dsp:nvSpPr>
        <dsp:cNvPr id="0" name=""/>
        <dsp:cNvSpPr/>
      </dsp:nvSpPr>
      <dsp:spPr>
        <a:xfrm>
          <a:off x="7021745" y="619783"/>
          <a:ext cx="2049113" cy="2608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- </a:t>
          </a:r>
          <a:r>
            <a:rPr lang="km-KH" sz="1400" kern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គ្រប់គ្រង និងដឹកនាំការងារទូទៅក្នុងដំណើរការវាយតម្លៃបុគ្គលិកអប់រំក្នុងអង្គភាព</a:t>
          </a:r>
          <a:endParaRPr lang="en-US" sz="1400" kern="1200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- </a:t>
          </a:r>
          <a:r>
            <a:rPr lang="km-KH" sz="1400" kern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គ្រប់គ្រង និងដឹកនាំការរៀបចំផែនការវាយតម្លៃបុគ្គលិកអប់រំក្នុងអង្គភាព</a:t>
          </a:r>
          <a:endParaRPr lang="en-US" sz="1400" kern="1200" dirty="0">
            <a:solidFill>
              <a:schemeClr val="tx1"/>
            </a:solidFill>
            <a:effectLst/>
            <a:latin typeface="Khmer OS Battambang" panose="02000500000000020004" pitchFamily="2" charset="0"/>
            <a:ea typeface="+mn-ea"/>
            <a:cs typeface="Khmer OS Battambang" panose="02000500000000020004" pitchFamily="2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- </a:t>
          </a:r>
          <a:r>
            <a:rPr lang="km-KH" sz="1400" kern="120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គ្រប់គ្រង និងដឹកនាំការប្រឹក្សាយោបល់ តម្រង់ទិស និងគាំទ្រការអភិវឌ្ឍអាជីពដល់បុគ្គលិកអប់រំក្នុងអង្គភាព</a:t>
          </a:r>
          <a:endParaRPr lang="en-US" sz="1400" kern="1200" dirty="0">
            <a:solidFill>
              <a:schemeClr val="tx1"/>
            </a:solidFill>
            <a:effectLst/>
            <a:latin typeface="Khmer OS Battambang" panose="02000500000000020004" pitchFamily="2" charset="0"/>
            <a:ea typeface="+mn-ea"/>
            <a:cs typeface="Khmer OS Battambang" panose="02000500000000020004" pitchFamily="2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- </a:t>
          </a:r>
          <a:r>
            <a:rPr lang="km-KH" sz="1400" kern="1200" dirty="0">
              <a:solidFill>
                <a:schemeClr val="tx1"/>
              </a:solidFill>
              <a:effectLst/>
              <a:latin typeface="Khmer OS Battambang" panose="02000500000000020004" pitchFamily="2" charset="0"/>
              <a:ea typeface="+mn-ea"/>
              <a:cs typeface="Khmer OS Battambang" panose="02000500000000020004" pitchFamily="2" charset="0"/>
            </a:rPr>
            <a:t>គ្រប់គ្រង និងដឹកនាំការវាយតម្លៃការងារប្រចាំឆ្នំារបស់បុគ្គលិកអប់រំក្នុងអង្គភាព។</a:t>
          </a:r>
          <a:endParaRPr lang="en-US" sz="1400" kern="1200" dirty="0">
            <a:solidFill>
              <a:schemeClr val="tx1"/>
            </a:solidFill>
            <a:effectLst/>
            <a:latin typeface="Khmer OS Battambang" panose="02000500000000020004" pitchFamily="2" charset="0"/>
            <a:ea typeface="+mn-ea"/>
            <a:cs typeface="Khmer OS Battambang" panose="02000500000000020004" pitchFamily="2" charset="0"/>
          </a:endParaRPr>
        </a:p>
      </dsp:txBody>
      <dsp:txXfrm>
        <a:off x="7021745" y="619783"/>
        <a:ext cx="2049113" cy="2608256"/>
      </dsp:txXfrm>
    </dsp:sp>
    <dsp:sp modelId="{D7A39C6D-F2C7-44D9-BD7D-6CF968FD8B9D}">
      <dsp:nvSpPr>
        <dsp:cNvPr id="0" name=""/>
        <dsp:cNvSpPr/>
      </dsp:nvSpPr>
      <dsp:spPr>
        <a:xfrm>
          <a:off x="7019334" y="0"/>
          <a:ext cx="2053935" cy="619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2000" b="1" kern="1200" dirty="0">
              <a:latin typeface="Khmer OS Battambang" panose="02000500000000020004" pitchFamily="2" charset="0"/>
              <a:cs typeface="Khmer OS Battambang" panose="02000500000000020004" pitchFamily="2" charset="0"/>
            </a:rPr>
            <a:t>គន្លងឯកទេសអប់រំ</a:t>
          </a:r>
          <a:endParaRPr lang="en-US" sz="2000" b="1" kern="1200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</dsp:txBody>
      <dsp:txXfrm>
        <a:off x="7019334" y="0"/>
        <a:ext cx="2053935" cy="6197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4A1F3-CCF8-4D75-AF8D-808AC2876C15}">
      <dsp:nvSpPr>
        <dsp:cNvPr id="0" name=""/>
        <dsp:cNvSpPr/>
      </dsp:nvSpPr>
      <dsp:spPr>
        <a:xfrm>
          <a:off x="2152179" y="320777"/>
          <a:ext cx="4467681" cy="4263157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100" kern="1200" dirty="0">
              <a:solidFill>
                <a:schemeClr val="tx1"/>
              </a:solidFill>
              <a:latin typeface="Khmer OS Battambang" panose="02000500000000020004" pitchFamily="2" charset="0"/>
              <a:cs typeface="Khmer OS Battambang" panose="02000500000000020004" pitchFamily="2" charset="0"/>
            </a:rPr>
            <a:t>២​​) ការប្រឹក្សាយោបល់  តម្រង់ទិស និងគាំទ្រការអភិវឌ្ឍអាជីព </a:t>
          </a:r>
          <a:endParaRPr lang="en-US" sz="1100" kern="1200" dirty="0">
            <a:solidFill>
              <a:schemeClr val="tx1"/>
            </a:solidFill>
            <a:latin typeface="Khmer OS Battambang" panose="02000500000000020004" pitchFamily="2" charset="0"/>
            <a:cs typeface="Khmer OS Battambang" panose="02000500000000020004" pitchFamily="2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100" kern="1200" dirty="0">
              <a:solidFill>
                <a:schemeClr val="tx1"/>
              </a:solidFill>
              <a:latin typeface="Khmer OS Battambang" panose="02000500000000020004" pitchFamily="2" charset="0"/>
              <a:cs typeface="Khmer OS Battambang" panose="02000500000000020004" pitchFamily="2" charset="0"/>
            </a:rPr>
            <a:t>(ពិនិត្យវឌ្ឍនភាពពាក់កណ្តាលឆ្នាំ ប្រឹក្សាយោបល់ តម្រង់ទិស និងផ្តល់ការ</a:t>
          </a:r>
          <a:r>
            <a:rPr lang="en-US" sz="1100" kern="1200" dirty="0">
              <a:solidFill>
                <a:schemeClr val="tx1"/>
              </a:solidFill>
              <a:latin typeface="Khmer OS Battambang" panose="02000500000000020004" pitchFamily="2" charset="0"/>
              <a:cs typeface="Khmer OS Battambang" panose="02000500000000020004" pitchFamily="2" charset="0"/>
            </a:rPr>
            <a:t>    </a:t>
          </a:r>
          <a:r>
            <a:rPr lang="km-KH" sz="1100" kern="1200" dirty="0">
              <a:solidFill>
                <a:schemeClr val="tx1"/>
              </a:solidFill>
              <a:latin typeface="Khmer OS Battambang" panose="02000500000000020004" pitchFamily="2" charset="0"/>
              <a:cs typeface="Khmer OS Battambang" panose="02000500000000020004" pitchFamily="2" charset="0"/>
            </a:rPr>
            <a:t>គាំទ្រទាន់ពេលវេលា)</a:t>
          </a:r>
          <a:endParaRPr lang="en-US" sz="1100" kern="1200" dirty="0">
            <a:solidFill>
              <a:schemeClr val="tx1"/>
            </a:solidFill>
            <a:latin typeface="Khmer OS Battambang" panose="02000500000000020004" pitchFamily="2" charset="0"/>
            <a:cs typeface="Khmer OS Battambang" panose="02000500000000020004" pitchFamily="2" charset="0"/>
          </a:endParaRPr>
        </a:p>
      </dsp:txBody>
      <dsp:txXfrm>
        <a:off x="4506754" y="1224160"/>
        <a:ext cx="1595600" cy="1268796"/>
      </dsp:txXfrm>
    </dsp:sp>
    <dsp:sp modelId="{14D9C9D1-A89E-407D-A3EE-3DF4770855B9}">
      <dsp:nvSpPr>
        <dsp:cNvPr id="0" name=""/>
        <dsp:cNvSpPr/>
      </dsp:nvSpPr>
      <dsp:spPr>
        <a:xfrm>
          <a:off x="2181127" y="485952"/>
          <a:ext cx="4235331" cy="4235331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400" kern="1200" dirty="0">
              <a:latin typeface="Khmer OS Battambang" panose="02000500000000020004" pitchFamily="2" charset="0"/>
              <a:cs typeface="Khmer OS Battambang" panose="02000500000000020004" pitchFamily="2" charset="0"/>
            </a:rPr>
            <a:t>៣) ការវាយតម្លៃ </a:t>
          </a:r>
          <a:endParaRPr lang="en-US" sz="1400" kern="1200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400" kern="1200" dirty="0">
              <a:latin typeface="Khmer OS Battambang" panose="02000500000000020004" pitchFamily="2" charset="0"/>
              <a:cs typeface="Khmer OS Battambang" panose="02000500000000020004" pitchFamily="2" charset="0"/>
            </a:rPr>
            <a:t>(សង្កេតការបង្រៀន ស្វ័យវាយតម្លៃ ព័ត៌មាន៣៦០ដឺក្រេ និងការវាយតម្លៃចុងឆ្នាំ) </a:t>
          </a:r>
          <a:endParaRPr lang="en-US" sz="1400" kern="1200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</dsp:txBody>
      <dsp:txXfrm>
        <a:off x="3189539" y="3233875"/>
        <a:ext cx="2268927" cy="1109253"/>
      </dsp:txXfrm>
    </dsp:sp>
    <dsp:sp modelId="{D2D70B88-AE45-454B-AF3C-457017626405}">
      <dsp:nvSpPr>
        <dsp:cNvPr id="0" name=""/>
        <dsp:cNvSpPr/>
      </dsp:nvSpPr>
      <dsp:spPr>
        <a:xfrm>
          <a:off x="2093899" y="334690"/>
          <a:ext cx="4235331" cy="4235331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400" kern="1200" dirty="0">
              <a:latin typeface="Khmer OS Battambang" panose="02000500000000020004" pitchFamily="2" charset="0"/>
              <a:cs typeface="Khmer OS Battambang" panose="02000500000000020004" pitchFamily="2" charset="0"/>
            </a:rPr>
            <a:t>១</a:t>
          </a:r>
          <a:r>
            <a:rPr lang="en-US" sz="1400" kern="1200" dirty="0">
              <a:latin typeface="Khmer OS Battambang" panose="02000500000000020004" pitchFamily="2" charset="0"/>
              <a:cs typeface="Khmer OS Battambang" panose="02000500000000020004" pitchFamily="2" charset="0"/>
            </a:rPr>
            <a:t>)</a:t>
          </a:r>
          <a:r>
            <a:rPr lang="km-KH" sz="1400" kern="1200" dirty="0">
              <a:latin typeface="Khmer OS Battambang" panose="02000500000000020004" pitchFamily="2" charset="0"/>
              <a:cs typeface="Khmer OS Battambang" panose="02000500000000020004" pitchFamily="2" charset="0"/>
            </a:rPr>
            <a:t> ការរៀបចំផែនការ (កំណត់អ្នកវាយតម្លៃ និងរៀបចំកិច្ចព្រមព្រៀងការងារ)</a:t>
          </a:r>
          <a:endParaRPr lang="en-US" sz="1400" kern="1200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</dsp:txBody>
      <dsp:txXfrm>
        <a:off x="2584492" y="1232177"/>
        <a:ext cx="1512618" cy="1260515"/>
      </dsp:txXfrm>
    </dsp:sp>
    <dsp:sp modelId="{9E79D931-C623-4FC5-9ED2-B3AE948334E6}">
      <dsp:nvSpPr>
        <dsp:cNvPr id="0" name=""/>
        <dsp:cNvSpPr/>
      </dsp:nvSpPr>
      <dsp:spPr>
        <a:xfrm>
          <a:off x="1914969" y="12"/>
          <a:ext cx="4999737" cy="482819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B04A17E-938D-46B3-913F-0D388AC9D4DE}">
      <dsp:nvSpPr>
        <dsp:cNvPr id="0" name=""/>
        <dsp:cNvSpPr/>
      </dsp:nvSpPr>
      <dsp:spPr>
        <a:xfrm>
          <a:off x="1918940" y="223497"/>
          <a:ext cx="4759705" cy="475970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B1CB588-7E38-460D-A9F4-A16935F53826}">
      <dsp:nvSpPr>
        <dsp:cNvPr id="0" name=""/>
        <dsp:cNvSpPr/>
      </dsp:nvSpPr>
      <dsp:spPr>
        <a:xfrm>
          <a:off x="1831362" y="72503"/>
          <a:ext cx="4759705" cy="475970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D3314-CE37-4BB8-BAFE-09E167D2A3B6}">
      <dsp:nvSpPr>
        <dsp:cNvPr id="0" name=""/>
        <dsp:cNvSpPr/>
      </dsp:nvSpPr>
      <dsp:spPr>
        <a:xfrm>
          <a:off x="87782" y="1506815"/>
          <a:ext cx="2165299" cy="2165299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2400" b="1" kern="1200" dirty="0">
              <a:latin typeface="Khmer OS Battambang" panose="02000500000000020004" pitchFamily="2" charset="0"/>
              <a:cs typeface="Khmer OS Battambang" panose="02000500000000020004" pitchFamily="2" charset="0"/>
            </a:rPr>
            <a:t>គន្លងបង្រៀន</a:t>
          </a:r>
          <a:endParaRPr lang="en-US" sz="2400" b="1" kern="1200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</dsp:txBody>
      <dsp:txXfrm>
        <a:off x="390143" y="1762151"/>
        <a:ext cx="1248460" cy="1654628"/>
      </dsp:txXfrm>
    </dsp:sp>
    <dsp:sp modelId="{9AB8D20D-C4EC-4E9E-9155-EF63AA724682}">
      <dsp:nvSpPr>
        <dsp:cNvPr id="0" name=""/>
        <dsp:cNvSpPr/>
      </dsp:nvSpPr>
      <dsp:spPr>
        <a:xfrm>
          <a:off x="1648358" y="1506815"/>
          <a:ext cx="2165299" cy="2165299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2400" b="1" kern="1200" dirty="0">
              <a:latin typeface="Khmer OS Battambang" panose="02000500000000020004" pitchFamily="2" charset="0"/>
              <a:cs typeface="Khmer OS Battambang" panose="02000500000000020004" pitchFamily="2" charset="0"/>
            </a:rPr>
            <a:t>គន្លងគ្រប់គ្រង</a:t>
          </a:r>
          <a:endParaRPr lang="en-US" sz="2400" b="1" kern="1200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</dsp:txBody>
      <dsp:txXfrm>
        <a:off x="2262835" y="1762151"/>
        <a:ext cx="1248460" cy="16546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792FA-5CDF-4CCF-B3F6-589A0AE8F40D}">
      <dsp:nvSpPr>
        <dsp:cNvPr id="0" name=""/>
        <dsp:cNvSpPr/>
      </dsp:nvSpPr>
      <dsp:spPr>
        <a:xfrm>
          <a:off x="2200417" y="1517460"/>
          <a:ext cx="1343451" cy="151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43451" y="0"/>
              </a:lnTo>
              <a:lnTo>
                <a:pt x="1343451" y="1511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81384-509E-4FB0-B0A0-CFD80D46A3B9}">
      <dsp:nvSpPr>
        <dsp:cNvPr id="0" name=""/>
        <dsp:cNvSpPr/>
      </dsp:nvSpPr>
      <dsp:spPr>
        <a:xfrm>
          <a:off x="2200417" y="1517460"/>
          <a:ext cx="4091556" cy="3178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90555" y="0"/>
              </a:lnTo>
              <a:lnTo>
                <a:pt x="3890555" y="3178599"/>
              </a:lnTo>
              <a:lnTo>
                <a:pt x="4091556" y="317859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B0758-6367-4660-B693-625B25A082D9}">
      <dsp:nvSpPr>
        <dsp:cNvPr id="0" name=""/>
        <dsp:cNvSpPr/>
      </dsp:nvSpPr>
      <dsp:spPr>
        <a:xfrm>
          <a:off x="2200417" y="1517460"/>
          <a:ext cx="4175997" cy="2379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74996" y="0"/>
              </a:lnTo>
              <a:lnTo>
                <a:pt x="3974996" y="2379621"/>
              </a:lnTo>
              <a:lnTo>
                <a:pt x="4175997" y="237962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DEA578-0821-45BA-9442-E8B147544C4A}">
      <dsp:nvSpPr>
        <dsp:cNvPr id="0" name=""/>
        <dsp:cNvSpPr/>
      </dsp:nvSpPr>
      <dsp:spPr>
        <a:xfrm>
          <a:off x="2200417" y="1517460"/>
          <a:ext cx="4175997" cy="1556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74996" y="0"/>
              </a:lnTo>
              <a:lnTo>
                <a:pt x="3974996" y="1556986"/>
              </a:lnTo>
              <a:lnTo>
                <a:pt x="4175997" y="155698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6C4060-FE5E-475B-99F7-3CD45631E3C8}">
      <dsp:nvSpPr>
        <dsp:cNvPr id="0" name=""/>
        <dsp:cNvSpPr/>
      </dsp:nvSpPr>
      <dsp:spPr>
        <a:xfrm>
          <a:off x="2200417" y="1517460"/>
          <a:ext cx="4035155" cy="690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34154" y="0"/>
              </a:lnTo>
              <a:lnTo>
                <a:pt x="3834154" y="690345"/>
              </a:lnTo>
              <a:lnTo>
                <a:pt x="4035155" y="69034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8F59AF-5A32-4B0B-BB8A-3A3D692FAA06}">
      <dsp:nvSpPr>
        <dsp:cNvPr id="0" name=""/>
        <dsp:cNvSpPr/>
      </dsp:nvSpPr>
      <dsp:spPr>
        <a:xfrm>
          <a:off x="2200417" y="1252036"/>
          <a:ext cx="4116902" cy="265424"/>
        </a:xfrm>
        <a:custGeom>
          <a:avLst/>
          <a:gdLst/>
          <a:ahLst/>
          <a:cxnLst/>
          <a:rect l="0" t="0" r="0" b="0"/>
          <a:pathLst>
            <a:path>
              <a:moveTo>
                <a:pt x="0" y="265424"/>
              </a:moveTo>
              <a:lnTo>
                <a:pt x="3915901" y="265424"/>
              </a:lnTo>
              <a:lnTo>
                <a:pt x="3915901" y="0"/>
              </a:lnTo>
              <a:lnTo>
                <a:pt x="4116902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2AEE4-01DD-4B40-B866-F2A445DBCF28}">
      <dsp:nvSpPr>
        <dsp:cNvPr id="0" name=""/>
        <dsp:cNvSpPr/>
      </dsp:nvSpPr>
      <dsp:spPr>
        <a:xfrm>
          <a:off x="2200417" y="306526"/>
          <a:ext cx="4167695" cy="1210934"/>
        </a:xfrm>
        <a:custGeom>
          <a:avLst/>
          <a:gdLst/>
          <a:ahLst/>
          <a:cxnLst/>
          <a:rect l="0" t="0" r="0" b="0"/>
          <a:pathLst>
            <a:path>
              <a:moveTo>
                <a:pt x="0" y="1210934"/>
              </a:moveTo>
              <a:lnTo>
                <a:pt x="3966694" y="1210934"/>
              </a:lnTo>
              <a:lnTo>
                <a:pt x="3966694" y="0"/>
              </a:lnTo>
              <a:lnTo>
                <a:pt x="4167695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B5B02A-7665-4E41-9761-775B98247F89}">
      <dsp:nvSpPr>
        <dsp:cNvPr id="0" name=""/>
        <dsp:cNvSpPr/>
      </dsp:nvSpPr>
      <dsp:spPr>
        <a:xfrm>
          <a:off x="190405" y="1063736"/>
          <a:ext cx="2010011" cy="90744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400" b="1" kern="1200" dirty="0">
              <a:solidFill>
                <a:srgbClr val="002060"/>
              </a:solidFill>
              <a:latin typeface="Khmer OS Battambang" panose="02000500000000020004" pitchFamily="2" charset="0"/>
              <a:cs typeface="Khmer OS Battambang" panose="02000500000000020004" pitchFamily="2" charset="0"/>
            </a:rPr>
            <a:t>គណៈកម្មការ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400" b="1" kern="1200" dirty="0">
              <a:solidFill>
                <a:srgbClr val="002060"/>
              </a:solidFill>
              <a:latin typeface="Khmer OS Battambang" panose="02000500000000020004" pitchFamily="2" charset="0"/>
              <a:cs typeface="Khmer OS Battambang" panose="02000500000000020004" pitchFamily="2" charset="0"/>
            </a:rPr>
            <a:t>វាយតម្លៃថ្នាក់ជាតិ</a:t>
          </a:r>
          <a:endParaRPr lang="en-US" sz="1400" b="1" kern="1200" dirty="0">
            <a:solidFill>
              <a:srgbClr val="002060"/>
            </a:solidFill>
            <a:latin typeface="Khmer OS Battambang" panose="02000500000000020004" pitchFamily="2" charset="0"/>
            <a:cs typeface="Khmer OS Battambang" panose="02000500000000020004" pitchFamily="2" charset="0"/>
          </a:endParaRPr>
        </a:p>
      </dsp:txBody>
      <dsp:txXfrm>
        <a:off x="190405" y="1063736"/>
        <a:ext cx="2010011" cy="907447"/>
      </dsp:txXfrm>
    </dsp:sp>
    <dsp:sp modelId="{17E3FA9B-DD86-4661-B932-6097DB54C112}">
      <dsp:nvSpPr>
        <dsp:cNvPr id="0" name=""/>
        <dsp:cNvSpPr/>
      </dsp:nvSpPr>
      <dsp:spPr>
        <a:xfrm>
          <a:off x="6368112" y="0"/>
          <a:ext cx="2882457" cy="61305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400" kern="1200" dirty="0">
              <a:solidFill>
                <a:srgbClr val="002060"/>
              </a:solidFill>
              <a:latin typeface="Khmer OS Battambang" panose="02000500000000020004" pitchFamily="2" charset="0"/>
              <a:ea typeface="Calibri" panose="020F0502020204030204" pitchFamily="34" charset="0"/>
              <a:cs typeface="Khmer OS Battambang" panose="02000500000000020004" pitchFamily="2" charset="0"/>
            </a:rPr>
            <a:t>គ្រប់គ្រង និងដឹកនាំការងារទូទៅក្នុងដំណើរការវាយតម្លៃ</a:t>
          </a:r>
          <a:endParaRPr lang="en-US" sz="1400" kern="1200" dirty="0">
            <a:solidFill>
              <a:srgbClr val="002060"/>
            </a:solidFill>
            <a:latin typeface="Khmer OS Battambang" panose="02000500000000020004" pitchFamily="2" charset="0"/>
            <a:cs typeface="Khmer OS Battambang" panose="02000500000000020004" pitchFamily="2" charset="0"/>
          </a:endParaRPr>
        </a:p>
      </dsp:txBody>
      <dsp:txXfrm>
        <a:off x="6368112" y="0"/>
        <a:ext cx="2882457" cy="613053"/>
      </dsp:txXfrm>
    </dsp:sp>
    <dsp:sp modelId="{6F695E8E-90ED-43AF-AE3F-B463F426B7C6}">
      <dsp:nvSpPr>
        <dsp:cNvPr id="0" name=""/>
        <dsp:cNvSpPr/>
      </dsp:nvSpPr>
      <dsp:spPr>
        <a:xfrm>
          <a:off x="6317319" y="879487"/>
          <a:ext cx="2933250" cy="745099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400" kern="1200" dirty="0">
              <a:solidFill>
                <a:srgbClr val="002060"/>
              </a:solidFill>
              <a:latin typeface="Khmer OS Battambang" panose="02000500000000020004" pitchFamily="2" charset="0"/>
              <a:ea typeface="Calibri" panose="020F0502020204030204" pitchFamily="34" charset="0"/>
              <a:cs typeface="Khmer OS Battambang" panose="02000500000000020004" pitchFamily="2" charset="0"/>
            </a:rPr>
            <a:t>រៀបចំផែនការ សម្របសម្រួល និងអភិវឌ្ឍសមត្ថភាពដល់គណៈកម្មការវាយតម្លៃកម្រិតជាតិ និងកម្រិតអង្គភាព ព្រមទាំងអ្នកពាក់ព័ន្ធ </a:t>
          </a:r>
          <a:endParaRPr lang="en-US" sz="1400" kern="1200" dirty="0">
            <a:solidFill>
              <a:srgbClr val="002060"/>
            </a:solidFill>
            <a:latin typeface="Khmer OS Battambang" panose="02000500000000020004" pitchFamily="2" charset="0"/>
            <a:cs typeface="Khmer OS Battambang" panose="02000500000000020004" pitchFamily="2" charset="0"/>
          </a:endParaRPr>
        </a:p>
      </dsp:txBody>
      <dsp:txXfrm>
        <a:off x="6317319" y="879487"/>
        <a:ext cx="2933250" cy="745099"/>
      </dsp:txXfrm>
    </dsp:sp>
    <dsp:sp modelId="{680DF906-47A9-44E4-836C-7A248A66AA65}">
      <dsp:nvSpPr>
        <dsp:cNvPr id="0" name=""/>
        <dsp:cNvSpPr/>
      </dsp:nvSpPr>
      <dsp:spPr>
        <a:xfrm>
          <a:off x="6235572" y="1901279"/>
          <a:ext cx="3014997" cy="61305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400" kern="1200" dirty="0">
              <a:solidFill>
                <a:srgbClr val="002060"/>
              </a:solidFill>
              <a:latin typeface="Khmer OS Battambang" panose="02000500000000020004" pitchFamily="2" charset="0"/>
              <a:ea typeface="Calibri" panose="020F0502020204030204" pitchFamily="34" charset="0"/>
              <a:cs typeface="Khmer OS Battambang" panose="02000500000000020004" pitchFamily="2" charset="0"/>
            </a:rPr>
            <a:t>ពិនិត្យ និងសម្រេចលើបេក្ខភាពដែលត្រូវវាយតម្លៃ</a:t>
          </a:r>
          <a:endParaRPr lang="en-US" sz="1400" kern="1200" dirty="0">
            <a:solidFill>
              <a:srgbClr val="002060"/>
            </a:solidFill>
            <a:latin typeface="Khmer OS Battambang" panose="02000500000000020004" pitchFamily="2" charset="0"/>
            <a:cs typeface="Khmer OS Battambang" panose="02000500000000020004" pitchFamily="2" charset="0"/>
          </a:endParaRPr>
        </a:p>
      </dsp:txBody>
      <dsp:txXfrm>
        <a:off x="6235572" y="1901279"/>
        <a:ext cx="3014997" cy="613053"/>
      </dsp:txXfrm>
    </dsp:sp>
    <dsp:sp modelId="{79806663-A34B-44A4-85E9-E15370B238BF}">
      <dsp:nvSpPr>
        <dsp:cNvPr id="0" name=""/>
        <dsp:cNvSpPr/>
      </dsp:nvSpPr>
      <dsp:spPr>
        <a:xfrm>
          <a:off x="6376414" y="2767920"/>
          <a:ext cx="2874155" cy="61305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400" kern="1200">
              <a:solidFill>
                <a:srgbClr val="002060"/>
              </a:solidFill>
              <a:latin typeface="Khmer OS Battambang" panose="02000500000000020004" pitchFamily="2" charset="0"/>
              <a:ea typeface="Calibri" panose="020F0502020204030204" pitchFamily="34" charset="0"/>
              <a:cs typeface="Khmer OS Battambang" panose="02000500000000020004" pitchFamily="2" charset="0"/>
            </a:rPr>
            <a:t>ផ្ទៀងផ្ទាត់ និងវាយតម្លៃបេក្ខជនដល់អង្គភាព </a:t>
          </a:r>
          <a:endParaRPr lang="en-US" sz="1400" kern="1200" dirty="0">
            <a:solidFill>
              <a:srgbClr val="002060"/>
            </a:solidFill>
            <a:latin typeface="Khmer OS Battambang" panose="02000500000000020004" pitchFamily="2" charset="0"/>
            <a:cs typeface="Khmer OS Battambang" panose="02000500000000020004" pitchFamily="2" charset="0"/>
          </a:endParaRPr>
        </a:p>
      </dsp:txBody>
      <dsp:txXfrm>
        <a:off x="6376414" y="2767920"/>
        <a:ext cx="2874155" cy="613053"/>
      </dsp:txXfrm>
    </dsp:sp>
    <dsp:sp modelId="{A41BBA50-2FBB-4132-95CA-7441F51B2BF0}">
      <dsp:nvSpPr>
        <dsp:cNvPr id="0" name=""/>
        <dsp:cNvSpPr/>
      </dsp:nvSpPr>
      <dsp:spPr>
        <a:xfrm>
          <a:off x="6376414" y="3590555"/>
          <a:ext cx="2874155" cy="61305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400" kern="1200" dirty="0">
              <a:solidFill>
                <a:srgbClr val="002060"/>
              </a:solidFill>
              <a:latin typeface="Khmer OS Battambang" panose="02000500000000020004" pitchFamily="2" charset="0"/>
              <a:ea typeface="Calibri" panose="020F0502020204030204" pitchFamily="34" charset="0"/>
              <a:cs typeface="Khmer OS Battambang" panose="02000500000000020004" pitchFamily="2" charset="0"/>
            </a:rPr>
            <a:t>រៀបចំការផ្តល់លាភការ</a:t>
          </a:r>
          <a:endParaRPr lang="en-US" sz="1400" kern="1200" dirty="0">
            <a:solidFill>
              <a:srgbClr val="002060"/>
            </a:solidFill>
            <a:latin typeface="Khmer OS Battambang" panose="02000500000000020004" pitchFamily="2" charset="0"/>
            <a:cs typeface="Khmer OS Battambang" panose="02000500000000020004" pitchFamily="2" charset="0"/>
          </a:endParaRPr>
        </a:p>
      </dsp:txBody>
      <dsp:txXfrm>
        <a:off x="6376414" y="3590555"/>
        <a:ext cx="2874155" cy="613053"/>
      </dsp:txXfrm>
    </dsp:sp>
    <dsp:sp modelId="{B21912AD-7207-40E1-BB0F-87C05DCB0F83}">
      <dsp:nvSpPr>
        <dsp:cNvPr id="0" name=""/>
        <dsp:cNvSpPr/>
      </dsp:nvSpPr>
      <dsp:spPr>
        <a:xfrm>
          <a:off x="6291973" y="4389533"/>
          <a:ext cx="2958596" cy="61305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400" kern="1200" dirty="0">
              <a:solidFill>
                <a:srgbClr val="002060"/>
              </a:solidFill>
              <a:latin typeface="Khmer OS Battambang" panose="02000500000000020004" pitchFamily="2" charset="0"/>
              <a:ea typeface="Calibri" panose="020F0502020204030204" pitchFamily="34" charset="0"/>
              <a:cs typeface="Khmer OS Battambang" panose="02000500000000020004" pitchFamily="2" charset="0"/>
            </a:rPr>
            <a:t>កត់ត្រាលទ្ធផល និងទិន្នន័យពាក់ព័ន្ធទៅក្នុងប្រព័ន្ធ</a:t>
          </a:r>
          <a:r>
            <a:rPr lang="en-US" sz="1400" kern="1200" dirty="0">
              <a:solidFill>
                <a:srgbClr val="002060"/>
              </a:solidFill>
              <a:latin typeface="Khmer OS Battambang" panose="02000500000000020004" pitchFamily="2" charset="0"/>
              <a:ea typeface="Calibri" panose="020F0502020204030204" pitchFamily="34" charset="0"/>
              <a:cs typeface="Khmer OS Battambang" panose="02000500000000020004" pitchFamily="2" charset="0"/>
            </a:rPr>
            <a:t>HRMIS</a:t>
          </a:r>
          <a:r>
            <a:rPr lang="km-KH" sz="1400" kern="1200" dirty="0">
              <a:solidFill>
                <a:srgbClr val="002060"/>
              </a:solidFill>
              <a:latin typeface="Khmer OS Battambang" panose="02000500000000020004" pitchFamily="2" charset="0"/>
              <a:ea typeface="Calibri" panose="020F0502020204030204" pitchFamily="34" charset="0"/>
              <a:cs typeface="Khmer OS Battambang" panose="02000500000000020004" pitchFamily="2" charset="0"/>
            </a:rPr>
            <a:t>។</a:t>
          </a:r>
          <a:endParaRPr lang="en-US" sz="1400" kern="1200" dirty="0">
            <a:solidFill>
              <a:srgbClr val="002060"/>
            </a:solidFill>
            <a:latin typeface="Khmer OS Battambang" panose="02000500000000020004" pitchFamily="2" charset="0"/>
            <a:cs typeface="Khmer OS Battambang" panose="02000500000000020004" pitchFamily="2" charset="0"/>
          </a:endParaRPr>
        </a:p>
      </dsp:txBody>
      <dsp:txXfrm>
        <a:off x="6291973" y="4389533"/>
        <a:ext cx="2958596" cy="613053"/>
      </dsp:txXfrm>
    </dsp:sp>
    <dsp:sp modelId="{87249B05-45DC-4DF6-BF21-18D880938B2E}">
      <dsp:nvSpPr>
        <dsp:cNvPr id="0" name=""/>
        <dsp:cNvSpPr/>
      </dsp:nvSpPr>
      <dsp:spPr>
        <a:xfrm>
          <a:off x="2538862" y="1668585"/>
          <a:ext cx="2010011" cy="61305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400" kern="1200" dirty="0">
              <a:latin typeface="Khmer OS Battambang" panose="02000500000000020004" pitchFamily="2" charset="0"/>
              <a:cs typeface="Khmer OS Battambang" panose="02000500000000020004" pitchFamily="2" charset="0"/>
            </a:rPr>
            <a:t>លេខាធិការដ្ឋាន</a:t>
          </a:r>
          <a:endParaRPr lang="en-US" sz="1400" kern="1200" dirty="0">
            <a:latin typeface="Khmer OS Battambang" panose="02000500000000020004" pitchFamily="2" charset="0"/>
            <a:cs typeface="Khmer OS Battambang" panose="02000500000000020004" pitchFamily="2" charset="0"/>
          </a:endParaRPr>
        </a:p>
      </dsp:txBody>
      <dsp:txXfrm>
        <a:off x="2538862" y="1668585"/>
        <a:ext cx="2010011" cy="613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1CAF9F-ACAF-419F-A535-9E2A59870F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B76F72-7E7C-48A1-A828-B83ACF55F0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34DDA-3B90-4B32-97B8-002FED3A23E9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C44411-D24B-492A-8EE7-7067996260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111D20-7820-49F8-8917-A9E50397FB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236DA-3B19-4A91-8B9F-04BD76118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5614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31295-12DB-B640-989E-791934882277}" type="datetimeFigureOut">
              <a:rPr lang="it-IT" smtClean="0"/>
              <a:t>25/09/2024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ADBC3-D68E-024D-A694-65607F3B381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295058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ADBC3-D68E-024D-A694-65607F3B381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225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1882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45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4742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46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5590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62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1986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63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3892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64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3246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9147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km-KH" dirty="0"/>
              <a:t>ផ្អែកលើគោលការណ៍</a:t>
            </a:r>
            <a:r>
              <a:rPr lang="km-KH" baseline="0" dirty="0"/>
              <a:t> អ្នកគ្រប់គ្រងវាយតម្លៃបុគ្គលិកនៅក្រោមឱវាទផ្ទាល់ខ្លួន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85141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km-KH" dirty="0"/>
              <a:t>ផ្អែកលើគោលការណ៍</a:t>
            </a:r>
            <a:r>
              <a:rPr lang="km-KH" baseline="0" dirty="0"/>
              <a:t> អ្នកគ្រប់គ្រងវាយតម្លៃបុគ្គលិកនៅក្រោមឱវាទផ្ទាល់ខ្លួន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3834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km-KH" dirty="0"/>
              <a:t>ផ្អែកលើគោលការណ៍</a:t>
            </a:r>
            <a:r>
              <a:rPr lang="km-KH" baseline="0" dirty="0"/>
              <a:t> អ្នកគ្រប់គ្រងវាយតម្លៃបុគ្គលិកនៅក្រោមឱវាទផ្ទាល់ខ្លួន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26886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83812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52151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km-KH" dirty="0"/>
              <a:t>ផ្អែកលើគោលការណ៍</a:t>
            </a:r>
            <a:r>
              <a:rPr lang="km-KH" baseline="0" dirty="0"/>
              <a:t> អ្នកគ្រប់គ្រងវាយតម្លៃបុគ្គលិកនៅក្រោមឱវាទផ្ទាល់ខ្លួន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796465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km-KH" dirty="0"/>
              <a:t>ផ្អែកលើគោលការណ៍</a:t>
            </a:r>
            <a:r>
              <a:rPr lang="km-KH" baseline="0" dirty="0"/>
              <a:t> អ្នកគ្រប់គ្រងវាយតម្លៃបុគ្គលិកនៅក្រោមឱវាទផ្ទាល់ខ្លួន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5FABD-26C8-4F74-B1E3-45BC91BC9D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624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km-KH" dirty="0"/>
              <a:t>បញ្ញត្តិនៃការវាយតម្លៃក្នុង </a:t>
            </a:r>
            <a:r>
              <a:rPr lang="en-US" dirty="0"/>
              <a:t>TCP</a:t>
            </a:r>
          </a:p>
          <a:p>
            <a:r>
              <a:rPr lang="en-US" dirty="0"/>
              <a:t>	a. </a:t>
            </a:r>
            <a:r>
              <a:rPr lang="km-KH" dirty="0"/>
              <a:t>យុត្តិធម៌និងបែបស្ថាបនា៖</a:t>
            </a:r>
            <a:r>
              <a:rPr lang="km-KH" baseline="0" dirty="0"/>
              <a:t> </a:t>
            </a:r>
          </a:p>
          <a:p>
            <a:r>
              <a:rPr lang="km-KH" baseline="0" dirty="0"/>
              <a:t>		</a:t>
            </a:r>
            <a:r>
              <a:rPr lang="en-US" baseline="0" dirty="0"/>
              <a:t>-</a:t>
            </a:r>
            <a:r>
              <a:rPr lang="km-KH" baseline="0" dirty="0"/>
              <a:t>ជឿជាក់លើសមត្ថភាពខ្លួនឯង ទំនុកចិត្ត និងការលើកទឹកចិត្ត</a:t>
            </a:r>
          </a:p>
          <a:p>
            <a:r>
              <a:rPr lang="km-KH" baseline="0" dirty="0"/>
              <a:t>		</a:t>
            </a:r>
            <a:r>
              <a:rPr lang="en-US" baseline="0" dirty="0"/>
              <a:t>-</a:t>
            </a:r>
            <a:r>
              <a:rPr lang="km-KH" baseline="0" dirty="0"/>
              <a:t>រីកចម្រើនផ្នែកគរុកោសល្យដូចជាការរៀន និងបង្រៀនក្នុងថ្នាក់</a:t>
            </a:r>
            <a:endParaRPr lang="km-KH" dirty="0"/>
          </a:p>
          <a:p>
            <a:r>
              <a:rPr lang="km-KH" dirty="0"/>
              <a:t>	</a:t>
            </a:r>
            <a:r>
              <a:rPr lang="en-US" dirty="0"/>
              <a:t>b.</a:t>
            </a:r>
            <a:r>
              <a:rPr lang="en-US" baseline="0" dirty="0"/>
              <a:t> </a:t>
            </a:r>
            <a:r>
              <a:rPr lang="km-KH" baseline="0" dirty="0"/>
              <a:t>ការវាយតម្លៃនិងការប្រឹក្សាយោបល់</a:t>
            </a:r>
          </a:p>
          <a:p>
            <a:r>
              <a:rPr lang="km-KH" baseline="0" dirty="0"/>
              <a:t>		</a:t>
            </a:r>
            <a:r>
              <a:rPr lang="en-US" baseline="0" dirty="0"/>
              <a:t>-</a:t>
            </a:r>
            <a:r>
              <a:rPr lang="km-KH" baseline="0" dirty="0"/>
              <a:t>ទទួលស្គាល់និងសាទរចំពោះស្នាដៃ</a:t>
            </a:r>
          </a:p>
          <a:p>
            <a:r>
              <a:rPr lang="km-KH" baseline="0" dirty="0"/>
              <a:t>		</a:t>
            </a:r>
            <a:r>
              <a:rPr lang="en-US" baseline="0" dirty="0"/>
              <a:t>-</a:t>
            </a:r>
            <a:r>
              <a:rPr lang="km-KH" baseline="0" dirty="0"/>
              <a:t>ជំរុញនិងលើកទឹកចិត្តដល់បុគ្គលិកឱ្យកំណត់បាន និងទទួលស្គាល់នូវចំណុចខ្វះខាតខ្លួន</a:t>
            </a:r>
          </a:p>
          <a:p>
            <a:r>
              <a:rPr lang="km-KH" baseline="0" dirty="0"/>
              <a:t>		</a:t>
            </a:r>
            <a:r>
              <a:rPr lang="en-US" baseline="0" dirty="0"/>
              <a:t>-Link to CPD</a:t>
            </a:r>
          </a:p>
          <a:p>
            <a:r>
              <a:rPr lang="en-US" baseline="0" dirty="0"/>
              <a:t>		-plan and systematic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06513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28749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ADBC3-D68E-024D-A694-65607F3B381B}" type="slidenum">
              <a:rPr lang="it-IT" smtClean="0"/>
              <a:t>124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8634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17370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54146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45690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39320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27447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82941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383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24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2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2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Emphasis-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753600" cy="1205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056640"/>
            <a:ext cx="8644128" cy="755078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8913" y="2844800"/>
            <a:ext cx="8230954" cy="3904691"/>
          </a:xfrm>
        </p:spPr>
        <p:txBody>
          <a:bodyPr lIns="91440" rIns="9144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663429" cy="48768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8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788160"/>
            <a:ext cx="8669866" cy="387798"/>
          </a:xfrm>
          <a:solidFill>
            <a:schemeClr val="accent1"/>
          </a:solidFill>
        </p:spPr>
        <p:txBody>
          <a:bodyPr wrap="square" lIns="640080" rIns="91440">
            <a:spAutoFit/>
          </a:bodyPr>
          <a:lstStyle>
            <a:lvl1pPr marL="0" indent="0">
              <a:buNone/>
              <a:defRPr sz="192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8E95652-9528-4150-8049-C40C3BB1B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3031" y="6762496"/>
            <a:ext cx="241825" cy="390144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0873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663429" cy="73152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753600" cy="1205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056640"/>
            <a:ext cx="8644128" cy="755078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32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3031" y="6762496"/>
            <a:ext cx="241825" cy="390144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663429" cy="48768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401118" y="5362836"/>
            <a:ext cx="550566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79122" y="2194562"/>
            <a:ext cx="2194558" cy="292607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817" y="5661395"/>
            <a:ext cx="2487167" cy="453047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FD9C5C0-2B13-4BD9-BA25-5F692DE9E8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817" y="6067797"/>
            <a:ext cx="2487167" cy="345204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2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71D9F8-CAE6-4680-A029-F96D0F1441FD}"/>
              </a:ext>
            </a:extLst>
          </p:cNvPr>
          <p:cNvCxnSpPr>
            <a:cxnSpLocks/>
          </p:cNvCxnSpPr>
          <p:nvPr userDrawn="1"/>
        </p:nvCxnSpPr>
        <p:spPr>
          <a:xfrm flipH="1">
            <a:off x="3126277" y="2930209"/>
            <a:ext cx="1728040" cy="3025146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1598D0-210A-4FC8-9A7B-BFA0921CF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429209" y="4004523"/>
            <a:ext cx="0" cy="87782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606439E2-68F5-46DF-9799-ABBEBECFD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124811" y="2938183"/>
            <a:ext cx="2603519" cy="3017173"/>
            <a:chOff x="4431264" y="2199060"/>
            <a:chExt cx="3363136" cy="28286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5E9585-55FC-4C03-8122-DED9B077D9F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2403E01-A7A9-4801-84C2-A2B3D9B7F577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BDA24073-E1E8-43FF-B135-B2947B9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4341398" y="3907516"/>
            <a:ext cx="804669" cy="1072892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96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DAD1D946-AD65-4E2D-A739-D93BA1AC1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3527146" y="5429508"/>
            <a:ext cx="804669" cy="1072892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96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036FD13F-5CDF-4A6F-A890-1F23EA590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5167066" y="2372038"/>
            <a:ext cx="804669" cy="1072892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96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EA974DF-48E5-46E7-9453-8A47028B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5629328" y="2930209"/>
            <a:ext cx="1728040" cy="3025146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A85692E-DBD5-4FD7-95CA-849C10263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932260" y="4004523"/>
            <a:ext cx="0" cy="87782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06422F5-A2F2-43D5-84EE-F875A28A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27862" y="2938183"/>
            <a:ext cx="2603519" cy="3017173"/>
            <a:chOff x="4431264" y="2199060"/>
            <a:chExt cx="3363136" cy="282860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BDD12EB-7EFD-4370-A7C6-9E57D6A7C6D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5D1AAC8-713E-418F-B7B4-27B58BDFD77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DEE070FD-95C9-4396-B429-69E1E14E3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844449" y="3907516"/>
            <a:ext cx="804669" cy="1072892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96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5A9E7D40-35C3-4F7D-AAB6-D4168037C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030198" y="5429508"/>
            <a:ext cx="804669" cy="1072892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96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13CB6343-C37E-4656-A566-EA9A3A1B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670117" y="2372038"/>
            <a:ext cx="804669" cy="1072892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96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847B0A6E-95FE-4876-8783-F2D69813E0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76680" y="2819846"/>
            <a:ext cx="1049451" cy="17727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6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E9CD2A8-E96D-45CF-B252-F6F8267FF3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45932" y="4355323"/>
            <a:ext cx="1049451" cy="17727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6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1AE8BBFE-01C4-4028-9B89-8D3A005A4B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51426" y="5877316"/>
            <a:ext cx="1049451" cy="17727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6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49C15349-435A-457E-9835-D4345AD3ED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82229" y="2819846"/>
            <a:ext cx="1049451" cy="17727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6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06DC437D-C5F6-49FA-8BF0-932297827E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751481" y="4355323"/>
            <a:ext cx="1049451" cy="17727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6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9DB16E7F-EE86-4AF9-871B-5614FE2D4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56975" y="5877316"/>
            <a:ext cx="1049451" cy="17727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6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857777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_Deep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53600" cy="73152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6459629" y="3332480"/>
            <a:ext cx="1670142" cy="3488742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2600" y="650240"/>
            <a:ext cx="6248400" cy="601472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1047" y="2032000"/>
            <a:ext cx="4691506" cy="2426921"/>
          </a:xfrm>
        </p:spPr>
        <p:txBody>
          <a:bodyPr anchor="t">
            <a:normAutofit/>
          </a:bodyPr>
          <a:lstStyle>
            <a:lvl1pPr algn="ctr">
              <a:defRPr lang="en-US" sz="4000" kern="1200" cap="all" spc="8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7766" y="4584191"/>
            <a:ext cx="3258069" cy="1560576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5760" indent="0" algn="ctr">
              <a:buNone/>
              <a:defRPr sz="144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440"/>
            </a:lvl4pPr>
            <a:lvl5pPr marL="1463040" indent="0" algn="ctr">
              <a:buNone/>
              <a:defRPr sz="1440"/>
            </a:lvl5pPr>
            <a:lvl6pPr marL="1828800" indent="0" algn="ctr">
              <a:buNone/>
              <a:defRPr sz="1440"/>
            </a:lvl6pPr>
            <a:lvl7pPr marL="2194560" indent="0" algn="ctr">
              <a:buNone/>
              <a:defRPr sz="1440"/>
            </a:lvl7pPr>
            <a:lvl8pPr marL="2560320" indent="0" algn="ctr">
              <a:buNone/>
              <a:defRPr sz="1440"/>
            </a:lvl8pPr>
            <a:lvl9pPr marL="292608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080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ide patch Icon Content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663429" cy="73152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753600" cy="1205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056640"/>
            <a:ext cx="8644128" cy="755078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32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20971" y="2170989"/>
            <a:ext cx="3450275" cy="975456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12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9872" y="2432193"/>
            <a:ext cx="3950208" cy="453047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605141" y="2065059"/>
            <a:ext cx="875293" cy="1187315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856906" y="3814673"/>
            <a:ext cx="4314340" cy="975456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12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8912" y="4103466"/>
            <a:ext cx="3218688" cy="453047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819606" y="3736332"/>
            <a:ext cx="875293" cy="1187315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3031" y="6762496"/>
            <a:ext cx="241825" cy="390144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959760" y="5458357"/>
            <a:ext cx="5211487" cy="975456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12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913" y="5719562"/>
            <a:ext cx="2365248" cy="453047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16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944314" y="5352428"/>
            <a:ext cx="875293" cy="1187315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F57DF2-7AB9-4D3A-AADE-E93D5621B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663429" cy="48768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noProof="0" dirty="0"/>
          </a:p>
        </p:txBody>
      </p:sp>
    </p:spTree>
    <p:extLst>
      <p:ext uri="{BB962C8B-B14F-4D97-AF65-F5344CB8AC3E}">
        <p14:creationId xmlns:p14="http://schemas.microsoft.com/office/powerpoint/2010/main" val="3094856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753600" cy="1205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056640"/>
            <a:ext cx="8644128" cy="755078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32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3031" y="6762496"/>
            <a:ext cx="241825" cy="390144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663429" cy="48768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noProof="0" dirty="0"/>
          </a:p>
        </p:txBody>
      </p:sp>
    </p:spTree>
    <p:extLst>
      <p:ext uri="{BB962C8B-B14F-4D97-AF65-F5344CB8AC3E}">
        <p14:creationId xmlns:p14="http://schemas.microsoft.com/office/powerpoint/2010/main" val="1617320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9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9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7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0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0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8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5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3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svg"/><Relationship Id="rId9" Type="http://schemas.openxmlformats.org/officeDocument/2006/relationships/image" Target="../media/image25.jpeg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0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0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0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0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0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17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7.jpeg"/><Relationship Id="rId5" Type="http://schemas.openxmlformats.org/officeDocument/2006/relationships/diagramData" Target="../diagrams/data1.xml"/><Relationship Id="rId10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sv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7.svg"/><Relationship Id="rId9" Type="http://schemas.openxmlformats.org/officeDocument/2006/relationships/image" Target="../media/image2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Relationship Id="rId9" Type="http://schemas.openxmlformats.org/officeDocument/2006/relationships/image" Target="../media/image26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A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/>
          <p:cNvSpPr txBox="1"/>
          <p:nvPr/>
        </p:nvSpPr>
        <p:spPr>
          <a:xfrm>
            <a:off x="609600" y="2438400"/>
            <a:ext cx="8877301" cy="220829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ប្រព័ន្ធការអភិវឌ្ឍវិជ្ជាជីវៈជាប្រចាំ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 CPD </a:t>
            </a:r>
            <a:br>
              <a:rPr kumimoji="0" lang="km-KH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</a:br>
            <a:r>
              <a:rPr kumimoji="0" lang="km-KH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ក្របខ័ណ្ឌគន្លងអាជីពគ្រូបង្រៀន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TCP</a:t>
            </a:r>
            <a:r>
              <a:rPr kumimoji="0" lang="km-KH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</a:br>
            <a:r>
              <a:rPr kumimoji="0" lang="km-KH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និងកម្មវិធីទូរស័ព្ទដៃ 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HRCPD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Khmer OS Muol Light" panose="02000500000000020004" pitchFamily="2" charset="0"/>
              <a:ea typeface="+mn-ea"/>
              <a:cs typeface="Khmer OS Muol Light" panose="02000500000000020004" pitchFamily="2" charset="0"/>
            </a:endParaRP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361C6E24-CE55-90A2-CA78-F25D1E79B698}"/>
              </a:ext>
            </a:extLst>
          </p:cNvPr>
          <p:cNvSpPr txBox="1"/>
          <p:nvPr/>
        </p:nvSpPr>
        <p:spPr>
          <a:xfrm>
            <a:off x="923099" y="4495800"/>
            <a:ext cx="7907402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24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hmer OS Siemreap" panose="02000500000000020004" pitchFamily="2" charset="0"/>
                <a:ea typeface="+mn-ea"/>
                <a:cs typeface="Khmer OS Siemreap" panose="02000500000000020004" pitchFamily="2" charset="0"/>
              </a:rPr>
              <a:t>រៀបចំដោយ៖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hmer OS Siemreap" panose="02000500000000020004" pitchFamily="2" charset="0"/>
              <a:ea typeface="+mn-ea"/>
              <a:cs typeface="Khmer OS Siemreap" panose="02000500000000020004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hmer OS Siemreap" panose="02000500000000020004" pitchFamily="2" charset="0"/>
                <a:ea typeface="+mn-ea"/>
                <a:cs typeface="Khmer OS Siemreap" panose="02000500000000020004" pitchFamily="2" charset="0"/>
              </a:rPr>
              <a:t>ការិយាល័យគ្រប់គ្រងការអភិវឌ្ឍវិជ្ជាជីវៈជាប្រចាំ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hmer OS Siemreap" panose="02000500000000020004" pitchFamily="2" charset="0"/>
                <a:ea typeface="+mn-ea"/>
                <a:cs typeface="Khmer OS Siemreap" panose="02000500000000020004" pitchFamily="2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hmer OS Siemreap" panose="02000500000000020004" pitchFamily="2" charset="0"/>
                <a:ea typeface="+mn-ea"/>
                <a:cs typeface="Khmer OS Siemreap" panose="02000500000000020004" pitchFamily="2" charset="0"/>
              </a:rPr>
              <a:t>(CPDMO)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hmer OS Siemreap" panose="02000500000000020004" pitchFamily="2" charset="0"/>
              <a:ea typeface="+mn-ea"/>
              <a:cs typeface="Khmer OS Siemreap" panose="02000500000000020004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CA9636-9ECB-7027-BC8F-004E6E6E50A1}"/>
              </a:ext>
            </a:extLst>
          </p:cNvPr>
          <p:cNvSpPr/>
          <p:nvPr/>
        </p:nvSpPr>
        <p:spPr>
          <a:xfrm>
            <a:off x="2397524" y="838200"/>
            <a:ext cx="5301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ក្រសួងអប់រំ យុវជន និងកីឡា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A7CD14-B5E4-C9CE-F27A-E9D2750131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99" y="173623"/>
            <a:ext cx="1362901" cy="17287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BB3663D-249C-466F-7996-22C62F46DD0F}"/>
              </a:ext>
            </a:extLst>
          </p:cNvPr>
          <p:cNvSpPr/>
          <p:nvPr/>
        </p:nvSpPr>
        <p:spPr>
          <a:xfrm>
            <a:off x="3588667" y="6420771"/>
            <a:ext cx="2576266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9890287-4DB6-4C87-AEAF-17E9594F4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13" b="7813"/>
          <a:stretch>
            <a:fillRect/>
          </a:stretch>
        </p:blipFill>
        <p:spPr/>
      </p:pic>
      <p:sp>
        <p:nvSpPr>
          <p:cNvPr id="285" name="Text Placeholder 284">
            <a:extLst>
              <a:ext uri="{FF2B5EF4-FFF2-40B4-BE49-F238E27FC236}">
                <a16:creationId xmlns:a16="http://schemas.microsoft.com/office/drawing/2014/main" id="{C0BF9B80-F084-4423-8C1C-E79BE8298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0800000" flipH="1" flipV="1">
            <a:off x="6338478" y="3176218"/>
            <a:ext cx="1670142" cy="34887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86" name="Text Placeholder 285">
            <a:extLst>
              <a:ext uri="{FF2B5EF4-FFF2-40B4-BE49-F238E27FC236}">
                <a16:creationId xmlns:a16="http://schemas.microsoft.com/office/drawing/2014/main" id="{9626180B-FF05-48CF-BFB3-C95C9B5DA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933031D-018B-489E-B613-2113C1CD2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9760" y="1828800"/>
            <a:ext cx="6096000" cy="2865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br>
              <a:rPr lang="km-KH" sz="3520" dirty="0">
                <a:latin typeface="Khmer OS Muol Light" panose="02000500000000020004" pitchFamily="2" charset="0"/>
                <a:cs typeface="Khmer OS Muol Light" panose="02000500000000020004" pitchFamily="2" charset="0"/>
              </a:rPr>
            </a:br>
            <a:r>
              <a:rPr lang="km-KH" sz="352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លក្ខណៈវិនិច្ឆ័យ</a:t>
            </a:r>
            <a:br>
              <a:rPr lang="km-KH" sz="3520" dirty="0">
                <a:latin typeface="Khmer OS Muol Light" panose="02000500000000020004" pitchFamily="2" charset="0"/>
                <a:cs typeface="Khmer OS Muol Light" panose="02000500000000020004" pitchFamily="2" charset="0"/>
              </a:rPr>
            </a:br>
            <a:r>
              <a:rPr lang="km-KH" sz="3520" dirty="0">
                <a:solidFill>
                  <a:srgbClr val="FFC000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គន្លងបង្រៀន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469E47-C12F-8062-9E3C-5E18CA8F626D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10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979615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868356"/>
              </p:ext>
            </p:extLst>
          </p:nvPr>
        </p:nvGraphicFramePr>
        <p:xfrm>
          <a:off x="1" y="1676400"/>
          <a:ext cx="9753599" cy="4305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344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637344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637344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2256650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4010358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574559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448108">
                <a:tc gridSpan="3"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លក្ខណៈវិនិច្ឆ័យរង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1094684"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៤.២. បំណិនសម្បទា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បច្ចេកវិទ្យាព័ត៌មានវិទ្យា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៤.២.៣. ការប្រើប្រាស់បច្ចេកវិទ្យាព័ត៌មាននិងទូរគមនាគមន៍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៤.២.៣.១. ប្រើប្រាស់បច្ចេកវិទ្យាព័ត៌មាន និងទូរគមនាគមន៍ សម្រាប់បម្រើដល់ការសិក្សាស្រាវជ្រាវ វិភាគ និងអភិវឌ្ឍកម្មវិធីសិក្សា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1219200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៤.២.៣.២. សម្របសម្រួល សហការ និងគាំទ្រសហការី ឱ្យប្រើប្រាស់បច្ចេកវិទ្យាព័ត៌មាន និងទូរគមនាគមន៍ សម្រាប់បម្រើដល់ការសិក្សាស្រាវជ្រាវ វិភាគ និងអភិវឌ្ឍកម្មវិធីសិក្សា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1436518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៤.២.៣.៣. បង្កើតគោលវិធី ប្រកបដោយភាពច្នៃប្រឌិត និងនវានុវត្តន៍ ដើម្បីលើកកម្ពស់ការប្រើប្រាស់បច្ចេកវិទ្យាព័ត៌មាន និងទូរគមនាគមន៍ សម្រាប់បម្រើដល់ការសិក្សាស្រាវជ្រាវ វិភាគ និងអភិវឌ្ឍកម្មវិធីសិក្សា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9A74EFC5-5232-4BBE-976F-FE9BEFC2A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1102360"/>
            <a:ext cx="8412480" cy="574040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គន្លង​ឯកទេសអប់រំ (គរុកោសល្យនិងវិធីសាស្ត្របង្រៀន)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2FFE80-07E9-91CA-5D58-354F06FD06D4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100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8275908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687385"/>
              </p:ext>
            </p:extLst>
          </p:nvPr>
        </p:nvGraphicFramePr>
        <p:xfrm>
          <a:off x="0" y="1143000"/>
          <a:ext cx="9753600" cy="5621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344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691966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1988324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4861407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574559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541582">
                <a:tc gridSpan="2"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លក្ខណៈវិនិច្ឆ័យរង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353766">
                <a:tc rowSpan="6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៤.៣. ចរិយាសម្បទា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៤.៣.១. ប្រតិបត្តិក្រមសីលធម៌វិជ្ជាជីវៈ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៤.៣.១.១. ប្រតិបត្តិក្រមសីលធម៌វិជ្ជាជីវៈជាប្រចាំ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596776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៤.៣.១.២. សម្របសម្រួល សហការ និងគាំទ្រសហការី ឱ្យប្រតិបត្តិក្រមសីលធម៌វិជ្ជាជីវៈជាប្រចាំ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583074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៤.៣.១.៣. បង្កើតគោលវិធីប្រកបដោយភាពច្នៃប្រឌិតនិងនវានុវត្តន៍ ដើម្បីជំរុញការប្រតិបត្តិក្រមសីលធម៌វិជ្ជាជីវៈជាប្រចាំ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596776"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៤.៣.២. ប្តេជ្ញាចិត្ត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៤.៣.២.១. បង្ហាញការប្តេជ្ញាចិត្ត និងឆន្ទៈក្នុងការរួមចំណែកក្នុងកិច្ចប្រឹងប្រែងរបស់ក្រសួងអប់រំ យុវជន និងកីឡា ដើម្បីលើកកម្ពស់គុណភាពអប់រំ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767826511"/>
                  </a:ext>
                </a:extLst>
              </a:tr>
              <a:tr h="819912"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2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៤.៣.២.២. សម្របសម្រួល សហការ និងគាំទ្រសហការី ឱ្យមានការ ប្តេជ្ញាចិត្ត និងឆន្ទៈក្នុងការរួមចំណែកក្នុងកិច្ចប្រឹងប្រែងរបស់ក្រសួងអប់រំ យុវជន និងកីឡា ដើម្បីលើកកម្ពស់គុណភាពអប់រំ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476663787"/>
                  </a:ext>
                </a:extLst>
              </a:tr>
              <a:tr h="862010"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2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៤.៣.២.៣. បង្កើតគោលវិធីប្រកបដោយភាពច្នៃប្រឌិតនិងនវានុវត្តន៍ ដើម្បីជំរុញការប្តេជ្ញាចិត្ត និងឆន្ទៈក្នុងការចូលរួមក្នុងកិច្ចប្រឹងប្រែងរបស់ក្រសួងអប់រំ យុវជន និងកីឡា សំដៅលើកកម្ពស់គុណភាពអប់រំ។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923485198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9A74EFC5-5232-4BBE-976F-FE9BEFC2A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81000"/>
            <a:ext cx="8412480" cy="574040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គន្លង​ឯកទេសអប់រំ (គរុកោសល្យនិងវិធីសាស្ត្របង្រៀន)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CFB343-8789-C53D-836C-45A39CC74344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101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3810144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1C75-ACA5-4C0C-A0E1-AF1A0E6C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1206500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គន្លង​ឯកទេសអប់រំ (គ្រប់គ្រងរដ្ឋបាល​អប់រំ)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01517"/>
              </p:ext>
            </p:extLst>
          </p:nvPr>
        </p:nvGraphicFramePr>
        <p:xfrm>
          <a:off x="0" y="1780673"/>
          <a:ext cx="9753600" cy="4126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320092">
                <a:tc>
                  <a:txBody>
                    <a:bodyPr/>
                    <a:lstStyle/>
                    <a:p>
                      <a:pPr algn="ctr"/>
                      <a:r>
                        <a:rPr lang="km-KH" sz="16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6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6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លក្ខណៈវិនិច្ឆ័យរង</a:t>
                      </a:r>
                      <a:endParaRPr lang="en-US" sz="16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6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6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6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406682">
                <a:tc rowSpan="6">
                  <a:txBody>
                    <a:bodyPr/>
                    <a:lstStyle/>
                    <a:p>
                      <a:pPr algn="l"/>
                      <a:r>
                        <a:rPr lang="km-KH" sz="16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១. គុណវុឌ្ឍិ</a:t>
                      </a:r>
                      <a:endParaRPr lang="en-US" sz="1600" b="1" i="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600" b="1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១.១. កម្រិតវប្បធម៌</a:t>
                      </a:r>
                      <a:endParaRPr lang="en-US" sz="1600" b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km-KH" sz="160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១.១.១. បរិញ្ញាបត្រ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6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6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406682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600" kern="120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១.១.២. បរិញ្ញាបត្រជាន់ខ្ពស់</a:t>
                      </a:r>
                      <a:endParaRPr lang="km-KH" sz="16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6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6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406682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600" kern="120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១.១.៣. បណ្ឌិត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6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6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860408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km-KH" sz="1600" b="1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១.២. ការអភិវឌ្ឍវិជ្ជាជីវៈជាប្រចាំ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km-KH" sz="160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១.៣.១. ចូលរួមការអភិវឌ្ឍវិជ្ជាជីវៈបាន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 </a:t>
                      </a:r>
                      <a:r>
                        <a:rPr lang="km-KH" sz="160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​៦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 </a:t>
                      </a:r>
                      <a:r>
                        <a:rPr lang="km-KH" sz="160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ក្រេឌីត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6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6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272942881"/>
                  </a:ext>
                </a:extLst>
              </a:tr>
              <a:tr h="860408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km-KH" sz="160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១.៣.២. ចូលរួមការអភិវឌ្ឍវិជ្ជាជីវៈបាន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 </a:t>
                      </a:r>
                      <a:r>
                        <a:rPr lang="km-KH" sz="160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៩ ក្រេឌីត 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6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6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966977666"/>
                  </a:ext>
                </a:extLst>
              </a:tr>
              <a:tr h="860408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km-KH" sz="160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១.៣.៣. ចូលរួមការអភិវឌ្ឍវិជ្ជាជីវៈបាន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 </a:t>
                      </a:r>
                      <a:r>
                        <a:rPr lang="km-KH" sz="160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១២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 </a:t>
                      </a:r>
                      <a:r>
                        <a:rPr lang="km-KH" sz="160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ក្រេឌីត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6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6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66063072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9CB3AA4-C643-D230-11FB-C473794EC224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102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0910366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111918"/>
              </p:ext>
            </p:extLst>
          </p:nvPr>
        </p:nvGraphicFramePr>
        <p:xfrm>
          <a:off x="0" y="1541418"/>
          <a:ext cx="9753600" cy="4621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190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3243172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3263379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525859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494449"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329433">
                <a:tc rowSpan="6">
                  <a:txBody>
                    <a:bodyPr/>
                    <a:lstStyle/>
                    <a:p>
                      <a:pPr algn="l"/>
                      <a:r>
                        <a:rPr lang="km-KH" sz="1400" b="1" i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 បទពិសោធការងារ</a:t>
                      </a:r>
                      <a:endParaRPr lang="en-US" sz="1400" b="1" i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rowSpan="3"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២.១.  បទពិសោធបម្រើការជាបុគ្គលិកអប់រំនៅតាមការិយាល័យ អយក. នៃរដ្ឋបាលក្រុង ស្រុក ខណ្ឌ មន្ទីរអយក.រាជធានី ខេត្ត និងអង្គភាពថ្នាក់ កណ្តាល នៃក្រសួងអយក.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0" indent="-36004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២.១.១. ​ ៣ឆ្នាំ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513754">
                <a:tc vMerge="1">
                  <a:txBody>
                    <a:bodyPr/>
                    <a:lstStyle/>
                    <a:p>
                      <a:pPr algn="l"/>
                      <a:endParaRPr lang="en-US" sz="14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1400" b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0" indent="-36004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២.១.២. ​៥ឆ្នាំ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668621">
                <a:tc vMerge="1">
                  <a:txBody>
                    <a:bodyPr/>
                    <a:lstStyle/>
                    <a:p>
                      <a:pPr algn="l"/>
                      <a:endParaRPr lang="en-US" sz="14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1400" b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0" indent="-36004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២.១.៣. ​៧ឆ្នាំ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560832">
                <a:tc vMerge="1">
                  <a:txBody>
                    <a:bodyPr/>
                    <a:lstStyle/>
                    <a:p>
                      <a:pPr algn="l"/>
                      <a:endParaRPr lang="en-US" sz="20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២.២. សមាជិកនៃសហគមន៍សិក្សាវិជ្ជាជីវៈ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២.៣.១. ចូលរួមជាសមាជិកសកម្មនៃសហគមន៍សិក្សាវិជ្ជាជីវៈ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473372232"/>
                  </a:ext>
                </a:extLst>
              </a:tr>
              <a:tr h="560832">
                <a:tc vMerge="1">
                  <a:txBody>
                    <a:bodyPr/>
                    <a:lstStyle/>
                    <a:p>
                      <a:pPr algn="l"/>
                      <a:endParaRPr lang="en-US" sz="20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២.៣.២. សម្របសម្រួលសកម្មភាពផ្សេងៗរបស់សហគមន៍សិក្សាវិជ្ជាជីវៈ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947783997"/>
                  </a:ext>
                </a:extLst>
              </a:tr>
              <a:tr h="1146048">
                <a:tc vMerge="1">
                  <a:txBody>
                    <a:bodyPr/>
                    <a:lstStyle/>
                    <a:p>
                      <a:pPr algn="l"/>
                      <a:endParaRPr lang="en-US" sz="20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២.៣.៣. បង្កើតគោលវិធីប្រកបដោយភាពច្នៃប្រឌិត និងនវានុវត្តន៍ ក្នុងការដឹកនាំសកម្មភាពផ្សេងៗ របស់ សហគមន៍សិក្សាវិជ្ជាជីវៈ គ្រូបង្រៀន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928186611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11A775B2-618D-4A34-8040-65A784C1E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1061720"/>
            <a:ext cx="8412480" cy="480060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គន្លង​ឯកទេសអប់រំ (គ្រប់គ្រងរដ្ឋបាល​អប់រំ)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6DCB86-4E95-996D-B51F-C15E4D0146C8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103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200665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963207"/>
              </p:ext>
            </p:extLst>
          </p:nvPr>
        </p:nvGraphicFramePr>
        <p:xfrm>
          <a:off x="0" y="1541417"/>
          <a:ext cx="9753600" cy="4705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190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2414698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4091853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525859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655462">
                <a:tc>
                  <a:txBody>
                    <a:bodyPr/>
                    <a:lstStyle/>
                    <a:p>
                      <a:pPr algn="ctr"/>
                      <a:r>
                        <a:rPr lang="km-KH" sz="11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1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1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1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1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1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1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1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436710">
                <a:tc rowSpan="7">
                  <a:txBody>
                    <a:bodyPr/>
                    <a:lstStyle/>
                    <a:p>
                      <a:pPr algn="l"/>
                      <a:r>
                        <a:rPr lang="km-KH" sz="1400" b="1" i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 ស្នាដៃការងារ</a:t>
                      </a:r>
                      <a:endParaRPr lang="en-US" sz="1400" b="1" i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rowSpan="3"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300" b="1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៣.១. ការបោះពុម្ពស្នាដៃស្រាវជ្រាវពាក់ព័ន្ធនឹងការគ្រប់គ្រងរដ្ឋបាលអប់រំ</a:t>
                      </a:r>
                      <a:endParaRPr lang="en-US" sz="13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0" indent="-36004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៣.១.១. បាន ១អត្ថបទ</a:t>
                      </a:r>
                      <a:endParaRPr lang="en-US" sz="13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3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354277">
                <a:tc vMerge="1">
                  <a:txBody>
                    <a:bodyPr/>
                    <a:lstStyle/>
                    <a:p>
                      <a:pPr algn="l"/>
                      <a:endParaRPr lang="en-US" sz="14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1400" b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0" indent="-36004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៣.១.២. បាន ៣អត្ថបទ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b="0" kern="120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3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367079">
                <a:tc vMerge="1">
                  <a:txBody>
                    <a:bodyPr/>
                    <a:lstStyle/>
                    <a:p>
                      <a:pPr algn="l"/>
                      <a:endParaRPr lang="en-US" sz="14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1400" b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0" indent="-36004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៣.១.៣. បាន ៥អត្ថបទ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b="0" kern="120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3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6505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300" b="1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៣.២. ការចែករំលែកចំណេះដឹង និងបទពិសោធ</a:t>
                      </a:r>
                      <a:endParaRPr lang="en-US" sz="13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៣.២.១. បានធ្វើបទបង្ហាញ ឬជាវាគ្មិនចែករំលែកបទពិសោធយ៉ាងតិចចំនួន៥កម្មវិធី</a:t>
                      </a:r>
                      <a:endParaRPr lang="en-US" sz="13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3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879122307"/>
                  </a:ext>
                </a:extLst>
              </a:tr>
              <a:tr h="650530">
                <a:tc vMerge="1">
                  <a:txBody>
                    <a:bodyPr/>
                    <a:lstStyle/>
                    <a:p>
                      <a:pPr algn="l"/>
                      <a:endParaRPr lang="en-US" sz="14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៣.២.២. បានធ្វើបទបង្ហាញ ឬជាវាគ្មិនចែករំលែកបទពិសោធយ៉ាងតិចចំនួន១០ កម្មវិធី</a:t>
                      </a:r>
                      <a:endParaRPr lang="en-US" sz="13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3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805076187"/>
                  </a:ext>
                </a:extLst>
              </a:tr>
              <a:tr h="650530">
                <a:tc vMerge="1">
                  <a:txBody>
                    <a:bodyPr/>
                    <a:lstStyle/>
                    <a:p>
                      <a:pPr algn="l"/>
                      <a:endParaRPr lang="en-US" sz="14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៣.២.៣. បានធ្វើបទបង្ហាញ ឬជាវាគ្មិនចែករំលែកបទពិសោធយ៉ាងតិចចំនួន១៥ កម្មវិធី</a:t>
                      </a:r>
                      <a:endParaRPr lang="en-US" sz="13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3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728217692"/>
                  </a:ext>
                </a:extLst>
              </a:tr>
              <a:tr h="926592">
                <a:tc vMerge="1">
                  <a:txBody>
                    <a:bodyPr/>
                    <a:lstStyle/>
                    <a:p>
                      <a:pPr algn="l"/>
                      <a:endParaRPr lang="en-US" sz="20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300" b="1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៣.៣. ស្នាដៃវិជ្ជាជីវៈផ្សេងទៀតដែលមានភស្តុតាងជាក់លាក់</a:t>
                      </a:r>
                      <a:endParaRPr lang="en-US" sz="13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៣.៣.១. ស្នាដៃដែល ទទួលស្គាល់ដោយក្រសួងអប់រំ យុវជន និងកីឡា ឬរាជរដ្ឋាភិបាលកម្ពុជា</a:t>
                      </a:r>
                      <a:endParaRPr lang="en-US" sz="13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3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r>
                        <a:rPr lang="en-US" sz="13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, </a:t>
                      </a:r>
                      <a:r>
                        <a:rPr lang="km-KH" sz="13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ឈានមុខ,</a:t>
                      </a:r>
                      <a:endParaRPr lang="en-US" sz="13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3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3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473372232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FB988A34-4AE4-4841-9D9A-6C8E8080F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828708"/>
            <a:ext cx="8412480" cy="480060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គន្លង​ឯកទេសអប់រំ (គ្រប់គ្រងរដ្ឋបាល​អប់រំ)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D6E8FC-712D-E0FE-A49B-ACB5F2BBCB08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104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5032006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821774"/>
              </p:ext>
            </p:extLst>
          </p:nvPr>
        </p:nvGraphicFramePr>
        <p:xfrm>
          <a:off x="1" y="1219200"/>
          <a:ext cx="9753599" cy="5268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344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637344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637344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1741280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4439691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660596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335630">
                <a:tc gridSpan="3"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លក្ខណៈវិនិច្ឆ័យរង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419537">
                <a:tc rowSpan="6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៤.១. វិជ្ជាសម្បទា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ភាសាបរទេស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៤.១.១. ចំណេះដឹងលើភាសាបរទេស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៤.១.១.១. កម្រិតបឋម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363316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៤.១.១.២. កម្រិតមធ្យម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386345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៤.១.១.៣. កម្រិតខ្ពស់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7997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 គោលនយោបាយ និងផែនការយុទ្ធសាស្ត្រវិស័យអប់រំ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៤.១.២. ចំណេះដឹងអំពីគោលនយោបាយអប់រំជាតិ គោលដៅអប់រំជាតិ គោលបំណងអប់រំចំណេះទូទៅ និងកម្មវិធីសិក្សា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៤.១.២.១. ពណ៌នាបានពីគោលនយោបាយអប់រំជាតិ គោលដៅអប់រំជាតិ គោលបំណងអប់រំចំណេះទូទៅ កម្មវិធីសិក្សា ព្រមទាំងយុទ្ធសាស្ត្រដែលធ្វើឱ្យសម្រេចគោលដៅទាំងនោះ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28960164"/>
                  </a:ext>
                </a:extLst>
              </a:tr>
              <a:tr h="10027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2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៤.១.២.២. សម្របសម្រួល សហការ និងគាំទ្រសហការីឱ្យពណ៌នាបានពីគោលនយោបាយអប់រំជាតិ គោលដៅអប់រំជាតិ គោលបំណងអប់រំចំណេះទូទៅ កម្មវិធីសិក្សា ព្រមទាំងយុទ្ធសាស្ត្រដែលធ្វើឱ្យសម្រេចគោលដៅទាំងនោះ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061199446"/>
                  </a:ext>
                </a:extLst>
              </a:tr>
              <a:tr h="10739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2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៤.១.២.៣. ពណ៌នាបានពីគោលវិធីប្រកបដោយភាពច្នៃប្រឌិត និងនវានុវត្តន៍ ដើម្បីលើកកម្ពស់ការយល់ដឹងពីគោលនយោបាយអប់រំជាតិ គោលដៅអប់រំជាតិ   គោលបំណងអប់រំចំណេះទូទៅ កម្មវិធីសិក្សា ព្រមទាំងយុទ្ធសាស្ត្រដែលធ្វើឱ្យសម្រេចគោលដៅទាំងនោះ។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977764926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F5B18F9E-CD20-4FA0-9EED-6EAD7512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59" y="457200"/>
            <a:ext cx="8412480" cy="574040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គន្លង​ឯកទេសអប់រំ (គ្រប់គ្រងរដ្ឋបាល​អប់រំ)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D1432B-BAB4-CEBD-FA50-DCBE43A34CFB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105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2721207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130994"/>
              </p:ext>
            </p:extLst>
          </p:nvPr>
        </p:nvGraphicFramePr>
        <p:xfrm>
          <a:off x="0" y="1780673"/>
          <a:ext cx="9753599" cy="4102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344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637344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637344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2113646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4067325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660596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372066">
                <a:tc gridSpan="3"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លក្ខណៈវិនិច្ឆ័យរង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1027183"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៤.១. វិជ្ជាសម្បទា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ការគ្រប់គ្រងរដ្ឋបាលអប់រំ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៤.១.៣. ចំណេះដឹងពីការគ្រប់គ្រងរដ្ឋបាលអប់រំដែលមានប្រសិទ្ធភាព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៤.១.៣.១. ពណ៌នាបានពីទ្រឹស្តីនិងបញ្ញតិ្តពាក់ព័ន្ធនឹងការគ្រប់គ្រងនិងបែងចែកធនធានក្នុងវិស័យអប់រំឱ្យមានប្រសិទ្ធភាព និងភាពស័ក្តិសិទ្ធ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1351557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៤.១.៣.២. សម្របសម្រួល សហការ និងគាំទ្រសហការី ឱ្យពណ៌នាបានពីទ្រឹស្តីនិងបញ្ញតិ្តពាក់ព័ន្ធនឹងការគ្រប់គ្រងនិងបែងចែកធនធានក្នុងវិស័យអប់រំឱ្យមានប្រសិទ្ធភាព និងភាពស័ក្តិសិទ្ធ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1351557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៤.១.៣.៣.  ពណ៌នាបានពីគោលវិធីប្រកបដោយភាពច្នៃប្រឌិត និងនវានុវត្តន៍ ដើម្បីលើកកម្ពស់ការយល់ដឹងពីការគ្រប់គ្រងនិងបែងចែកធនធានក្នុងវិស័យអប់រំឱ្យមានប្រសិទ្ធភាព និងភាពស័ក្តិសិទ្ធ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F5B18F9E-CD20-4FA0-9EED-6EAD7512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1206500"/>
            <a:ext cx="8412480" cy="574040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គន្លង​ឯកទេសអប់រំ (គ្រប់គ្រងរដ្ឋបាល​អប់រំ)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1A8C9E-2DA1-D888-C57F-6A6AB252248B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106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8798643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937046"/>
              </p:ext>
            </p:extLst>
          </p:nvPr>
        </p:nvGraphicFramePr>
        <p:xfrm>
          <a:off x="5256" y="766099"/>
          <a:ext cx="9753599" cy="6160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344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637344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541667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2497406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3779242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660596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372066">
                <a:tc gridSpan="3">
                  <a:txBody>
                    <a:bodyPr/>
                    <a:lstStyle/>
                    <a:p>
                      <a:pPr algn="ctr"/>
                      <a:r>
                        <a:rPr lang="km-KH" sz="12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2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2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លក្ខណៈវិនិច្ឆ័យរង</a:t>
                      </a:r>
                      <a:endParaRPr lang="en-US" sz="12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2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2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2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527304">
                <a:tc rowSpan="6">
                  <a:txBody>
                    <a:bodyPr/>
                    <a:lstStyle/>
                    <a:p>
                      <a:pPr algn="ctr"/>
                      <a:r>
                        <a:rPr lang="km-KH" sz="12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km-KH" sz="12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៤.២. បំណិនសម្បទា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2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ការគ្រប់គ្រងរដ្ឋបាលអប់រំ 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2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៤.២.១. បំណិនក្នុងការគ្រប់គ្រងរដ្ឋបាលអប់រំ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2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៤.២.១.១. គ្រប់គ្រងនិងបែងចែកធនធានក្នុងវិស័យអប់រំឱ្យមានប្រសិទ្ធភាព និងភាពស័ក្តិសិទ្ធ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2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2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713232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2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៤.២.១.២. សម្របសម្រួល សហការ និងគាំទ្រសហការី ឱ្យគ្រប់គ្រងនិងបែងចែកធនធានក្នុងវិស័យអប់រំឱ្យមានប្រសិទ្ធភាព និងភាពស័ក្តិសិទ្ធ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2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2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713232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2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៤.២.១.៣. បង្កើតគោលវិធីប្រកបដោយភាពច្នៃប្រឌិត និងនវានុវត្តន៍ ដើម្បីលើកកម្ពស់ការគ្រប់គ្រងនិងបែងចែកធនធានក្នុងវិស័យអប់រំឱ្យមានប្រសិទ្ធភាព និងភាពស័ក្តិសិទ្ធ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2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2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493776">
                <a:tc vMerge="1">
                  <a:txBody>
                    <a:bodyPr/>
                    <a:lstStyle/>
                    <a:p>
                      <a:pPr algn="ctr"/>
                      <a:endParaRPr lang="km-KH" sz="16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6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2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បច្ចេកវិទ្យាព័ត៌មានវិទ្យា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2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៤.២.២. ការប្រើប្រាស់បច្ចេកវិទ្យាព័ត៌មាននិងទូរគមនាគមន៍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2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៤.២.២.១. ប្រើប្រាស់បច្ចេកវិទ្យាព័ត៌មាន និងទូរគមនាគមន៍ សម្រាប់បម្រើដល់ការសិក្សាស្រាវជ្រាវ វិភាគ និងអភិវឌ្ឍកម្មវិធីសិក្សា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2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2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102545634"/>
                  </a:ext>
                </a:extLst>
              </a:tr>
              <a:tr h="713232">
                <a:tc vMerge="1">
                  <a:txBody>
                    <a:bodyPr/>
                    <a:lstStyle/>
                    <a:p>
                      <a:pPr algn="ctr"/>
                      <a:endParaRPr lang="km-KH" sz="16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6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6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6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2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៤.២.២.២. សម្របសម្រួល សហការ និងគាំទ្រសហការី ឱ្យប្រើប្រាស់     បច្ចេកវិទ្យាព័ត៌មាន និងទូរគមនាគមន៍ សម្រាប់បម្រើដល់ការសិក្សាស្រាវជ្រាវ វិភាគ និងអភិវឌ្ឍកម្មវិធីសិក្សា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2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2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923920015"/>
                  </a:ext>
                </a:extLst>
              </a:tr>
              <a:tr h="932688">
                <a:tc vMerge="1">
                  <a:txBody>
                    <a:bodyPr/>
                    <a:lstStyle/>
                    <a:p>
                      <a:pPr algn="ctr"/>
                      <a:endParaRPr lang="km-KH" sz="16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6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6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6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2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៤.២.២.៣. បង្កើតគោលវិធី ប្រកបដោយភាពច្នៃប្រឌិត និងនវានុវត្តន៍ ដើម្បីលើកកម្ពស់ការប្រើប្រាស់បច្ចេកវិទ្យាព័ត៌មាន និងទូរគមនាគមន៍ សម្រាប់បម្រើដល់ការសិក្សាស្រាវជ្រាវ វិភាគ និងអភិវឌ្ឍកម្មវិធីសិក្សា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2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2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491687906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F5B18F9E-CD20-4FA0-9EED-6EAD7512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76" y="223590"/>
            <a:ext cx="8412480" cy="574040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គន្លង​ឯកទេសអប់រំ (គ្រប់គ្រងរដ្ឋបាល​អប់រំ)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1104D5-9CD6-DBA7-23E9-558346CEE8D2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107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6579788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878478"/>
              </p:ext>
            </p:extLst>
          </p:nvPr>
        </p:nvGraphicFramePr>
        <p:xfrm>
          <a:off x="0" y="1447800"/>
          <a:ext cx="9753600" cy="4987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344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691966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2538856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4310875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574559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541582">
                <a:tc gridSpan="2">
                  <a:txBody>
                    <a:bodyPr/>
                    <a:lstStyle/>
                    <a:p>
                      <a:pPr algn="ctr"/>
                      <a:r>
                        <a:rPr lang="km-KH" sz="12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2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2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លក្ខណៈវិនិច្ឆ័យរង</a:t>
                      </a:r>
                      <a:endParaRPr lang="en-US" sz="12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2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2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2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353766">
                <a:tc rowSpan="6">
                  <a:txBody>
                    <a:bodyPr/>
                    <a:lstStyle/>
                    <a:p>
                      <a:pPr algn="ctr"/>
                      <a:r>
                        <a:rPr lang="km-KH" sz="12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km-KH" sz="12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៤.៣. ចរិយាសម្បទា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2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៤.៣.១. ប្រតិបត្តិក្រមសីលធម៌វិជ្ជាជីវៈ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2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៤.៣.១.១. ប្រតិបត្តិក្រមសីលធម៌វិជ្ជាជីវៈជាប្រចាំ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2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2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596776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2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៤.៣.១.២. សម្របសម្រួល សហការ និងគាំទ្រសហការី ឱ្យប្រតិបត្តិក្រមសីលធម៌វិជ្ជាជីវៈជាប្រចាំ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2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2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583074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2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៤.៣.១.៣. បង្កើតគោលវិធីប្រកបដោយភាពច្នៃប្រឌិតនិងនវានុវត្តន៍ ដើម្បីជំរុញការប្រតិបត្តិក្រមសីលធម៌វិជ្ជាជីវៈជាប្រចាំ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2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2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596776"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2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៤.៣.២. ប្តេជ្ញាចិត្ត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2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៤.៣.២.១. បង្ហាញការប្តេជ្ញាចិត្ត និងឆន្ទៈក្នុងការរួមចំណែកក្នុងកិច្ចប្រឹងប្រែងរបស់ក្រសួងអប់រំ យុវជន និងកីឡា ដើម្បីលើកកម្ពស់គុណភាពអប់រំ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2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2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767826511"/>
                  </a:ext>
                </a:extLst>
              </a:tr>
              <a:tr h="794176"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2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2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៤.៣.២.២. សម្របសម្រួល សហការ និងគាំទ្រសហការី ឱ្យមានការប្តេជ្ញាចិត្ត និងឆន្ទៈក្នុងការរួមចំណែកក្នុងកិច្ចប្រឹងប្រែងរបស់ក្រសួងអប់រំ យុវជន និងកីឡា ដើម្បីលើកកម្ពស់គុណភាពអប់រំ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2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2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476663787"/>
                  </a:ext>
                </a:extLst>
              </a:tr>
              <a:tr h="862010"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2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2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៤.៣.២.៣. បង្កើតគោលវិធីប្រកបដោយភាពច្នៃប្រឌិតនិងនវានុវត្តន៍ ដើម្បីជំរុញការប្តេជ្ញាចិត្ត និងឆន្ទៈក្នុងការចូលរួមក្នុងកិច្ចប្រឹងប្រែងរបស់ក្រសួងអប់រំ យុវជន និងកីឡា សំដៅលើកកម្ពស់គុណភាពអប់រំ។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2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2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923485198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9A74EFC5-5232-4BBE-976F-FE9BEFC2A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593092"/>
            <a:ext cx="8412480" cy="574040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គន្លង​ឯកទេសអប់រំ (គរុកោសល្យនិងវិធីសាស្ត្របង្រៀន)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853C11-3998-40D9-EBBD-1333AE671DA7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108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6292131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2E7A237-544E-464E-B39F-2F5B244880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A8EA8-250A-42A0-B050-51648D6E96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B8087-C390-468B-B695-6FDB5C1B25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06982" y="1402080"/>
            <a:ext cx="6922618" cy="45415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521649-A5F5-40CF-B909-C1AAFBEA7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2735885"/>
            <a:ext cx="4691506" cy="1843430"/>
          </a:xfrm>
        </p:spPr>
        <p:txBody>
          <a:bodyPr>
            <a:normAutofit/>
          </a:bodyPr>
          <a:lstStyle/>
          <a:p>
            <a:br>
              <a:rPr lang="km-KH" sz="3200" dirty="0">
                <a:latin typeface="Khmer OS Muol Light" panose="02000500000000020004" pitchFamily="2" charset="0"/>
                <a:cs typeface="Khmer OS Muol Light" panose="02000500000000020004" pitchFamily="2" charset="0"/>
              </a:rPr>
            </a:br>
            <a:r>
              <a:rPr lang="km-KH" sz="32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ប្រព័ន្ធវាយតម្លៃ</a:t>
            </a:r>
            <a:endParaRPr lang="en-US" sz="320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44E0C3-CB08-F0AC-85AB-F658E73204C2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109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1116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47262" y="1972840"/>
            <a:ext cx="3450275" cy="6412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37160" indent="-13716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km-KH" sz="960" u="sng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វិជ្ជាសម្បទា</a:t>
            </a:r>
            <a:r>
              <a:rPr lang="km-KH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r>
              <a:rPr lang="km-KH" sz="960" u="sng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បំណិនសម្បទា</a:t>
            </a:r>
            <a:r>
              <a:rPr lang="km-KH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និង</a:t>
            </a:r>
            <a:r>
              <a:rPr lang="km-KH" sz="960" b="1" u="sng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ចរិយាសម្បទា</a:t>
            </a:r>
            <a:r>
              <a:rPr lang="km-KH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(ស្តង់ដាវិជ្ជាជីវគ្រូបង្រៀន និងស្តង់ដាផ្សេងៗជាដើម។)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BE63BA8-EAF4-4B88-8D23-BEF6AA60CC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2749" y="5143358"/>
            <a:ext cx="2299934" cy="339786"/>
          </a:xfrm>
        </p:spPr>
        <p:txBody>
          <a:bodyPr/>
          <a:lstStyle/>
          <a:p>
            <a:r>
              <a:rPr lang="km-KH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២.បទពិសោធការងារ</a:t>
            </a:r>
            <a:r>
              <a:rPr lang="en-US" dirty="0"/>
              <a:t> </a:t>
            </a:r>
          </a:p>
        </p:txBody>
      </p:sp>
      <p:pic>
        <p:nvPicPr>
          <p:cNvPr id="85" name="Picture Placeholder 84">
            <a:extLst>
              <a:ext uri="{FF2B5EF4-FFF2-40B4-BE49-F238E27FC236}">
                <a16:creationId xmlns:a16="http://schemas.microsoft.com/office/drawing/2014/main" id="{F738FFEE-D221-419F-9925-DFE3C2A81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28275" t="-29639" r="-28275" b="-29639"/>
          <a:stretch/>
        </p:blipFill>
        <p:spPr>
          <a:xfrm>
            <a:off x="3116281" y="4917430"/>
            <a:ext cx="875293" cy="890486"/>
          </a:xfr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2F8BDB9A-6E49-4052-924A-83FDD2B0A48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145280" y="4994498"/>
            <a:ext cx="4693920" cy="72050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m-KH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រ</a:t>
            </a:r>
            <a:r>
              <a:rPr lang="km-KH" sz="96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យៈពេលបំពេញការងារជាក់លាក់តាមឋានៈវិជ្ជាជីវៈនីមួយៗ ៖</a:t>
            </a:r>
          </a:p>
          <a:p>
            <a:pPr marL="137160" indent="-13716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km-KH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ចំនួនឆ្នាំបង្រៀន បង្រៀននៅសាលារៀនដាច់ស្រយាល ជួយគ្រូចេញថ្មីឬមានបទពិសោធអប្បរមា ជាគ្រូបន្ទុកថ្នាក់ ប្រធានក្រុមបច្ចេកទេស ធ្វើអធិការកិច្ច និង </a:t>
            </a:r>
            <a:r>
              <a:rPr lang="en-US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PLC</a:t>
            </a:r>
            <a:endParaRPr lang="km-KH" sz="96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pic>
        <p:nvPicPr>
          <p:cNvPr id="87" name="Picture Placeholder 86">
            <a:extLst>
              <a:ext uri="{FF2B5EF4-FFF2-40B4-BE49-F238E27FC236}">
                <a16:creationId xmlns:a16="http://schemas.microsoft.com/office/drawing/2014/main" id="{BA712089-DDBF-4741-BA71-63A6F987E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24968" t="-26383" r="-24968" b="-26383"/>
          <a:stretch/>
        </p:blipFill>
        <p:spPr>
          <a:xfrm>
            <a:off x="3682870" y="3845622"/>
            <a:ext cx="875293" cy="890486"/>
          </a:xfrm>
        </p:spPr>
      </p:pic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38AA8C13-AFD3-4C46-AEA7-67BEBF73986D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566160" y="5947519"/>
            <a:ext cx="4206240" cy="83428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m-KH" sz="96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បណ្តុំសមត្ថភាព ឬវិជ្ជាជីវៈ ដែលបញ្ជាក់ដោយសញ្ញាបត្រ ឬវិញ្ញាបនបត្រ៖</a:t>
            </a:r>
          </a:p>
          <a:p>
            <a:pPr marL="137160" indent="-13716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km-KH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កម្រិតវប្បធម៌</a:t>
            </a:r>
          </a:p>
          <a:p>
            <a:pPr marL="137160" indent="-13716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km-KH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កម្រិតបណ្តុះបណ្តាលវិជ្ជាជីវៈ</a:t>
            </a:r>
          </a:p>
          <a:p>
            <a:pPr marL="137160" indent="-13716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km-KH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ការអភិវឌ្ឍវិជ្ជាជីវៈជាប្រចាំ (</a:t>
            </a:r>
            <a:r>
              <a:rPr lang="en-US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CPD)</a:t>
            </a:r>
            <a:endParaRPr lang="km-KH" sz="96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05FAE-96F0-43A6-B386-AAE4E62C6E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3516" y="5982101"/>
            <a:ext cx="1219200" cy="33978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m-KH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១. គុណវុឌ្ឍិ</a:t>
            </a:r>
          </a:p>
        </p:txBody>
      </p:sp>
      <p:pic>
        <p:nvPicPr>
          <p:cNvPr id="89" name="Picture Placeholder 88">
            <a:extLst>
              <a:ext uri="{FF2B5EF4-FFF2-40B4-BE49-F238E27FC236}">
                <a16:creationId xmlns:a16="http://schemas.microsoft.com/office/drawing/2014/main" id="{C8671B21-B5F4-4BFE-A90B-A16041BB7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18093" t="-19179" r="-18093" b="-19179"/>
          <a:stretch/>
        </p:blipFill>
        <p:spPr>
          <a:xfrm>
            <a:off x="2548087" y="5887798"/>
            <a:ext cx="875293" cy="890486"/>
          </a:xfrm>
        </p:spPr>
      </p:pic>
      <p:pic>
        <p:nvPicPr>
          <p:cNvPr id="16" name="Picture Placeholder 84">
            <a:extLst>
              <a:ext uri="{FF2B5EF4-FFF2-40B4-BE49-F238E27FC236}">
                <a16:creationId xmlns:a16="http://schemas.microsoft.com/office/drawing/2014/main" id="{F738FFEE-D221-419F-9925-DFE3C2A81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854" y="2853800"/>
            <a:ext cx="875293" cy="822975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Placeholder 84">
            <a:extLst>
              <a:ext uri="{FF2B5EF4-FFF2-40B4-BE49-F238E27FC236}">
                <a16:creationId xmlns:a16="http://schemas.microsoft.com/office/drawing/2014/main" id="{F738FFEE-D221-419F-9925-DFE3C2A81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107" y="1905000"/>
            <a:ext cx="875293" cy="65692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2BE63BA8-EAF4-4B88-8D23-BEF6AA60CC23}"/>
              </a:ext>
            </a:extLst>
          </p:cNvPr>
          <p:cNvSpPr txBox="1">
            <a:spLocks/>
          </p:cNvSpPr>
          <p:nvPr/>
        </p:nvSpPr>
        <p:spPr>
          <a:xfrm>
            <a:off x="1127574" y="3125536"/>
            <a:ext cx="2560320" cy="339786"/>
          </a:xfrm>
          <a:prstGeom prst="rect">
            <a:avLst/>
          </a:prstGeom>
          <a:noFill/>
        </p:spPr>
        <p:txBody>
          <a:bodyPr vert="horz" wrap="square" lIns="73152" tIns="36576" rIns="73152" bIns="36576" rtlCol="0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m-KH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៤. លទ្ធផលសិក្សា</a:t>
            </a:r>
            <a:br>
              <a:rPr lang="km-KH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</a:br>
            <a:r>
              <a:rPr lang="km-KH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របស់សិស្ស</a:t>
            </a:r>
            <a:endParaRPr lang="en-US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2BE63BA8-EAF4-4B88-8D23-BEF6AA60CC23}"/>
              </a:ext>
            </a:extLst>
          </p:cNvPr>
          <p:cNvSpPr txBox="1">
            <a:spLocks/>
          </p:cNvSpPr>
          <p:nvPr/>
        </p:nvSpPr>
        <p:spPr>
          <a:xfrm>
            <a:off x="2642683" y="2116625"/>
            <a:ext cx="1767840" cy="339786"/>
          </a:xfrm>
          <a:prstGeom prst="rect">
            <a:avLst/>
          </a:prstGeom>
          <a:noFill/>
        </p:spPr>
        <p:txBody>
          <a:bodyPr vert="horz" wrap="square" lIns="73152" tIns="36576" rIns="73152" bIns="36576" rtlCol="0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m-KH" sz="1600" dirty="0">
                <a:solidFill>
                  <a:schemeClr val="accent3">
                    <a:lumMod val="75000"/>
                  </a:schemeClr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៥.សមត្ថភាពវិជ្ជាជីវៈ</a:t>
            </a:r>
          </a:p>
        </p:txBody>
      </p:sp>
      <p:sp>
        <p:nvSpPr>
          <p:cNvPr id="20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 txBox="1">
            <a:spLocks/>
          </p:cNvSpPr>
          <p:nvPr/>
        </p:nvSpPr>
        <p:spPr>
          <a:xfrm>
            <a:off x="4899007" y="3733800"/>
            <a:ext cx="4321193" cy="10972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73152" tIns="36576" rIns="73152" bIns="36576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m-KH" sz="96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ស្នាដៃវិជ្ជាជីវៈផ្សេងៗ ដែលគ្រូបង្រៀនសម្រេចបាន៖</a:t>
            </a:r>
            <a:r>
              <a:rPr lang="km-KH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endParaRPr lang="en-US" sz="96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137160" indent="-1371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km-KH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ការបោះពុម្ពនៅក្នុងកាលិកបត្រ </a:t>
            </a:r>
            <a:endParaRPr lang="en-US" sz="96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137160" indent="-1371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km-KH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ឯកសារនិងសម្ភារជំនួយដល់ការបង្រៀន </a:t>
            </a:r>
            <a:endParaRPr lang="en-US" sz="96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137160" indent="-1371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km-KH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វិដេអូបង្រៀនតាមប្រព័ន្ធអនឡាន... </a:t>
            </a:r>
            <a:endParaRPr lang="en-US" sz="96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137160" indent="-1371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km-KH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ចែករំលែកបទពិសោធ និងស្នាដៃផ្សេងៗដែលទទួលស្គាល់ដោយក្រសួង អ.យ.ក។</a:t>
            </a:r>
            <a:endParaRPr lang="en-US" sz="96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sp>
        <p:nvSpPr>
          <p:cNvPr id="21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 txBox="1">
            <a:spLocks/>
          </p:cNvSpPr>
          <p:nvPr/>
        </p:nvSpPr>
        <p:spPr>
          <a:xfrm>
            <a:off x="5410200" y="2895600"/>
            <a:ext cx="3962400" cy="6412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3152" tIns="36576" rIns="73152" bIns="36576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-1371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km-KH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ភាគរយសិស្សជាប់តេស្តស្តង់ដា</a:t>
            </a:r>
          </a:p>
          <a:p>
            <a:pPr marL="137160" indent="-1371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km-KH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អត្រាសិស្សបោះបង់ការសិក្សា</a:t>
            </a:r>
          </a:p>
        </p:txBody>
      </p:sp>
      <p:sp>
        <p:nvSpPr>
          <p:cNvPr id="22" name="Text Placeholder 24">
            <a:extLst>
              <a:ext uri="{FF2B5EF4-FFF2-40B4-BE49-F238E27FC236}">
                <a16:creationId xmlns:a16="http://schemas.microsoft.com/office/drawing/2014/main" id="{34818BA8-E954-4497-B8B9-B67D92F6032D}"/>
              </a:ext>
            </a:extLst>
          </p:cNvPr>
          <p:cNvSpPr txBox="1">
            <a:spLocks/>
          </p:cNvSpPr>
          <p:nvPr/>
        </p:nvSpPr>
        <p:spPr>
          <a:xfrm>
            <a:off x="762000" y="4134447"/>
            <a:ext cx="2060448" cy="339786"/>
          </a:xfrm>
          <a:prstGeom prst="rect">
            <a:avLst/>
          </a:prstGeom>
          <a:noFill/>
        </p:spPr>
        <p:txBody>
          <a:bodyPr vert="horz" wrap="square" lIns="73152" tIns="36576" rIns="73152" bIns="36576" rtlCol="0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m-KH" sz="1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៣.ស្នាដៃការងារ</a:t>
            </a:r>
            <a:r>
              <a:rPr lang="en-US" sz="1600" dirty="0"/>
              <a:t> 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2BE63BA8-EAF4-4B88-8D23-BEF6AA60CC23}"/>
              </a:ext>
            </a:extLst>
          </p:cNvPr>
          <p:cNvSpPr txBox="1">
            <a:spLocks/>
          </p:cNvSpPr>
          <p:nvPr/>
        </p:nvSpPr>
        <p:spPr>
          <a:xfrm>
            <a:off x="6871934" y="1390759"/>
            <a:ext cx="2246811" cy="339786"/>
          </a:xfrm>
          <a:prstGeom prst="rect">
            <a:avLst/>
          </a:prstGeom>
          <a:noFill/>
        </p:spPr>
        <p:txBody>
          <a:bodyPr vert="horz" wrap="square" lIns="73152" tIns="36576" rIns="73152" bIns="36576" rtlCol="0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m-KH" sz="1600" dirty="0">
                <a:solidFill>
                  <a:srgbClr val="FF000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ជាលក្ខណៈវិនិច្ឆ័យដាច់ខាត</a:t>
            </a:r>
            <a:endParaRPr lang="en-US" sz="1600" dirty="0">
              <a:solidFill>
                <a:srgbClr val="FF0000"/>
              </a:solidFill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7984454" y="1744348"/>
            <a:ext cx="121920" cy="2677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57B0DF-B9CC-6DFE-FD70-C16FC11AA9F2}"/>
              </a:ext>
            </a:extLst>
          </p:cNvPr>
          <p:cNvSpPr/>
          <p:nvPr/>
        </p:nvSpPr>
        <p:spPr>
          <a:xfrm>
            <a:off x="-20320" y="0"/>
            <a:ext cx="979424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C16AA3-BA7D-059C-E590-4A9049B6ADC7}"/>
              </a:ext>
            </a:extLst>
          </p:cNvPr>
          <p:cNvSpPr txBox="1"/>
          <p:nvPr/>
        </p:nvSpPr>
        <p:spPr>
          <a:xfrm>
            <a:off x="20320" y="301684"/>
            <a:ext cx="9753600" cy="430887"/>
          </a:xfrm>
          <a:prstGeom prst="rect">
            <a:avLst/>
          </a:prstGeom>
        </p:spPr>
        <p:txBody>
          <a:bodyPr wrap="square" lIns="0" tIns="0" rIns="0" bIns="0" rtlCol="0" anchor="b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  <a:sym typeface="Wingdings" panose="05000000000000000000" pitchFamily="2" charset="2"/>
              </a:rPr>
              <a:t>លក្ខណៈវិនិច្ឆ័យ គន្លងបង្រៀន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E96E8F-F2DD-E41F-BE1D-377E6D22E8A6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11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4674893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4718"/>
            <a:ext cx="8217408" cy="566309"/>
          </a:xfrm>
        </p:spPr>
        <p:txBody>
          <a:bodyPr>
            <a:normAutofit fontScale="90000"/>
          </a:bodyPr>
          <a:lstStyle/>
          <a:p>
            <a:r>
              <a:rPr lang="km-KH" sz="256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ប្រព័ន្ធវាយតម្លៃក្នុងក្របខណ្ឌគន្លងអាជីពគ្រូបង្រៀន</a:t>
            </a:r>
            <a:endParaRPr lang="en-US" sz="256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54448" y="6227444"/>
            <a:ext cx="138989" cy="12192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6576" tIns="36576" rIns="36576" bIns="36576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7026" y="986079"/>
          <a:ext cx="9635613" cy="4328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-3934" y="5043948"/>
          <a:ext cx="9757534" cy="1305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ADF716F-0C37-79C0-4A25-971B7684A0A2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110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4881122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54448" y="6227444"/>
            <a:ext cx="138989" cy="12192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6576" tIns="36576" rIns="36576" bIns="36576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1" y="914400"/>
            <a:ext cx="6663690" cy="365760"/>
          </a:xfr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0" y="1265412"/>
            <a:ext cx="6406699" cy="4985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m-KH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(១) ការវាយតម្លៃកម្រិតអង្គភាព</a:t>
            </a:r>
            <a:r>
              <a:rPr lang="en-US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r>
              <a:rPr lang="km-KH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ឬគ្រឹះស្ថានសិក្សា</a:t>
            </a:r>
            <a:endParaRPr lang="en-US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7264679"/>
              </p:ext>
            </p:extLst>
          </p:nvPr>
        </p:nvGraphicFramePr>
        <p:xfrm>
          <a:off x="339073" y="1931740"/>
          <a:ext cx="8957327" cy="4590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angle 6"/>
          <p:cNvSpPr/>
          <p:nvPr/>
        </p:nvSpPr>
        <p:spPr>
          <a:xfrm>
            <a:off x="-41966" y="1828857"/>
            <a:ext cx="578620" cy="4157415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km-KH" sz="2560" b="1" dirty="0">
                <a:solidFill>
                  <a:srgbClr val="00206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 សមាសភាព</a:t>
            </a:r>
            <a:endParaRPr lang="en-US" sz="2560" b="1" dirty="0">
              <a:solidFill>
                <a:srgbClr val="002060"/>
              </a:solidFill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48639" y="2519075"/>
            <a:ext cx="1828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m-KH" sz="1440" u="sng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ថ្នាក់ក្រោមជាតិ</a:t>
            </a:r>
          </a:p>
          <a:p>
            <a:pPr lvl="0"/>
            <a:endParaRPr lang="en-US" sz="144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lvl="0"/>
            <a:r>
              <a:rPr lang="km-KH" sz="144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១. អគ្គនាយកនៃអគ្គនាយដ្ឋានអប់រំ ឬប្រធាននាយកដ្ឋានបុគ្គលិក</a:t>
            </a:r>
          </a:p>
          <a:p>
            <a:pPr lvl="0"/>
            <a:r>
              <a:rPr lang="km-KH" sz="144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២</a:t>
            </a:r>
            <a:r>
              <a:rPr lang="en-US" sz="144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. </a:t>
            </a:r>
            <a:r>
              <a:rPr lang="km-KH" sz="144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នាយករដ្ឋបាលសាលារាជធានី ខេត្ត</a:t>
            </a:r>
          </a:p>
          <a:p>
            <a:pPr lvl="0"/>
            <a:endParaRPr lang="km-KH" sz="144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lvl="0"/>
            <a:r>
              <a:rPr lang="km-KH" sz="144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៣</a:t>
            </a:r>
            <a:r>
              <a:rPr lang="en-US" sz="144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. </a:t>
            </a:r>
            <a:r>
              <a:rPr lang="km-KH" sz="144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ប្រធានមន្ទីរ</a:t>
            </a:r>
          </a:p>
          <a:p>
            <a:pPr lvl="0"/>
            <a:endParaRPr lang="km-KH" sz="144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lvl="0"/>
            <a:r>
              <a:rPr lang="km-KH" sz="144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៤. អនុប្រធានមន្ទីរ</a:t>
            </a:r>
          </a:p>
          <a:p>
            <a:pPr lvl="0"/>
            <a:endParaRPr lang="km-KH" sz="144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lvl="0"/>
            <a:r>
              <a:rPr lang="km-KH" sz="144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៥</a:t>
            </a:r>
            <a:r>
              <a:rPr lang="en-US" sz="144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.</a:t>
            </a:r>
            <a:r>
              <a:rPr lang="km-KH" sz="144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​ ប្រធានការិយាល័យក្រោមឱវាទមន្ទីរ</a:t>
            </a:r>
            <a:endParaRPr lang="en-US" sz="144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41D09D-A025-7E0A-85CB-3B6435A9DB6A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111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6248891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54448" y="6227444"/>
            <a:ext cx="138989" cy="12192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6576" tIns="36576" rIns="36576" bIns="36576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1" y="914400"/>
            <a:ext cx="6663690" cy="365760"/>
          </a:xfr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0" y="1265412"/>
            <a:ext cx="6406699" cy="4985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m-KH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(១) ការវាយតម្លៃកម្រិតអង្គភាព</a:t>
            </a:r>
            <a:r>
              <a:rPr lang="en-US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r>
              <a:rPr lang="km-KH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ឬគ្រឹះស្ថានសិក្សា</a:t>
            </a:r>
            <a:endParaRPr lang="en-US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675361" y="1697413"/>
          <a:ext cx="9078240" cy="4590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angle 6"/>
          <p:cNvSpPr/>
          <p:nvPr/>
        </p:nvSpPr>
        <p:spPr>
          <a:xfrm>
            <a:off x="82256" y="1758373"/>
            <a:ext cx="578620" cy="4157415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km-KH" sz="2560" b="1" dirty="0">
                <a:solidFill>
                  <a:srgbClr val="00206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តួនាទី និងភារកិច្ច</a:t>
            </a:r>
            <a:endParaRPr lang="en-US" sz="2560" b="1" dirty="0">
              <a:solidFill>
                <a:srgbClr val="002060"/>
              </a:solidFill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C45E05-EE8F-9E11-A88F-BBDA2A841F53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112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464466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54448" y="6227444"/>
            <a:ext cx="138989" cy="12192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6576" tIns="36576" rIns="36576" bIns="36576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1" y="914400"/>
            <a:ext cx="6663690" cy="365760"/>
          </a:xfr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0" y="1265412"/>
            <a:ext cx="6406699" cy="4985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m-KH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(១) ការវាយតម្លៃកម្រិតអង្គភាព</a:t>
            </a:r>
            <a:r>
              <a:rPr lang="en-US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r>
              <a:rPr lang="km-KH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ឬគ្រឹះស្ថានសិក្សា</a:t>
            </a:r>
            <a:endParaRPr lang="en-US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4448" y="2333840"/>
            <a:ext cx="578620" cy="3190938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km-KH" sz="2560" b="1" dirty="0">
                <a:solidFill>
                  <a:srgbClr val="00206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ដំណើរការនៃការវាយតម្លៃ</a:t>
            </a:r>
            <a:endParaRPr lang="en-US" sz="2560" b="1" dirty="0">
              <a:solidFill>
                <a:srgbClr val="002060"/>
              </a:solidFill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93437" y="1764010"/>
          <a:ext cx="8713761" cy="5042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192D017-98AC-7349-4908-DAD3BF7E3CCE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113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1798680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54448" y="6227444"/>
            <a:ext cx="138989" cy="12192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6576" tIns="36576" rIns="36576" bIns="36576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1" y="914400"/>
            <a:ext cx="6663690" cy="365760"/>
          </a:xfr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1741" y="895208"/>
            <a:ext cx="6411250" cy="4985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m-KH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(២)</a:t>
            </a:r>
            <a:r>
              <a:rPr lang="km-KH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ការវាយតម្លៃកម្រិតជាតិ</a:t>
            </a:r>
            <a:endParaRPr lang="en-US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59445079"/>
              </p:ext>
            </p:extLst>
          </p:nvPr>
        </p:nvGraphicFramePr>
        <p:xfrm>
          <a:off x="5908647" y="1170433"/>
          <a:ext cx="3901440" cy="5178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angle 6"/>
          <p:cNvSpPr/>
          <p:nvPr/>
        </p:nvSpPr>
        <p:spPr>
          <a:xfrm>
            <a:off x="503031" y="1338286"/>
            <a:ext cx="6984598" cy="5050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m-KH" sz="144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១. រដ្ឋលេខាធិការ				ជាប្រធាន</a:t>
            </a:r>
            <a:endParaRPr lang="en-US" sz="144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144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២. អនុរដ្ឋលេខាធិការទទួលបន្ទុកបុគ្គលិក		ជាអនុប្រធាន</a:t>
            </a:r>
            <a:endParaRPr lang="en-US" sz="144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144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៣. អគ្គនាយករដ្ឋបាល​ និងហិរញ្ញវត្ថុ</a:t>
            </a:r>
            <a:r>
              <a:rPr lang="en-US" sz="144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			</a:t>
            </a:r>
            <a:r>
              <a:rPr lang="km-KH" sz="144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ជាអនុប្រធាន</a:t>
            </a:r>
            <a:endParaRPr lang="en-US" sz="144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144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៤. អគ្គាធិការនៃអគ្គាធិការដ្ឋាន			ជាអនុប្រធាន</a:t>
            </a:r>
            <a:endParaRPr lang="en-US" sz="144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144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៥. ប្រធាននាយកដ្ឋានបុគ្គលិក 			ជាអនុប្រធានអចិន្ត្រៃយ៍</a:t>
            </a:r>
            <a:endParaRPr lang="en-US" sz="144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144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៦. ប្រធាននាយកដ្ឋានបណ្តុះបណ្តាលនិងវិក្រឹតការ		ជាអនុប្រធាន</a:t>
            </a:r>
            <a:endParaRPr lang="en-US" sz="144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144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៧. ប្រធាន ឬអនុប្រធាននាយកដ្ឋាន​កុមារតូច 		ជាសមាជិក</a:t>
            </a:r>
            <a:endParaRPr lang="en-US" sz="144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144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៨. ប្រធាន ឬអនុប្រធាននាយកដ្ឋានបឋមសិក្សា 		ជាសមាជិក</a:t>
            </a:r>
            <a:endParaRPr lang="en-US" sz="144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144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៩. ប្រធាន ឬអនុប្រធាននាយកដ្ឋានមធ្យមសិក្សា​ 		ជាសមាជិក</a:t>
            </a:r>
            <a:endParaRPr lang="en-US" sz="144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144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១០. ប្រធាន ឬអនុប្រធាននាយកដ្ឋានធានាគុណភាពអប់រំ 	ជាសមាជិក</a:t>
            </a:r>
            <a:endParaRPr lang="en-US" sz="144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144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១១. ប្រធាន ឬអនុប្រធាននាយកដ្ឋាន​តម្រង់ទិសវិជ្ជាជីវៈ 	ជាសមាជិក</a:t>
            </a:r>
            <a:endParaRPr lang="en-US" sz="144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144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១២. ប្រធាន ឬអនុប្រធាននាយកដ្ឋានគោលនយោបាយ	ជាសមាជិក</a:t>
            </a:r>
            <a:endParaRPr lang="en-US" sz="144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144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១៣. ប្រធាន ឬអនុប្រធាននាយកដ្ឋានផែនការ 		ជាសមាជិក</a:t>
            </a:r>
            <a:endParaRPr lang="en-US" sz="144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144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១៤. ប្រធាន ឬអនុប្រធាននាយកដ្ឋានបច្ចេកវិទ្យាព័ត៌មាន	ជាសមាជិក</a:t>
            </a:r>
            <a:endParaRPr lang="en-US" sz="144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1440" dirty="0">
                <a:solidFill>
                  <a:srgbClr val="C0000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១៥. ការិយាល័យគ្រប់គ្រងការអភិវឌ្ឍវិជ្ជាជីវៈជាប្រចាំ		ជាលេខាធិការ</a:t>
            </a:r>
            <a:endParaRPr lang="en-US" sz="1120" dirty="0">
              <a:solidFill>
                <a:srgbClr val="C00000"/>
              </a:solidFill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390" y="1338286"/>
            <a:ext cx="529376" cy="501107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km-KH" sz="2240" b="1" dirty="0">
                <a:solidFill>
                  <a:srgbClr val="00206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 សមាសភាព គណៈកម្មការវាយតម្លៃថ្នាក់ជាតិ</a:t>
            </a:r>
            <a:endParaRPr lang="en-US" sz="2240" b="1" dirty="0">
              <a:solidFill>
                <a:srgbClr val="002060"/>
              </a:solidFill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9AB281-7EED-4464-F789-C855963B1CC1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114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7483191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54448" y="6227444"/>
            <a:ext cx="138989" cy="12192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6576" tIns="36576" rIns="36576" bIns="36576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1" y="914400"/>
            <a:ext cx="6663690" cy="365760"/>
          </a:xfr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0" y="1265412"/>
            <a:ext cx="6406699" cy="4985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m-KH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(១) ការវាយតម្លៃកម្រិតជាតិ</a:t>
            </a:r>
            <a:endParaRPr lang="en-US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256" y="1758373"/>
            <a:ext cx="578620" cy="4157415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km-KH" sz="2560" b="1" dirty="0">
                <a:solidFill>
                  <a:srgbClr val="00206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តួនាទី និងភារកិច្ច</a:t>
            </a:r>
            <a:endParaRPr lang="en-US" sz="2560" b="1" dirty="0">
              <a:solidFill>
                <a:srgbClr val="002060"/>
              </a:solidFill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503030" y="1280160"/>
          <a:ext cx="9250570" cy="5069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8"/>
          <p:cNvSpPr/>
          <p:nvPr/>
        </p:nvSpPr>
        <p:spPr>
          <a:xfrm>
            <a:off x="744854" y="3624598"/>
            <a:ext cx="5802250" cy="28977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74320" indent="-274320" algn="just">
              <a:lnSpc>
                <a:spcPct val="125000"/>
              </a:lnSpc>
              <a:buFont typeface="Calibri" panose="020F0502020204030204" pitchFamily="34" charset="0"/>
              <a:buChar char="-"/>
            </a:pPr>
            <a:r>
              <a:rPr lang="km-KH" sz="1120" dirty="0">
                <a:latin typeface="Calibri" panose="020F0502020204030204" pitchFamily="34" charset="0"/>
                <a:ea typeface="Calibri" panose="020F0502020204030204" pitchFamily="34" charset="0"/>
                <a:cs typeface="Khmer OS Battambang" panose="02000500000000020004" pitchFamily="2" charset="0"/>
              </a:rPr>
              <a:t>រៀបចំផែនការវាយតម្លៃរយៈពេលខ្លី និងរយៈ</a:t>
            </a:r>
            <a:r>
              <a:rPr lang="km-KH" sz="1200" dirty="0">
                <a:latin typeface="Calibri" panose="020F0502020204030204" pitchFamily="34" charset="0"/>
                <a:ea typeface="Calibri" panose="020F0502020204030204" pitchFamily="34" charset="0"/>
                <a:cs typeface="Khmer OS Battambang" panose="02000500000000020004" pitchFamily="2" charset="0"/>
              </a:rPr>
              <a:t>ពេល</a:t>
            </a:r>
            <a:r>
              <a:rPr lang="km-KH" sz="1120" dirty="0">
                <a:latin typeface="Calibri" panose="020F0502020204030204" pitchFamily="34" charset="0"/>
                <a:ea typeface="Calibri" panose="020F0502020204030204" pitchFamily="34" charset="0"/>
                <a:cs typeface="Khmer OS Battambang" panose="02000500000000020004" pitchFamily="2" charset="0"/>
              </a:rPr>
              <a:t>វែង សម្រាប់ការវាយតម្លៃគន្លងអាជីពគ្រូបង្រៀន</a:t>
            </a:r>
            <a:endParaRPr lang="en-US" sz="112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indent="-274320" algn="just">
              <a:lnSpc>
                <a:spcPct val="125000"/>
              </a:lnSpc>
              <a:buFont typeface="Calibri" panose="020F0502020204030204" pitchFamily="34" charset="0"/>
              <a:buChar char="-"/>
            </a:pPr>
            <a:r>
              <a:rPr lang="km-KH" sz="1120" dirty="0">
                <a:latin typeface="Calibri" panose="020F0502020204030204" pitchFamily="34" charset="0"/>
                <a:ea typeface="Calibri" panose="020F0502020204030204" pitchFamily="34" charset="0"/>
                <a:cs typeface="Khmer OS Battambang" panose="02000500000000020004" pitchFamily="2" charset="0"/>
              </a:rPr>
              <a:t>រៀបចំផែនការ និងតម្រូវការថវិការយៈពេលខ្លី និងរយៈពេលវែង សម្រាប់ដំណើរការវាយតម្លៃគន្លងអាជីពគ្រូបង្រៀន</a:t>
            </a:r>
            <a:endParaRPr lang="en-US" sz="112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indent="-274320" algn="just">
              <a:lnSpc>
                <a:spcPct val="125000"/>
              </a:lnSpc>
              <a:buFont typeface="Calibri" panose="020F0502020204030204" pitchFamily="34" charset="0"/>
              <a:buChar char="-"/>
            </a:pPr>
            <a:r>
              <a:rPr lang="km-KH" sz="1120" dirty="0">
                <a:latin typeface="Calibri" panose="020F0502020204030204" pitchFamily="34" charset="0"/>
                <a:ea typeface="Calibri" panose="020F0502020204030204" pitchFamily="34" charset="0"/>
                <a:cs typeface="Khmer OS Battambang" panose="02000500000000020004" pitchFamily="2" charset="0"/>
              </a:rPr>
              <a:t>រៀបចំផែនការ និងអភិវឌ្ឍសមត្ថភាពគណៈកម្មការវាយតម្លៃទាំងថ្នាក់ក្រោមជាតិ និងថ្នាក់ជាតិ</a:t>
            </a:r>
            <a:endParaRPr lang="en-US" sz="112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indent="-274320" algn="just">
              <a:lnSpc>
                <a:spcPct val="125000"/>
              </a:lnSpc>
              <a:buFont typeface="Calibri" panose="020F0502020204030204" pitchFamily="34" charset="0"/>
              <a:buChar char="-"/>
            </a:pPr>
            <a:r>
              <a:rPr lang="km-KH" sz="1120" dirty="0">
                <a:latin typeface="Calibri" panose="020F0502020204030204" pitchFamily="34" charset="0"/>
                <a:ea typeface="Calibri" panose="020F0502020204030204" pitchFamily="34" charset="0"/>
                <a:cs typeface="Khmer OS Battambang" panose="02000500000000020004" pitchFamily="2" charset="0"/>
              </a:rPr>
              <a:t>រៀបចំសិក្ខាសាលា និងកិច្ចប្រជុំពាក់ព័ន្ធ</a:t>
            </a:r>
            <a:endParaRPr lang="en-US" sz="112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indent="-274320" algn="just">
              <a:lnSpc>
                <a:spcPct val="125000"/>
              </a:lnSpc>
              <a:buFont typeface="Calibri" panose="020F0502020204030204" pitchFamily="34" charset="0"/>
              <a:buChar char="-"/>
            </a:pPr>
            <a:r>
              <a:rPr lang="km-KH" sz="1120" dirty="0">
                <a:latin typeface="Calibri" panose="020F0502020204030204" pitchFamily="34" charset="0"/>
                <a:ea typeface="Calibri" panose="020F0502020204030204" pitchFamily="34" charset="0"/>
                <a:cs typeface="Khmer OS Battambang" panose="02000500000000020004" pitchFamily="2" charset="0"/>
              </a:rPr>
              <a:t>រៀបចំផែនការ និងការចុះទៅវាយតម្លៃដល់អង្គភាពសម្រាប់គណៈកម្មការវាយតម្លៃកម្រិតជាតិ</a:t>
            </a:r>
            <a:endParaRPr lang="en-US" sz="112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indent="-274320" algn="just">
              <a:lnSpc>
                <a:spcPct val="125000"/>
              </a:lnSpc>
              <a:buFont typeface="Calibri" panose="020F0502020204030204" pitchFamily="34" charset="0"/>
              <a:buChar char="-"/>
            </a:pPr>
            <a:r>
              <a:rPr lang="km-KH" sz="1120" dirty="0">
                <a:latin typeface="Calibri" panose="020F0502020204030204" pitchFamily="34" charset="0"/>
                <a:ea typeface="Calibri" panose="020F0502020204030204" pitchFamily="34" charset="0"/>
                <a:cs typeface="Khmer OS Battambang" panose="02000500000000020004" pitchFamily="2" charset="0"/>
              </a:rPr>
              <a:t>រៀបចំលិខិតគតិយុត្តពាក់ព័ន្ធផ្សេងៗដូចជា​ សេចក្តីជូនដំណឹង និងការដំឡើងឋានៈវិជ្ជាជីវៈជាដើម</a:t>
            </a:r>
            <a:endParaRPr lang="en-US" sz="112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indent="-274320" algn="just">
              <a:lnSpc>
                <a:spcPct val="125000"/>
              </a:lnSpc>
              <a:buFont typeface="Calibri" panose="020F0502020204030204" pitchFamily="34" charset="0"/>
              <a:buChar char="-"/>
            </a:pPr>
            <a:r>
              <a:rPr lang="km-KH" sz="1120" dirty="0">
                <a:latin typeface="Calibri" panose="020F0502020204030204" pitchFamily="34" charset="0"/>
                <a:ea typeface="Calibri" panose="020F0502020204030204" pitchFamily="34" charset="0"/>
                <a:cs typeface="Khmer OS Battambang" panose="02000500000000020004" pitchFamily="2" charset="0"/>
              </a:rPr>
              <a:t>រៀបចំរបាយការណ៍វឌ្ឍនភាពប្រចាំខែ ត្រីមាស ឆមាស និងប្រចាំឆ្នាំ</a:t>
            </a:r>
            <a:endParaRPr lang="en-US" sz="112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indent="-274320" algn="just">
              <a:lnSpc>
                <a:spcPct val="125000"/>
              </a:lnSpc>
              <a:buFont typeface="Calibri" panose="020F0502020204030204" pitchFamily="34" charset="0"/>
              <a:buChar char="-"/>
            </a:pPr>
            <a:r>
              <a:rPr lang="km-KH" sz="1120" dirty="0">
                <a:latin typeface="Calibri" panose="020F0502020204030204" pitchFamily="34" charset="0"/>
                <a:ea typeface="Calibri" panose="020F0502020204030204" pitchFamily="34" charset="0"/>
                <a:cs typeface="Khmer OS Battambang" panose="02000500000000020004" pitchFamily="2" charset="0"/>
              </a:rPr>
              <a:t>ផ្គត់ផ្គង់សម្ភារ និងឯកសារពាក់ព័ន្ធ សម្រាប់ដំណើរការគណៈកម្មការវាយតម្លៃកម្រិតជាតិ</a:t>
            </a:r>
            <a:endParaRPr lang="en-US" sz="112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indent="-274320" algn="just">
              <a:lnSpc>
                <a:spcPct val="125000"/>
              </a:lnSpc>
              <a:buFont typeface="Calibri" panose="020F0502020204030204" pitchFamily="34" charset="0"/>
              <a:buChar char="-"/>
            </a:pPr>
            <a:r>
              <a:rPr lang="km-KH" sz="1120" dirty="0">
                <a:latin typeface="Calibri" panose="020F0502020204030204" pitchFamily="34" charset="0"/>
                <a:ea typeface="Calibri" panose="020F0502020204030204" pitchFamily="34" charset="0"/>
                <a:cs typeface="Khmer OS Battambang" panose="02000500000000020004" pitchFamily="2" charset="0"/>
              </a:rPr>
              <a:t>កត់ត្រា និងធ្វើបច្ចុប្បន្នកម្មទិន្នន័យពាក់ព័ន្ធទៅក្នុង </a:t>
            </a:r>
            <a:r>
              <a:rPr lang="en-US" sz="1120" dirty="0">
                <a:latin typeface="Khmer OS Battambang" panose="02000500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HRMIS</a:t>
            </a:r>
            <a:endParaRPr lang="en-US" sz="112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indent="-274320" algn="just">
              <a:lnSpc>
                <a:spcPct val="125000"/>
              </a:lnSpc>
              <a:buFont typeface="Calibri" panose="020F0502020204030204" pitchFamily="34" charset="0"/>
              <a:buChar char="-"/>
            </a:pPr>
            <a:r>
              <a:rPr lang="km-KH" sz="1120" dirty="0">
                <a:latin typeface="Calibri" panose="020F0502020204030204" pitchFamily="34" charset="0"/>
                <a:ea typeface="Calibri" panose="020F0502020204030204" pitchFamily="34" charset="0"/>
                <a:cs typeface="Khmer OS Battambang" panose="02000500000000020004" pitchFamily="2" charset="0"/>
              </a:rPr>
              <a:t>រក្សាទុករបាយការណ៍ កំណត់ហេតុ និងឯកសារពាក់ព័ន្ធផ្សេងៗ</a:t>
            </a:r>
          </a:p>
          <a:p>
            <a:pPr marL="274320" indent="-274320" algn="just">
              <a:lnSpc>
                <a:spcPct val="125000"/>
              </a:lnSpc>
              <a:buFont typeface="Calibri" panose="020F0502020204030204" pitchFamily="34" charset="0"/>
              <a:buChar char="-"/>
            </a:pPr>
            <a:r>
              <a:rPr lang="km-KH" sz="1120" dirty="0">
                <a:ea typeface="Calibri" panose="020F0502020204030204" pitchFamily="34" charset="0"/>
                <a:cs typeface="Khmer OS Battambang" panose="02000500000000020004" pitchFamily="2" charset="0"/>
              </a:rPr>
              <a:t>បំពេញភារកិច្ចដទៃទៀត ដែលគណៈកម្មការវាយតម្លៃគន្លងអាជីពគ្រូបង្រៀនកម្រិតជាតិប្រគល់ជូន។</a:t>
            </a:r>
            <a:endParaRPr lang="en-US" sz="112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A78FDE-80A9-7189-4AB0-B18889251FE6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115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5658109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54448" y="6227444"/>
            <a:ext cx="138989" cy="12192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6576" tIns="36576" rIns="36576" bIns="36576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31520">
              <a:spcBef>
                <a:spcPts val="960"/>
              </a:spcBef>
              <a:spcAft>
                <a:spcPts val="160"/>
              </a:spcAft>
              <a:buClr>
                <a:srgbClr val="4472C4"/>
              </a:buClr>
              <a:defRPr/>
            </a:pPr>
            <a:endParaRPr lang="en-US" sz="1600" dirty="0">
              <a:solidFill>
                <a:prstClr val="black">
                  <a:alpha val="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159" y="2421823"/>
            <a:ext cx="578620" cy="3190938"/>
          </a:xfrm>
          <a:prstGeom prst="rect">
            <a:avLst/>
          </a:prstGeom>
        </p:spPr>
        <p:txBody>
          <a:bodyPr vert="vert270" wrap="none" anchor="ctr">
            <a:spAutoFit/>
          </a:bodyPr>
          <a:lstStyle/>
          <a:p>
            <a:pPr algn="ctr" defTabSz="731520">
              <a:defRPr/>
            </a:pPr>
            <a:r>
              <a:rPr lang="km-KH" sz="2560" b="1" dirty="0">
                <a:solidFill>
                  <a:srgbClr val="00206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ដំណើរការនៃការវាយតម្លៃ</a:t>
            </a:r>
            <a:endParaRPr lang="en-US" sz="2560" b="1" dirty="0">
              <a:solidFill>
                <a:srgbClr val="002060"/>
              </a:solidFill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994780" y="1198253"/>
          <a:ext cx="5821680" cy="3974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928696" y="1254728"/>
            <a:ext cx="2022729" cy="405341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228600" indent="-228600" defTabSz="731520">
              <a:lnSpc>
                <a:spcPct val="150000"/>
              </a:lnSpc>
              <a:buFontTx/>
              <a:buChar char="-"/>
              <a:defRPr/>
            </a:pPr>
            <a:r>
              <a:rPr lang="km-KH" sz="1440" dirty="0">
                <a:solidFill>
                  <a:prstClr val="black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ទាញយករបាយការណ៍ពាក់ព័ន្ធនឹងបេក្ខជនដែលត្រូវវាយតម្លៃ </a:t>
            </a:r>
            <a:r>
              <a:rPr lang="km-KH" sz="1440" dirty="0">
                <a:solidFill>
                  <a:prstClr val="black"/>
                </a:solidFill>
                <a:latin typeface="Khmer Moul" panose="02060603050605020204" pitchFamily="18" charset="0"/>
                <a:cs typeface="Khmer OS Siemreap" panose="02000500000000020004" pitchFamily="2" charset="0"/>
              </a:rPr>
              <a:t>ពី </a:t>
            </a:r>
            <a:r>
              <a:rPr lang="en-US" sz="1440" dirty="0">
                <a:solidFill>
                  <a:prstClr val="black"/>
                </a:solidFill>
                <a:latin typeface="Khmer Moul" panose="02060603050605020204" pitchFamily="18" charset="0"/>
                <a:cs typeface="Khmer OS Siemreap" panose="02000500000000020004" pitchFamily="2" charset="0"/>
              </a:rPr>
              <a:t>HRMIS</a:t>
            </a:r>
          </a:p>
          <a:p>
            <a:pPr marL="228600" indent="-228600" defTabSz="731520">
              <a:lnSpc>
                <a:spcPct val="150000"/>
              </a:lnSpc>
              <a:buFontTx/>
              <a:buChar char="-"/>
              <a:defRPr/>
            </a:pPr>
            <a:r>
              <a:rPr lang="km-KH" sz="1440" dirty="0">
                <a:solidFill>
                  <a:prstClr val="black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ពិនិត្យ និងសម្រេចលើបញ្ជីបេក្ខភាពដែលបានស្នើឡើងតាមរយៈមន្ទីរអប់រំ យុវជន និងកីឡា រាជធានី ខេត្ត ឬអង្គភាព សាមី ដោយផ្អែកលើរបាយការណ៍ពី </a:t>
            </a:r>
            <a:r>
              <a:rPr lang="en-US" sz="1440" dirty="0">
                <a:solidFill>
                  <a:prstClr val="black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HRMIS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49304" y="1198253"/>
            <a:ext cx="2794569" cy="37210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8600" indent="-228600" defTabSz="731520">
              <a:lnSpc>
                <a:spcPct val="150000"/>
              </a:lnSpc>
              <a:buFontTx/>
              <a:buChar char="-"/>
              <a:defRPr/>
            </a:pPr>
            <a:r>
              <a:rPr lang="km-KH" sz="1440" dirty="0">
                <a:solidFill>
                  <a:prstClr val="black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រៀបចំផែនការ និងជូនដំណឹងដល់មន្ទីរអប់រំ យុវជន និងកីឡា រាជធានី ខេត្ត ឬអង្គភាពសាមី ពីកាលបរិច្ឆេទចុះទៅផ្ទៀងផ្ទាត់ និងវាយតម្លៃដល់អង្គភាព</a:t>
            </a:r>
            <a:endParaRPr lang="en-US" sz="1440" dirty="0">
              <a:solidFill>
                <a:prstClr val="black"/>
              </a:solidFill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228600" indent="-228600" defTabSz="731520">
              <a:lnSpc>
                <a:spcPct val="150000"/>
              </a:lnSpc>
              <a:buFontTx/>
              <a:buChar char="-"/>
              <a:defRPr/>
            </a:pPr>
            <a:r>
              <a:rPr lang="km-KH" sz="1440" dirty="0">
                <a:solidFill>
                  <a:prstClr val="black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ផ្ទៀងផ្ទាត់​ និងវាយតម្លៃដល់អង្គភាពដោយផ្តោតលើលក្ខណៈវិនិច្ឆ័យដែលបានកំណត់</a:t>
            </a:r>
            <a:endParaRPr lang="en-US" sz="1440" dirty="0">
              <a:solidFill>
                <a:prstClr val="black"/>
              </a:solidFill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228600" indent="-228600" defTabSz="731520">
              <a:lnSpc>
                <a:spcPct val="150000"/>
              </a:lnSpc>
              <a:buFontTx/>
              <a:buChar char="-"/>
              <a:defRPr/>
            </a:pPr>
            <a:r>
              <a:rPr lang="km-KH" sz="1440" dirty="0">
                <a:solidFill>
                  <a:prstClr val="black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ពិនិត្យ ផ្ទៀតផ្ទាត់ និងដាក់ពិន្ទុតាមលក្ខណៈវិនិច្ឆ័យ និងលក្ខណៈវិនិច្ឆ័យរងនីមួយៗ </a:t>
            </a:r>
            <a:endParaRPr lang="en-US" sz="1440" dirty="0">
              <a:solidFill>
                <a:prstClr val="black"/>
              </a:solidFill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07386" y="5530330"/>
            <a:ext cx="4961366" cy="139422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228600" indent="-228600" defTabSz="731520">
              <a:lnSpc>
                <a:spcPct val="150000"/>
              </a:lnSpc>
              <a:buFontTx/>
              <a:buChar char="-"/>
              <a:defRPr/>
            </a:pPr>
            <a:r>
              <a:rPr lang="km-KH" sz="1440" dirty="0">
                <a:solidFill>
                  <a:prstClr val="black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បូកសរុបពិន្ទុ និងធ្វើចំណាត់ថ្នាក់បេក្ខជនទូទាំងប្រទេស</a:t>
            </a:r>
            <a:endParaRPr lang="en-US" sz="1440" dirty="0">
              <a:solidFill>
                <a:prstClr val="black"/>
              </a:solidFill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228600" indent="-228600" defTabSz="731520">
              <a:lnSpc>
                <a:spcPct val="150000"/>
              </a:lnSpc>
              <a:buFontTx/>
              <a:buChar char="-"/>
              <a:defRPr/>
            </a:pPr>
            <a:r>
              <a:rPr lang="km-KH" sz="1440" dirty="0">
                <a:solidFill>
                  <a:prstClr val="black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ពិនិត្យ និងសម្រេចជ្រើសរើសបេក្ខជនដែលត្រូវដំឡើងឋានៈវិជ្ជាជីវៈ </a:t>
            </a:r>
            <a:endParaRPr lang="en-US" sz="1440" dirty="0">
              <a:solidFill>
                <a:prstClr val="black"/>
              </a:solidFill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228600" indent="-228600" defTabSz="731520">
              <a:lnSpc>
                <a:spcPct val="150000"/>
              </a:lnSpc>
              <a:buFontTx/>
              <a:buChar char="-"/>
              <a:defRPr/>
            </a:pPr>
            <a:r>
              <a:rPr lang="km-KH" sz="1440" dirty="0">
                <a:solidFill>
                  <a:prstClr val="black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ប្រកាសលទ្ធផលផ្លូវការ</a:t>
            </a:r>
            <a:endParaRPr lang="en-US" sz="1440" dirty="0">
              <a:solidFill>
                <a:prstClr val="black"/>
              </a:solidFill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228600" indent="-228600" defTabSz="731520">
              <a:lnSpc>
                <a:spcPct val="150000"/>
              </a:lnSpc>
              <a:buFontTx/>
              <a:buChar char="-"/>
              <a:defRPr/>
            </a:pPr>
            <a:r>
              <a:rPr lang="km-KH" sz="1440" dirty="0">
                <a:solidFill>
                  <a:prstClr val="black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កត់ត្រាលទ្ធផលផ្លូវការវាយតម្លៃចូលក្នុងប្រព័ន្ធ </a:t>
            </a:r>
            <a:r>
              <a:rPr lang="en-US" sz="1440" dirty="0">
                <a:solidFill>
                  <a:prstClr val="black"/>
                </a:solidFill>
                <a:latin typeface="Khmer Moul" panose="02060603050605020204" pitchFamily="18" charset="0"/>
                <a:cs typeface="Khmer OS Siemreap" panose="02000500000000020004" pitchFamily="2" charset="0"/>
              </a:rPr>
              <a:t>HRMIS</a:t>
            </a:r>
            <a:r>
              <a:rPr lang="km-KH" sz="1440" dirty="0">
                <a:solidFill>
                  <a:prstClr val="black"/>
                </a:solidFill>
                <a:latin typeface="Khmer Moul" panose="02060603050605020204" pitchFamily="18" charset="0"/>
                <a:cs typeface="Khmer OS Siemreap" panose="02000500000000020004" pitchFamily="2" charset="0"/>
              </a:rPr>
              <a:t>។</a:t>
            </a:r>
            <a:endParaRPr lang="en-US" sz="1440" dirty="0">
              <a:solidFill>
                <a:prstClr val="black"/>
              </a:solidFill>
              <a:latin typeface="Khmer Moul" panose="02060603050605020204" pitchFamily="18" charset="0"/>
              <a:cs typeface="Khmer OS Siemreap" panose="020005000000000200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C3A966-FA2A-A3D1-AF07-350BAD77F509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116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0368535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o photo description available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4" t="3243" b="4046"/>
          <a:stretch/>
        </p:blipFill>
        <p:spPr bwMode="auto">
          <a:xfrm>
            <a:off x="-1" y="885246"/>
            <a:ext cx="9753601" cy="533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37B0774-6518-FACB-DA27-0877C754F29D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117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8831476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2E7A237-544E-464E-B39F-2F5B244880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A8EA8-250A-42A0-B050-51648D6E96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0800000" flipH="1" flipV="1">
            <a:off x="6459629" y="2806292"/>
            <a:ext cx="1670142" cy="34887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B8087-C390-468B-B695-6FDB5C1B25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06982" y="1402080"/>
            <a:ext cx="6822789" cy="4511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521649-A5F5-40CF-B909-C1AAFBEA7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2640" y="2621280"/>
            <a:ext cx="4691506" cy="1843430"/>
          </a:xfrm>
        </p:spPr>
        <p:txBody>
          <a:bodyPr>
            <a:normAutofit/>
          </a:bodyPr>
          <a:lstStyle/>
          <a:p>
            <a:br>
              <a:rPr lang="km-KH" sz="3200" dirty="0">
                <a:latin typeface="Khmer OS Muol Light" panose="02000500000000020004" pitchFamily="2" charset="0"/>
                <a:cs typeface="Khmer OS Muol Light" panose="02000500000000020004" pitchFamily="2" charset="0"/>
              </a:rPr>
            </a:br>
            <a:r>
              <a:rPr lang="km-KH" sz="32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ការដាក់ពិន្ទុ</a:t>
            </a:r>
            <a:endParaRPr lang="en-US" sz="320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34A904-2BBA-BB6F-6323-AE21A67602AD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118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2740222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402080"/>
            <a:ext cx="5883442" cy="566309"/>
          </a:xfrm>
        </p:spPr>
        <p:txBody>
          <a:bodyPr anchor="ctr">
            <a:normAutofit fontScale="90000"/>
          </a:bodyPr>
          <a:lstStyle/>
          <a:p>
            <a:r>
              <a:rPr lang="km-KH" sz="2240" dirty="0">
                <a:latin typeface="Khmer OS Bokor" panose="02000500000000020004" pitchFamily="2" charset="0"/>
                <a:cs typeface="Khmer OS Bokor" panose="02000500000000020004" pitchFamily="2" charset="0"/>
              </a:rPr>
              <a:t>ទម្ងន់ពិន្ទុតាមលក្ខណៈវិនិច្ឆ័យនីមួយៗ(បង្រៀន និងគ្រប់គ្រង)</a:t>
            </a:r>
            <a:endParaRPr lang="en-US" sz="2240" dirty="0"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" y="1968385"/>
          <a:ext cx="9753597" cy="430178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695700">
                  <a:extLst>
                    <a:ext uri="{9D8B030D-6E8A-4147-A177-3AD203B41FA5}">
                      <a16:colId xmlns:a16="http://schemas.microsoft.com/office/drawing/2014/main" val="2260368729"/>
                    </a:ext>
                  </a:extLst>
                </a:gridCol>
                <a:gridCol w="743806">
                  <a:extLst>
                    <a:ext uri="{9D8B030D-6E8A-4147-A177-3AD203B41FA5}">
                      <a16:colId xmlns:a16="http://schemas.microsoft.com/office/drawing/2014/main" val="285690398"/>
                    </a:ext>
                  </a:extLst>
                </a:gridCol>
                <a:gridCol w="811693">
                  <a:extLst>
                    <a:ext uri="{9D8B030D-6E8A-4147-A177-3AD203B41FA5}">
                      <a16:colId xmlns:a16="http://schemas.microsoft.com/office/drawing/2014/main" val="138895510"/>
                    </a:ext>
                  </a:extLst>
                </a:gridCol>
                <a:gridCol w="1083733">
                  <a:extLst>
                    <a:ext uri="{9D8B030D-6E8A-4147-A177-3AD203B41FA5}">
                      <a16:colId xmlns:a16="http://schemas.microsoft.com/office/drawing/2014/main" val="1899781849"/>
                    </a:ext>
                  </a:extLst>
                </a:gridCol>
                <a:gridCol w="1083733">
                  <a:extLst>
                    <a:ext uri="{9D8B030D-6E8A-4147-A177-3AD203B41FA5}">
                      <a16:colId xmlns:a16="http://schemas.microsoft.com/office/drawing/2014/main" val="1457742295"/>
                    </a:ext>
                  </a:extLst>
                </a:gridCol>
                <a:gridCol w="1083733">
                  <a:extLst>
                    <a:ext uri="{9D8B030D-6E8A-4147-A177-3AD203B41FA5}">
                      <a16:colId xmlns:a16="http://schemas.microsoft.com/office/drawing/2014/main" val="3486335363"/>
                    </a:ext>
                  </a:extLst>
                </a:gridCol>
                <a:gridCol w="1083733">
                  <a:extLst>
                    <a:ext uri="{9D8B030D-6E8A-4147-A177-3AD203B41FA5}">
                      <a16:colId xmlns:a16="http://schemas.microsoft.com/office/drawing/2014/main" val="1599456802"/>
                    </a:ext>
                  </a:extLst>
                </a:gridCol>
                <a:gridCol w="1083733">
                  <a:extLst>
                    <a:ext uri="{9D8B030D-6E8A-4147-A177-3AD203B41FA5}">
                      <a16:colId xmlns:a16="http://schemas.microsoft.com/office/drawing/2014/main" val="1947906478"/>
                    </a:ext>
                  </a:extLst>
                </a:gridCol>
                <a:gridCol w="1083733">
                  <a:extLst>
                    <a:ext uri="{9D8B030D-6E8A-4147-A177-3AD203B41FA5}">
                      <a16:colId xmlns:a16="http://schemas.microsoft.com/office/drawing/2014/main" val="2513321108"/>
                    </a:ext>
                  </a:extLst>
                </a:gridCol>
              </a:tblGrid>
              <a:tr h="537723">
                <a:tc rowSpan="2">
                  <a:txBody>
                    <a:bodyPr/>
                    <a:lstStyle/>
                    <a:p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គន្លងបង្រៀន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>
                    <a:lnR w="12700" cap="flat" cmpd="sng" algn="ctr">
                      <a:solidFill>
                        <a:srgbClr val="8717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គន្លងគ្រប់គ្រង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>
                    <a:lnL w="12700" cap="flat" cmpd="sng" algn="ctr">
                      <a:solidFill>
                        <a:srgbClr val="8717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211157"/>
                  </a:ext>
                </a:extLst>
              </a:tr>
              <a:tr h="53772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ទម្ងន់ពិន្ទុ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ចំ</a:t>
                      </a:r>
                      <a:r>
                        <a:rPr lang="en-US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.</a:t>
                      </a: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</a:t>
                      </a:r>
                      <a:r>
                        <a:rPr lang="en-US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.</a:t>
                      </a: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រង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ពិន្ទុលើ</a:t>
                      </a:r>
                      <a:r>
                        <a:rPr lang="km-KH" sz="1400" baseline="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 ល</a:t>
                      </a:r>
                      <a:r>
                        <a:rPr lang="en-US" sz="1400" baseline="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.</a:t>
                      </a:r>
                      <a:r>
                        <a:rPr lang="km-KH" sz="1400" baseline="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រងនីមួយៗ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ពិន្ទុសរុប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>
                    <a:lnR w="12700" cap="flat" cmpd="sng" algn="ctr">
                      <a:solidFill>
                        <a:srgbClr val="8717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8C0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ទម្ងន់ពិន្ទុ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>
                    <a:lnL w="12700" cap="flat" cmpd="sng" algn="ctr">
                      <a:solidFill>
                        <a:srgbClr val="8717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ចំ</a:t>
                      </a:r>
                      <a:r>
                        <a:rPr lang="en-US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.</a:t>
                      </a: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</a:t>
                      </a:r>
                      <a:r>
                        <a:rPr lang="en-US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.</a:t>
                      </a: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រង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ពិន្ទុលើ</a:t>
                      </a:r>
                      <a:r>
                        <a:rPr lang="km-KH" sz="1400" baseline="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 ល</a:t>
                      </a:r>
                      <a:r>
                        <a:rPr lang="en-US" sz="1400" baseline="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.</a:t>
                      </a:r>
                      <a:r>
                        <a:rPr lang="km-KH" sz="1400" baseline="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រងនីមួយៗ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ពិន្ទុសរុប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>
                    <a:solidFill>
                      <a:srgbClr val="E58C0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53420"/>
                  </a:ext>
                </a:extLst>
              </a:tr>
              <a:tr h="537723">
                <a:tc>
                  <a:txBody>
                    <a:bodyPr/>
                    <a:lstStyle/>
                    <a:p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១ គុណវុឌ្ឍិ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១៥%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៣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២៥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៧៥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>
                    <a:lnR w="12700" cap="flat" cmpd="sng" algn="ctr">
                      <a:solidFill>
                        <a:srgbClr val="8717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១៥%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>
                    <a:lnL w="12700" cap="flat" cmpd="sng" algn="ctr">
                      <a:solidFill>
                        <a:srgbClr val="8717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៣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២៥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៧៥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819973677"/>
                  </a:ext>
                </a:extLst>
              </a:tr>
              <a:tr h="537723">
                <a:tc>
                  <a:txBody>
                    <a:bodyPr/>
                    <a:lstStyle/>
                    <a:p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២ បទពិសោធ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១៨%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៧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១២</a:t>
                      </a:r>
                      <a:r>
                        <a:rPr lang="en-US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.</a:t>
                      </a: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៩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៩០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>
                    <a:lnR w="12700" cap="flat" cmpd="sng" algn="ctr">
                      <a:solidFill>
                        <a:srgbClr val="8717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១៨%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>
                    <a:lnL w="12700" cap="flat" cmpd="sng" algn="ctr">
                      <a:solidFill>
                        <a:srgbClr val="8717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៣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៣០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៩០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532120180"/>
                  </a:ext>
                </a:extLst>
              </a:tr>
              <a:tr h="537723">
                <a:tc>
                  <a:txBody>
                    <a:bodyPr/>
                    <a:lstStyle/>
                    <a:p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៣ ស្នាដៃការងារ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១៨%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៣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៣០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៩០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>
                    <a:lnR w="12700" cap="flat" cmpd="sng" algn="ctr">
                      <a:solidFill>
                        <a:srgbClr val="8717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១៨%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>
                    <a:lnL w="12700" cap="flat" cmpd="sng" algn="ctr">
                      <a:solidFill>
                        <a:srgbClr val="8717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៣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៣០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៩០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614706938"/>
                  </a:ext>
                </a:extLst>
              </a:tr>
              <a:tr h="537723">
                <a:tc>
                  <a:txBody>
                    <a:bodyPr/>
                    <a:lstStyle/>
                    <a:p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៤ លទ្ធផលសិក្សាសិស្ស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១៤%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២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៣៥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៧០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>
                    <a:lnR w="12700" cap="flat" cmpd="sng" algn="ctr">
                      <a:solidFill>
                        <a:srgbClr val="8717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១៤%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>
                    <a:lnL w="12700" cap="flat" cmpd="sng" algn="ctr">
                      <a:solidFill>
                        <a:srgbClr val="8717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៣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៣៥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៧០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265771691"/>
                  </a:ext>
                </a:extLst>
              </a:tr>
              <a:tr h="537723">
                <a:tc>
                  <a:txBody>
                    <a:bodyPr/>
                    <a:lstStyle/>
                    <a:p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</a:t>
                      </a:r>
                      <a:r>
                        <a:rPr lang="km-KH" sz="1400" baseline="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 សមត្ថភាពវិជ្ជាជីវៈ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៣៤%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២៥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៧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១៧៥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>
                    <a:lnR w="12700" cap="flat" cmpd="sng" algn="ctr">
                      <a:solidFill>
                        <a:srgbClr val="8717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៣៤%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>
                    <a:lnL w="12700" cap="flat" cmpd="sng" algn="ctr">
                      <a:solidFill>
                        <a:srgbClr val="8717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១៩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៩</a:t>
                      </a:r>
                      <a:r>
                        <a:rPr lang="en-US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.</a:t>
                      </a: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២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១៧៥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793748645"/>
                  </a:ext>
                </a:extLst>
              </a:tr>
              <a:tr h="537723">
                <a:tc>
                  <a:txBody>
                    <a:bodyPr/>
                    <a:lstStyle/>
                    <a:p>
                      <a:pPr algn="r"/>
                      <a:r>
                        <a:rPr lang="km-KH" sz="1400" b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សរុប</a:t>
                      </a:r>
                      <a:endParaRPr lang="en-US" sz="1400" b="1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>
                    <a:solidFill>
                      <a:srgbClr val="E58C0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b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១០០%</a:t>
                      </a:r>
                      <a:endParaRPr lang="en-US" sz="1400" b="1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b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៤១</a:t>
                      </a:r>
                      <a:endParaRPr lang="en-US" sz="1400" b="1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>
                    <a:solidFill>
                      <a:srgbClr val="E58C0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b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១១០</a:t>
                      </a:r>
                      <a:endParaRPr lang="en-US" sz="1400" b="1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b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៥០០</a:t>
                      </a:r>
                      <a:endParaRPr lang="en-US" sz="1400" b="1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>
                    <a:lnR w="12700" cap="flat" cmpd="sng" algn="ctr">
                      <a:solidFill>
                        <a:srgbClr val="8717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8C0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b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១០០%</a:t>
                      </a:r>
                      <a:endParaRPr lang="en-US" sz="1400" b="1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>
                    <a:lnL w="12700" cap="flat" cmpd="sng" algn="ctr">
                      <a:solidFill>
                        <a:srgbClr val="8717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b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៣១</a:t>
                      </a:r>
                      <a:endParaRPr lang="en-US" sz="1400" b="1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>
                    <a:solidFill>
                      <a:srgbClr val="E58C0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b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១២៩</a:t>
                      </a:r>
                      <a:endParaRPr lang="en-US" sz="1400" b="1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b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៥០០</a:t>
                      </a:r>
                      <a:endParaRPr lang="en-US" sz="1400" b="1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>
                    <a:solidFill>
                      <a:srgbClr val="E58C0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34632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BFCE96B-D1E6-8471-C682-0057C9CB7723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119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7190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1" y="1295400"/>
          <a:ext cx="9753600" cy="4876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808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2416830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4048841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592121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289696">
                <a:tc>
                  <a:txBody>
                    <a:bodyPr/>
                    <a:lstStyle/>
                    <a:p>
                      <a:pPr algn="ctr"/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លក្ខណៈវិនិច្ឆ័យរង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សូចនាករ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300" b="1" kern="1200" dirty="0">
                          <a:solidFill>
                            <a:schemeClr val="lt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កម្រិតឋានៈវិជ្ជាជីវៈ</a:t>
                      </a:r>
                      <a:endParaRPr lang="en-US" sz="1300" b="1" kern="1200" dirty="0">
                        <a:solidFill>
                          <a:schemeClr val="lt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369037">
                <a:tc rowSpan="7">
                  <a:txBody>
                    <a:bodyPr/>
                    <a:lstStyle/>
                    <a:p>
                      <a:pPr algn="l"/>
                      <a:r>
                        <a:rPr lang="km-KH" sz="19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១. គុណវុឌ្ឍិ</a:t>
                      </a:r>
                      <a:endParaRPr lang="en-US" sz="1900" b="1" i="1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b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១.១. កម្រិតវប្បធម៌</a:t>
                      </a:r>
                      <a:endParaRPr lang="en-US" sz="1400" b="1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km-KH" sz="1300" kern="1200" dirty="0">
                          <a:solidFill>
                            <a:schemeClr val="dk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១.១.១. បរិញ្ញាបត្រ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400367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១.១.២. បរិញ្ញាបត្រជាន់ខ្ពស់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400367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១.១.៣. បណ្ឌិត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1103449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១.២. កម្រិតបណ្តុះបណ្តាលវិជ្ជាជីវៈ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១.២.១. សញ្ញាបត្របណ្តុះបណ្តាលវិជ្ជាជីវៈជាគ្រូ    បង្រៀនណាមួយ ឬសញ្ញាបត្រដែលមានតម្លៃស្មើ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728217692"/>
                  </a:ext>
                </a:extLst>
              </a:tr>
              <a:tr h="771295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១.៣. ការអភិវឌ្ឍវិជ្ជាជីវៈជាប្រចាំ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១.៣.១. ចូលរួមការអភិវឌ្ឍវិជ្ជាជីវៈបាន​៦ក្រេឌីត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272942881"/>
                  </a:ext>
                </a:extLst>
              </a:tr>
              <a:tr h="771295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១.៣.២. ចូលរួមការអភិវឌ្ឍវិជ្ជាជីវៈបាន៩ក្រេឌីត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966977666"/>
                  </a:ext>
                </a:extLst>
              </a:tr>
              <a:tr h="771295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១.៣.៣. ចូលរួមការអភិវឌ្ឍវិជ្ជាជីវៈបាន១២ក្រេឌីត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66063072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3F4B501-BC56-1B74-A0F1-2FB4A40F6C8F}"/>
              </a:ext>
            </a:extLst>
          </p:cNvPr>
          <p:cNvSpPr/>
          <p:nvPr/>
        </p:nvSpPr>
        <p:spPr>
          <a:xfrm>
            <a:off x="-20320" y="0"/>
            <a:ext cx="979424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6CA325-06E7-C2AA-B406-6D0A6B5A1F47}"/>
              </a:ext>
            </a:extLst>
          </p:cNvPr>
          <p:cNvSpPr txBox="1"/>
          <p:nvPr/>
        </p:nvSpPr>
        <p:spPr>
          <a:xfrm>
            <a:off x="20320" y="301684"/>
            <a:ext cx="9753600" cy="430887"/>
          </a:xfrm>
          <a:prstGeom prst="rect">
            <a:avLst/>
          </a:prstGeom>
        </p:spPr>
        <p:txBody>
          <a:bodyPr wrap="square" lIns="0" tIns="0" rIns="0" bIns="0" rtlCol="0" anchor="b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  <a:sym typeface="Wingdings" panose="05000000000000000000" pitchFamily="2" charset="2"/>
              </a:rPr>
              <a:t>គន្លងបង្រៀន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71021D-4638-041C-8848-937895A2009E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12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2253235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2" y="43291"/>
            <a:ext cx="5883442" cy="566309"/>
          </a:xfrm>
        </p:spPr>
        <p:txBody>
          <a:bodyPr anchor="ctr">
            <a:normAutofit/>
          </a:bodyPr>
          <a:lstStyle/>
          <a:p>
            <a:r>
              <a:rPr lang="km-KH" sz="2240" dirty="0">
                <a:solidFill>
                  <a:schemeClr val="bg1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ទម្ងន់ពិន្ទុតាមលក្ខណៈវិនិច្ឆ័យនីមួយៗ (ឯកទេសអប់រំ)</a:t>
            </a:r>
            <a:endParaRPr lang="en-US" sz="2240" dirty="0">
              <a:solidFill>
                <a:schemeClr val="bg1"/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839884"/>
              </p:ext>
            </p:extLst>
          </p:nvPr>
        </p:nvGraphicFramePr>
        <p:xfrm>
          <a:off x="0" y="627992"/>
          <a:ext cx="9745718" cy="447740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049794">
                  <a:extLst>
                    <a:ext uri="{9D8B030D-6E8A-4147-A177-3AD203B41FA5}">
                      <a16:colId xmlns:a16="http://schemas.microsoft.com/office/drawing/2014/main" val="2260368729"/>
                    </a:ext>
                  </a:extLst>
                </a:gridCol>
                <a:gridCol w="1337769">
                  <a:extLst>
                    <a:ext uri="{9D8B030D-6E8A-4147-A177-3AD203B41FA5}">
                      <a16:colId xmlns:a16="http://schemas.microsoft.com/office/drawing/2014/main" val="285690398"/>
                    </a:ext>
                  </a:extLst>
                </a:gridCol>
                <a:gridCol w="1459867">
                  <a:extLst>
                    <a:ext uri="{9D8B030D-6E8A-4147-A177-3AD203B41FA5}">
                      <a16:colId xmlns:a16="http://schemas.microsoft.com/office/drawing/2014/main" val="138895510"/>
                    </a:ext>
                  </a:extLst>
                </a:gridCol>
                <a:gridCol w="1949144">
                  <a:extLst>
                    <a:ext uri="{9D8B030D-6E8A-4147-A177-3AD203B41FA5}">
                      <a16:colId xmlns:a16="http://schemas.microsoft.com/office/drawing/2014/main" val="1899781849"/>
                    </a:ext>
                  </a:extLst>
                </a:gridCol>
                <a:gridCol w="1949144">
                  <a:extLst>
                    <a:ext uri="{9D8B030D-6E8A-4147-A177-3AD203B41FA5}">
                      <a16:colId xmlns:a16="http://schemas.microsoft.com/office/drawing/2014/main" val="1457742295"/>
                    </a:ext>
                  </a:extLst>
                </a:gridCol>
              </a:tblGrid>
              <a:tr h="417913">
                <a:tc rowSpan="2"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គន្លងឯកទេសអប់រំ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>
                    <a:lnR w="12700" cap="flat" cmpd="sng" algn="ctr">
                      <a:solidFill>
                        <a:srgbClr val="8717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211157"/>
                  </a:ext>
                </a:extLst>
              </a:tr>
              <a:tr h="41791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ទម្ងន់ពិន្ទុ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ចំ</a:t>
                      </a:r>
                      <a:r>
                        <a:rPr lang="en-US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.</a:t>
                      </a: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</a:t>
                      </a:r>
                      <a:r>
                        <a:rPr lang="en-US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.</a:t>
                      </a: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រង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ពិន្ទុលើ</a:t>
                      </a:r>
                      <a:r>
                        <a:rPr lang="km-KH" sz="1400" baseline="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 ល</a:t>
                      </a:r>
                      <a:r>
                        <a:rPr lang="en-US" sz="1400" baseline="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.</a:t>
                      </a:r>
                      <a:r>
                        <a:rPr lang="km-KH" sz="1400" baseline="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រងនីមួយៗ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ពិន្ទុសរុប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>
                    <a:lnR w="12700" cap="flat" cmpd="sng" algn="ctr">
                      <a:solidFill>
                        <a:srgbClr val="8717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8C0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53420"/>
                  </a:ext>
                </a:extLst>
              </a:tr>
              <a:tr h="417913">
                <a:tc>
                  <a:txBody>
                    <a:bodyPr/>
                    <a:lstStyle/>
                    <a:p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១ គុណវុឌ្ឍិ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២០%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២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៥០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១០០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>
                    <a:lnR w="12700" cap="flat" cmpd="sng" algn="ctr">
                      <a:solidFill>
                        <a:srgbClr val="8717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19973677"/>
                  </a:ext>
                </a:extLst>
              </a:tr>
              <a:tr h="735307">
                <a:tc>
                  <a:txBody>
                    <a:bodyPr/>
                    <a:lstStyle/>
                    <a:p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២ បទពិសោធ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១៥%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ក1-៣</a:t>
                      </a:r>
                      <a:b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</a:b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ក2-២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២៥</a:t>
                      </a:r>
                      <a:b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</a:b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៣៧.៥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៧៥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>
                    <a:lnR w="12700" cap="flat" cmpd="sng" algn="ctr">
                      <a:solidFill>
                        <a:srgbClr val="8717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2120180"/>
                  </a:ext>
                </a:extLst>
              </a:tr>
              <a:tr h="417913">
                <a:tc>
                  <a:txBody>
                    <a:bodyPr/>
                    <a:lstStyle/>
                    <a:p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៣ ស្នាដៃការងារ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៣០%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៣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៥០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១៥០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>
                    <a:lnR w="12700" cap="flat" cmpd="sng" algn="ctr">
                      <a:solidFill>
                        <a:srgbClr val="8717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14706938"/>
                  </a:ext>
                </a:extLst>
              </a:tr>
              <a:tr h="1763596">
                <a:tc>
                  <a:txBody>
                    <a:bodyPr/>
                    <a:lstStyle/>
                    <a:p>
                      <a:r>
                        <a:rPr lang="km-KH" sz="1400" baseline="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៤ សមត្ថភាពវិជ្ជាជីវៈ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៣៥%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m-KH" sz="1400" kern="1200" dirty="0">
                          <a:solidFill>
                            <a:schemeClr val="tx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ក3-៦</a:t>
                      </a:r>
                      <a:br>
                        <a:rPr lang="km-KH" sz="1400" kern="1200" dirty="0">
                          <a:solidFill>
                            <a:schemeClr val="tx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</a:br>
                      <a:r>
                        <a:rPr lang="km-KH" sz="1400" kern="1200" dirty="0">
                          <a:solidFill>
                            <a:schemeClr val="tx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ក4-១១</a:t>
                      </a:r>
                      <a:br>
                        <a:rPr lang="km-KH" sz="1400" kern="1200" dirty="0">
                          <a:solidFill>
                            <a:schemeClr val="tx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</a:br>
                      <a:r>
                        <a:rPr lang="km-KH" sz="1400" kern="1200" dirty="0">
                          <a:solidFill>
                            <a:schemeClr val="tx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ក5-១៧</a:t>
                      </a:r>
                      <a:br>
                        <a:rPr lang="km-KH" sz="1400" kern="1200" dirty="0">
                          <a:solidFill>
                            <a:schemeClr val="tx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</a:br>
                      <a:r>
                        <a:rPr lang="km-KH" sz="1400" kern="1200" dirty="0">
                          <a:solidFill>
                            <a:schemeClr val="tx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ក6-៩</a:t>
                      </a:r>
                      <a:br>
                        <a:rPr lang="km-KH" sz="1400" kern="1200" dirty="0">
                          <a:solidFill>
                            <a:schemeClr val="tx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</a:br>
                      <a:r>
                        <a:rPr lang="km-KH" sz="1400" kern="1200" dirty="0">
                          <a:solidFill>
                            <a:schemeClr val="tx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ក7-៧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២៩.២</a:t>
                      </a:r>
                      <a:b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</a:b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១៥.៩</a:t>
                      </a:r>
                      <a:b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</a:b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១០.៣</a:t>
                      </a:r>
                      <a:b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</a:b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១៩.៤</a:t>
                      </a:r>
                      <a:b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</a:b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២៥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១៧៥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>
                    <a:lnR w="12700" cap="flat" cmpd="sng" algn="ctr">
                      <a:solidFill>
                        <a:srgbClr val="8717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93748645"/>
                  </a:ext>
                </a:extLst>
              </a:tr>
              <a:tr h="306854">
                <a:tc>
                  <a:txBody>
                    <a:bodyPr/>
                    <a:lstStyle/>
                    <a:p>
                      <a:pPr algn="r"/>
                      <a:r>
                        <a:rPr lang="km-KH" sz="1400" b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សរុប</a:t>
                      </a:r>
                      <a:endParaRPr lang="en-US" sz="1400" b="1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>
                    <a:solidFill>
                      <a:srgbClr val="E58C0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b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១០០%</a:t>
                      </a:r>
                      <a:endParaRPr lang="en-US" sz="1400" b="1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>
                    <a:solidFill>
                      <a:srgbClr val="E58C0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b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៥០០</a:t>
                      </a:r>
                      <a:endParaRPr lang="en-US" sz="1400" b="1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>
                    <a:lnR w="12700" cap="flat" cmpd="sng" algn="ctr">
                      <a:solidFill>
                        <a:srgbClr val="8717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8C0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34632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BFCE96B-D1E6-8471-C682-0057C9CB7723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120</a:t>
            </a:fld>
            <a:endParaRPr 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3E4CD8-039B-3D67-78F1-7468778E466D}"/>
              </a:ext>
            </a:extLst>
          </p:cNvPr>
          <p:cNvSpPr txBox="1"/>
          <p:nvPr/>
        </p:nvSpPr>
        <p:spPr>
          <a:xfrm>
            <a:off x="228600" y="5314940"/>
            <a:ext cx="6325771" cy="1797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dirty="0">
                <a:effectLst/>
                <a:latin typeface="!Khmer OS Siemreap" panose="02000500000000020004" pitchFamily="2" charset="0"/>
                <a:ea typeface="Calibri" panose="020F0502020204030204" pitchFamily="34" charset="0"/>
                <a:cs typeface="!Khmer OS Siemreap" panose="02000500000000020004" pitchFamily="2" charset="0"/>
              </a:rPr>
              <a:t>1-</a:t>
            </a:r>
            <a:r>
              <a:rPr lang="km-KH" sz="1400" dirty="0">
                <a:effectLst/>
                <a:latin typeface="!Khmer OS Siemreap" panose="02000500000000020004" pitchFamily="2" charset="0"/>
                <a:ea typeface="Calibri" panose="020F0502020204030204" pitchFamily="34" charset="0"/>
                <a:cs typeface="!Khmer OS Siemreap" panose="02000500000000020004" pitchFamily="2" charset="0"/>
              </a:rPr>
              <a:t>អ្នកឯកទេស អភិវឌ្ឍន៍កម្មវិធីសិក្សា និងគោលនយោបាយនិងផែនការអប់រំ </a:t>
            </a:r>
            <a:endParaRPr lang="en-US" sz="1400" dirty="0">
              <a:effectLst/>
              <a:latin typeface="!Khmer OS Siemreap" panose="02000500000000020004" pitchFamily="2" charset="0"/>
              <a:ea typeface="Calibri" panose="020F0502020204030204" pitchFamily="34" charset="0"/>
              <a:cs typeface="!Khmer OS Siemreap" panose="02000500000000020004" pitchFamily="2" charset="0"/>
            </a:endParaRPr>
          </a:p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!Khmer OS Siemreap" panose="02000500000000020004" pitchFamily="2" charset="0"/>
                <a:ea typeface="Calibri" panose="020F0502020204030204" pitchFamily="34" charset="0"/>
                <a:cs typeface="!Khmer OS Siemreap" panose="02000500000000020004" pitchFamily="2" charset="0"/>
              </a:rPr>
              <a:t>2-</a:t>
            </a:r>
            <a:r>
              <a:rPr lang="km-KH" sz="1400" dirty="0">
                <a:effectLst/>
                <a:latin typeface="!Khmer OS Siemreap" panose="02000500000000020004" pitchFamily="2" charset="0"/>
                <a:ea typeface="Calibri" panose="020F0502020204030204" pitchFamily="34" charset="0"/>
                <a:cs typeface="!Khmer OS Siemreap" panose="02000500000000020004" pitchFamily="2" charset="0"/>
              </a:rPr>
              <a:t>អ្នកឯកទេស វាយតម្លៃលទ្ធផលសិក្សា គរុកោសល្យនិងវិក្រឹតការ និង​គ្រប់គ្រងរដ្ឋបាលអប់រំ</a:t>
            </a:r>
            <a:endParaRPr lang="en-US" sz="1400" dirty="0">
              <a:effectLst/>
              <a:latin typeface="!Khmer OS Siemreap" panose="02000500000000020004" pitchFamily="2" charset="0"/>
              <a:ea typeface="Calibri" panose="020F0502020204030204" pitchFamily="34" charset="0"/>
              <a:cs typeface="!Khmer OS Siemreap" panose="02000500000000020004" pitchFamily="2" charset="0"/>
            </a:endParaRPr>
          </a:p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!Khmer OS Siemreap" panose="02000500000000020004" pitchFamily="2" charset="0"/>
                <a:ea typeface="Calibri" panose="020F0502020204030204" pitchFamily="34" charset="0"/>
                <a:cs typeface="!Khmer OS Siemreap" panose="02000500000000020004" pitchFamily="2" charset="0"/>
              </a:rPr>
              <a:t>3-</a:t>
            </a:r>
            <a:r>
              <a:rPr lang="km-KH" sz="1400" dirty="0">
                <a:effectLst/>
                <a:latin typeface="!Khmer OS Siemreap" panose="02000500000000020004" pitchFamily="2" charset="0"/>
                <a:ea typeface="Calibri" panose="020F0502020204030204" pitchFamily="34" charset="0"/>
                <a:cs typeface="!Khmer OS Siemreap" panose="02000500000000020004" pitchFamily="2" charset="0"/>
              </a:rPr>
              <a:t>អ្នកឯកទេស គោលនយោបាយនិងផែនការអប់រំ </a:t>
            </a:r>
            <a:endParaRPr lang="en-US" sz="1400" dirty="0">
              <a:effectLst/>
              <a:latin typeface="!Khmer OS Siemreap" panose="02000500000000020004" pitchFamily="2" charset="0"/>
              <a:ea typeface="Calibri" panose="020F0502020204030204" pitchFamily="34" charset="0"/>
              <a:cs typeface="!Khmer OS Siemreap" panose="02000500000000020004" pitchFamily="2" charset="0"/>
            </a:endParaRPr>
          </a:p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!Khmer OS Siemreap" panose="02000500000000020004" pitchFamily="2" charset="0"/>
                <a:ea typeface="Calibri" panose="020F0502020204030204" pitchFamily="34" charset="0"/>
                <a:cs typeface="!Khmer OS Siemreap" panose="02000500000000020004" pitchFamily="2" charset="0"/>
              </a:rPr>
              <a:t>4-</a:t>
            </a:r>
            <a:r>
              <a:rPr lang="km-KH" sz="1400" dirty="0">
                <a:effectLst/>
                <a:latin typeface="!Khmer OS Siemreap" panose="02000500000000020004" pitchFamily="2" charset="0"/>
                <a:ea typeface="Calibri" panose="020F0502020204030204" pitchFamily="34" charset="0"/>
                <a:cs typeface="!Khmer OS Siemreap" panose="02000500000000020004" pitchFamily="2" charset="0"/>
              </a:rPr>
              <a:t>អ្នកឯកទេស អភិវឌ្ឍន៍កម្មវិធីសិក្សា</a:t>
            </a:r>
            <a:endParaRPr lang="en-US" sz="1400" dirty="0">
              <a:effectLst/>
              <a:latin typeface="!Khmer OS Siemreap" panose="02000500000000020004" pitchFamily="2" charset="0"/>
              <a:ea typeface="Calibri" panose="020F0502020204030204" pitchFamily="34" charset="0"/>
              <a:cs typeface="!Khmer OS Siemreap" panose="02000500000000020004" pitchFamily="2" charset="0"/>
            </a:endParaRPr>
          </a:p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!Khmer OS Siemreap" panose="02000500000000020004" pitchFamily="2" charset="0"/>
                <a:ea typeface="Calibri" panose="020F0502020204030204" pitchFamily="34" charset="0"/>
                <a:cs typeface="!Khmer OS Siemreap" panose="02000500000000020004" pitchFamily="2" charset="0"/>
              </a:rPr>
              <a:t>5-</a:t>
            </a:r>
            <a:r>
              <a:rPr lang="km-KH" sz="1400" dirty="0">
                <a:effectLst/>
                <a:latin typeface="!Khmer OS Siemreap" panose="02000500000000020004" pitchFamily="2" charset="0"/>
                <a:ea typeface="Calibri" panose="020F0502020204030204" pitchFamily="34" charset="0"/>
                <a:cs typeface="!Khmer OS Siemreap" panose="02000500000000020004" pitchFamily="2" charset="0"/>
              </a:rPr>
              <a:t>អ្នកឯកទេស វាយតម្លៃលទ្ធផលសិក្សា</a:t>
            </a:r>
            <a:endParaRPr lang="en-US" sz="1400" dirty="0">
              <a:effectLst/>
              <a:latin typeface="!Khmer OS Siemreap" panose="02000500000000020004" pitchFamily="2" charset="0"/>
              <a:ea typeface="Calibri" panose="020F0502020204030204" pitchFamily="34" charset="0"/>
              <a:cs typeface="!Khmer OS Siemreap" panose="02000500000000020004" pitchFamily="2" charset="0"/>
            </a:endParaRPr>
          </a:p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!Khmer OS Siemreap" panose="02000500000000020004" pitchFamily="2" charset="0"/>
                <a:ea typeface="Calibri" panose="020F0502020204030204" pitchFamily="34" charset="0"/>
                <a:cs typeface="!Khmer OS Siemreap" panose="02000500000000020004" pitchFamily="2" charset="0"/>
              </a:rPr>
              <a:t>6-</a:t>
            </a:r>
            <a:r>
              <a:rPr lang="km-KH" sz="1400" dirty="0">
                <a:effectLst/>
                <a:latin typeface="!Khmer OS Siemreap" panose="02000500000000020004" pitchFamily="2" charset="0"/>
                <a:ea typeface="Calibri" panose="020F0502020204030204" pitchFamily="34" charset="0"/>
                <a:cs typeface="!Khmer OS Siemreap" panose="02000500000000020004" pitchFamily="2" charset="0"/>
              </a:rPr>
              <a:t>អ្នកឯកទេស គរុកោសល្យនិងវិក្រឹតការ</a:t>
            </a:r>
            <a:endParaRPr lang="en-US" sz="1400" dirty="0">
              <a:effectLst/>
              <a:latin typeface="!Khmer OS Siemreap" panose="02000500000000020004" pitchFamily="2" charset="0"/>
              <a:ea typeface="Calibri" panose="020F0502020204030204" pitchFamily="34" charset="0"/>
              <a:cs typeface="!Khmer OS Siemreap" panose="02000500000000020004" pitchFamily="2" charset="0"/>
            </a:endParaRPr>
          </a:p>
          <a:p>
            <a:pPr>
              <a:lnSpc>
                <a:spcPts val="1900"/>
              </a:lnSpc>
            </a:pPr>
            <a:r>
              <a:rPr lang="en-US" sz="1400" dirty="0">
                <a:effectLst/>
                <a:latin typeface="!Khmer OS Siemreap" panose="02000500000000020004" pitchFamily="2" charset="0"/>
                <a:ea typeface="Times New Roman" panose="02020603050405020304" pitchFamily="18" charset="0"/>
                <a:cs typeface="!Khmer OS Siemreap" panose="02000500000000020004" pitchFamily="2" charset="0"/>
              </a:rPr>
              <a:t>7-</a:t>
            </a:r>
            <a:r>
              <a:rPr lang="km-KH" sz="1400" dirty="0">
                <a:effectLst/>
                <a:latin typeface="!Khmer OS Siemreap" panose="02000500000000020004" pitchFamily="2" charset="0"/>
                <a:ea typeface="Times New Roman" panose="02020603050405020304" pitchFamily="18" charset="0"/>
                <a:cs typeface="!Khmer OS Siemreap" panose="02000500000000020004" pitchFamily="2" charset="0"/>
              </a:rPr>
              <a:t>អ្នកឯកទេស គ្រប់គ្រងរដ្ឋបាលអប់រំ</a:t>
            </a:r>
            <a:endParaRPr lang="en-US" sz="14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30987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11670C9-7A12-431E-92B2-050F2389D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545646"/>
            <a:ext cx="7680960" cy="526995"/>
          </a:xfrm>
        </p:spPr>
        <p:txBody>
          <a:bodyPr>
            <a:normAutofit/>
          </a:bodyPr>
          <a:lstStyle/>
          <a:p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កម្រិតពិន្ទុតាមឋានៈវិជ្ជាជីវៈក្នុងគន្លងអាជីពគ្រូបង្រៀន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64A7FBF-2DE0-4849-9DC7-AB2BCC1ED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169920"/>
            <a:ext cx="1341119" cy="1341120"/>
          </a:xfrm>
        </p:spPr>
      </p:pic>
      <p:pic>
        <p:nvPicPr>
          <p:cNvPr id="40" name="Picture Placeholder 11">
            <a:extLst>
              <a:ext uri="{FF2B5EF4-FFF2-40B4-BE49-F238E27FC236}">
                <a16:creationId xmlns:a16="http://schemas.microsoft.com/office/drawing/2014/main" id="{9A1098EC-17B9-4663-931A-7EC2A74CD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4943856"/>
            <a:ext cx="804669" cy="670557"/>
          </a:xfrm>
        </p:spPr>
      </p:pic>
      <p:pic>
        <p:nvPicPr>
          <p:cNvPr id="42" name="Picture Placeholder 11">
            <a:extLst>
              <a:ext uri="{FF2B5EF4-FFF2-40B4-BE49-F238E27FC236}">
                <a16:creationId xmlns:a16="http://schemas.microsoft.com/office/drawing/2014/main" id="{42823932-792D-43FD-8EB3-8E8407FD8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4632961"/>
            <a:ext cx="804669" cy="765045"/>
          </a:xfrm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5F9EA9A4-B365-45B0-9991-F68DF2337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66" y="2682240"/>
            <a:ext cx="804669" cy="711502"/>
          </a:xfrm>
        </p:spPr>
      </p:pic>
      <p:pic>
        <p:nvPicPr>
          <p:cNvPr id="46" name="Picture Placeholder 11">
            <a:extLst>
              <a:ext uri="{FF2B5EF4-FFF2-40B4-BE49-F238E27FC236}">
                <a16:creationId xmlns:a16="http://schemas.microsoft.com/office/drawing/2014/main" id="{E8BEFAE8-8E1F-471E-9FDC-C0CB51ADC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480" y="3840480"/>
            <a:ext cx="804669" cy="731520"/>
          </a:xfrm>
        </p:spPr>
      </p:pic>
      <p:pic>
        <p:nvPicPr>
          <p:cNvPr id="44" name="Picture Placeholder 11">
            <a:extLst>
              <a:ext uri="{FF2B5EF4-FFF2-40B4-BE49-F238E27FC236}">
                <a16:creationId xmlns:a16="http://schemas.microsoft.com/office/drawing/2014/main" id="{74D86A10-BCCD-4CE2-9A36-D852A1A67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198" y="5162553"/>
            <a:ext cx="804669" cy="452626"/>
          </a:xfrm>
        </p:spPr>
      </p:pic>
      <p:pic>
        <p:nvPicPr>
          <p:cNvPr id="48" name="Picture Placeholder 11">
            <a:extLst>
              <a:ext uri="{FF2B5EF4-FFF2-40B4-BE49-F238E27FC236}">
                <a16:creationId xmlns:a16="http://schemas.microsoft.com/office/drawing/2014/main" id="{9982CF15-E391-4403-8701-6F22884F8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0" y="2682240"/>
            <a:ext cx="865629" cy="796710"/>
          </a:xfrm>
        </p:spPr>
      </p:pic>
      <p:sp>
        <p:nvSpPr>
          <p:cNvPr id="38" name="Text Placeholder 62">
            <a:extLst>
              <a:ext uri="{FF2B5EF4-FFF2-40B4-BE49-F238E27FC236}">
                <a16:creationId xmlns:a16="http://schemas.microsoft.com/office/drawing/2014/main" id="{B4D30168-25CE-4C20-BBE9-2C5590AFEB4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010400" y="5181600"/>
            <a:ext cx="1706880" cy="334706"/>
          </a:xfrm>
        </p:spPr>
        <p:txBody>
          <a:bodyPr/>
          <a:lstStyle/>
          <a:p>
            <a:r>
              <a:rPr lang="km-KH" sz="144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អ្នកឯកទេសអប់រំល្អ</a:t>
            </a:r>
            <a:endParaRPr lang="en-US" sz="144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41" name="Text Placeholder 62">
            <a:extLst>
              <a:ext uri="{FF2B5EF4-FFF2-40B4-BE49-F238E27FC236}">
                <a16:creationId xmlns:a16="http://schemas.microsoft.com/office/drawing/2014/main" id="{B4D30168-25CE-4C20-BBE9-2C5590AFEB4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741920" y="4145280"/>
            <a:ext cx="1889760" cy="334706"/>
          </a:xfrm>
        </p:spPr>
        <p:txBody>
          <a:bodyPr/>
          <a:lstStyle/>
          <a:p>
            <a:r>
              <a:rPr lang="km-KH" sz="144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អ្នកឯកទេសអប់រំឈានមុខ</a:t>
            </a:r>
            <a:endParaRPr lang="en-US" sz="144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43" name="Text Placeholder 62">
            <a:extLst>
              <a:ext uri="{FF2B5EF4-FFF2-40B4-BE49-F238E27FC236}">
                <a16:creationId xmlns:a16="http://schemas.microsoft.com/office/drawing/2014/main" id="{B4D30168-25CE-4C20-BBE9-2C5590AFEB4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12480" y="2987040"/>
            <a:ext cx="1524000" cy="334706"/>
          </a:xfrm>
        </p:spPr>
        <p:txBody>
          <a:bodyPr/>
          <a:lstStyle/>
          <a:p>
            <a:r>
              <a:rPr lang="km-KH" sz="128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អ្នកឯកទេសអប់រំឆ្នើម</a:t>
            </a:r>
            <a:endParaRPr lang="en-US" sz="128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-243840" y="4693920"/>
            <a:ext cx="1694687" cy="339786"/>
          </a:xfrm>
        </p:spPr>
        <p:txBody>
          <a:bodyPr/>
          <a:lstStyle/>
          <a:p>
            <a:r>
              <a:rPr lang="km-KH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គ្រូបង្រៀន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1402080" y="2987040"/>
            <a:ext cx="1463040" cy="1944624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0" name="Picture Placeholder 11">
            <a:extLst>
              <a:ext uri="{FF2B5EF4-FFF2-40B4-BE49-F238E27FC236}">
                <a16:creationId xmlns:a16="http://schemas.microsoft.com/office/drawing/2014/main" id="{42823932-792D-43FD-8EB3-8E8407FD8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80" y="4023360"/>
            <a:ext cx="804669" cy="53644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9" name="Straight Connector 38"/>
          <p:cNvCxnSpPr/>
          <p:nvPr/>
        </p:nvCxnSpPr>
        <p:spPr>
          <a:xfrm>
            <a:off x="2072640" y="4023360"/>
            <a:ext cx="39270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6" name="Picture Placeholder 11">
            <a:extLst>
              <a:ext uri="{FF2B5EF4-FFF2-40B4-BE49-F238E27FC236}">
                <a16:creationId xmlns:a16="http://schemas.microsoft.com/office/drawing/2014/main" id="{9A1098EC-17B9-4663-931A-7EC2A74CD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779521"/>
            <a:ext cx="804669" cy="670707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7" name="Straight Connector 56"/>
          <p:cNvCxnSpPr/>
          <p:nvPr/>
        </p:nvCxnSpPr>
        <p:spPr>
          <a:xfrm>
            <a:off x="2865120" y="2987040"/>
            <a:ext cx="39270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8" name="Picture Placeholder 11">
            <a:extLst>
              <a:ext uri="{FF2B5EF4-FFF2-40B4-BE49-F238E27FC236}">
                <a16:creationId xmlns:a16="http://schemas.microsoft.com/office/drawing/2014/main" id="{5F9EA9A4-B365-45B0-9991-F68DF2337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80" y="2743201"/>
            <a:ext cx="804669" cy="567919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9" name="Text Placeholder 62">
            <a:extLst>
              <a:ext uri="{FF2B5EF4-FFF2-40B4-BE49-F238E27FC236}">
                <a16:creationId xmlns:a16="http://schemas.microsoft.com/office/drawing/2014/main" id="{B4D30168-25CE-4C20-BBE9-2C5590AFEB4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499360" y="5059680"/>
            <a:ext cx="608254" cy="334706"/>
          </a:xfrm>
        </p:spPr>
        <p:txBody>
          <a:bodyPr/>
          <a:lstStyle/>
          <a:p>
            <a:r>
              <a:rPr lang="km-KH" sz="144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គ្រូល្អ</a:t>
            </a:r>
            <a:endParaRPr lang="en-US" sz="144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60" name="Text Placeholder 61">
            <a:extLst>
              <a:ext uri="{FF2B5EF4-FFF2-40B4-BE49-F238E27FC236}">
                <a16:creationId xmlns:a16="http://schemas.microsoft.com/office/drawing/2014/main" id="{B79AF253-AC40-4AA1-AFA7-9A4836DA01B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108960" y="4145280"/>
            <a:ext cx="1049451" cy="229531"/>
          </a:xfrm>
        </p:spPr>
        <p:txBody>
          <a:bodyPr/>
          <a:lstStyle/>
          <a:p>
            <a:r>
              <a:rPr lang="km-KH" sz="144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គ្រូឈានមុខ</a:t>
            </a:r>
            <a:endParaRPr lang="en-US" sz="144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2EFCA5F8-2322-4618-9000-E296A1B5768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084320" y="3048001"/>
            <a:ext cx="1049451" cy="132959"/>
          </a:xfrm>
        </p:spPr>
        <p:txBody>
          <a:bodyPr/>
          <a:lstStyle/>
          <a:p>
            <a:r>
              <a:rPr lang="km-KH" sz="144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គ្រូឆ្នើម</a:t>
            </a:r>
            <a:endParaRPr lang="en-US" sz="144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68" name="Text Placeholder 62">
            <a:extLst>
              <a:ext uri="{FF2B5EF4-FFF2-40B4-BE49-F238E27FC236}">
                <a16:creationId xmlns:a16="http://schemas.microsoft.com/office/drawing/2014/main" id="{B4D30168-25CE-4C20-BBE9-2C5590AFEB4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11040" y="5242560"/>
            <a:ext cx="1049451" cy="334706"/>
          </a:xfrm>
        </p:spPr>
        <p:txBody>
          <a:bodyPr/>
          <a:lstStyle/>
          <a:p>
            <a:r>
              <a:rPr lang="km-KH" sz="144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នាយកល្អ</a:t>
            </a:r>
            <a:endParaRPr lang="en-US" sz="144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B4D30168-25CE-4C20-BBE9-2C5590AFEB4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181600" y="4145280"/>
            <a:ext cx="1341120" cy="334706"/>
          </a:xfrm>
        </p:spPr>
        <p:txBody>
          <a:bodyPr/>
          <a:lstStyle/>
          <a:p>
            <a:r>
              <a:rPr lang="km-KH" sz="144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នាយកឈានមុខ</a:t>
            </a:r>
            <a:endParaRPr lang="en-US" sz="144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70" name="Text Placeholder 62">
            <a:extLst>
              <a:ext uri="{FF2B5EF4-FFF2-40B4-BE49-F238E27FC236}">
                <a16:creationId xmlns:a16="http://schemas.microsoft.com/office/drawing/2014/main" id="{B4D30168-25CE-4C20-BBE9-2C5590AFEB4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096000" y="2926080"/>
            <a:ext cx="1341120" cy="334706"/>
          </a:xfrm>
        </p:spPr>
        <p:txBody>
          <a:bodyPr/>
          <a:lstStyle/>
          <a:p>
            <a:r>
              <a:rPr lang="km-KH" sz="144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នាយកឆ្នើម</a:t>
            </a:r>
            <a:endParaRPr lang="en-US" sz="144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71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3108961" y="2194560"/>
            <a:ext cx="1694687" cy="339786"/>
          </a:xfrm>
        </p:spPr>
        <p:txBody>
          <a:bodyPr/>
          <a:lstStyle/>
          <a:p>
            <a:r>
              <a:rPr lang="km-KH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គន្លងបង្រៀន</a:t>
            </a:r>
            <a:endParaRPr lang="en-US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72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5120641" y="2194560"/>
            <a:ext cx="1694687" cy="339786"/>
          </a:xfrm>
        </p:spPr>
        <p:txBody>
          <a:bodyPr/>
          <a:lstStyle/>
          <a:p>
            <a:r>
              <a:rPr lang="km-KH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គន្លងគ្រប់គ្រង</a:t>
            </a:r>
            <a:endParaRPr lang="en-US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73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7632193" y="2133600"/>
            <a:ext cx="1694687" cy="339786"/>
          </a:xfrm>
        </p:spPr>
        <p:txBody>
          <a:bodyPr/>
          <a:lstStyle/>
          <a:p>
            <a:r>
              <a:rPr lang="km-KH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គន្លងឯកទេសអប់រំ</a:t>
            </a:r>
            <a:endParaRPr lang="en-US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634380" y="4511040"/>
            <a:ext cx="705322" cy="609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96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៣៩៩</a:t>
            </a:r>
            <a:r>
              <a:rPr lang="en-US" sz="96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- </a:t>
            </a:r>
            <a:r>
              <a:rPr lang="km-KH" sz="96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២៥០</a:t>
            </a:r>
            <a:endParaRPr lang="en-US" sz="96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352800" y="3535680"/>
            <a:ext cx="670560" cy="609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96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៤៩០ </a:t>
            </a:r>
            <a:r>
              <a:rPr lang="en-US" sz="96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-</a:t>
            </a:r>
            <a:r>
              <a:rPr lang="km-KH" sz="96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៤០០</a:t>
            </a:r>
            <a:endParaRPr lang="en-US" sz="96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389120" y="2438400"/>
            <a:ext cx="670560" cy="609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96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៥០០ </a:t>
            </a:r>
            <a:r>
              <a:rPr lang="en-US" sz="96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- </a:t>
            </a:r>
            <a:r>
              <a:rPr lang="km-KH" sz="96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៤៩១</a:t>
            </a:r>
            <a:endParaRPr lang="en-US" sz="96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828940" y="4632960"/>
            <a:ext cx="705322" cy="609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96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៣៩៩</a:t>
            </a:r>
            <a:r>
              <a:rPr lang="en-US" sz="96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- </a:t>
            </a:r>
            <a:r>
              <a:rPr lang="km-KH" sz="96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២៥០</a:t>
            </a:r>
            <a:endParaRPr lang="en-US" sz="96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5669280" y="3535680"/>
            <a:ext cx="670560" cy="609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96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៤៩០ </a:t>
            </a:r>
            <a:r>
              <a:rPr lang="en-US" sz="96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-</a:t>
            </a:r>
            <a:r>
              <a:rPr lang="km-KH" sz="96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៤០០</a:t>
            </a:r>
            <a:endParaRPr lang="en-US" sz="96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6583680" y="2316480"/>
            <a:ext cx="670560" cy="609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96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៥០០ </a:t>
            </a:r>
            <a:r>
              <a:rPr lang="en-US" sz="96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- </a:t>
            </a:r>
            <a:r>
              <a:rPr lang="km-KH" sz="96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៤៩១</a:t>
            </a:r>
            <a:endParaRPr lang="en-US" sz="96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7585238" y="4572000"/>
            <a:ext cx="705322" cy="609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96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៣៩៩</a:t>
            </a:r>
            <a:r>
              <a:rPr lang="en-US" sz="96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- </a:t>
            </a:r>
            <a:r>
              <a:rPr lang="km-KH" sz="96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២៥០</a:t>
            </a:r>
            <a:endParaRPr lang="en-US" sz="96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8473440" y="3535680"/>
            <a:ext cx="670560" cy="609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96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៤៩០ </a:t>
            </a:r>
            <a:r>
              <a:rPr lang="en-US" sz="96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-</a:t>
            </a:r>
            <a:r>
              <a:rPr lang="km-KH" sz="96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៤០០</a:t>
            </a:r>
            <a:endParaRPr lang="en-US" sz="96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9008981" y="2377440"/>
            <a:ext cx="670560" cy="609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96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៥០០ </a:t>
            </a:r>
            <a:r>
              <a:rPr lang="en-US" sz="96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- </a:t>
            </a:r>
            <a:r>
              <a:rPr lang="km-KH" sz="96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៤៩១</a:t>
            </a:r>
            <a:endParaRPr lang="en-US" sz="96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4F76DE-9767-FD31-ABAF-3E648EC28F46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121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1838074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2E7A237-544E-464E-B39F-2F5B244880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A8EA8-250A-42A0-B050-51648D6E96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B8087-C390-468B-B695-6FDB5C1B25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06982" y="1402080"/>
            <a:ext cx="6822789" cy="4511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521649-A5F5-40CF-B909-C1AAFBEA7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2640" y="2621280"/>
            <a:ext cx="4691506" cy="1843430"/>
          </a:xfrm>
        </p:spPr>
        <p:txBody>
          <a:bodyPr>
            <a:normAutofit/>
          </a:bodyPr>
          <a:lstStyle/>
          <a:p>
            <a:br>
              <a:rPr lang="km-KH" sz="2560" dirty="0">
                <a:latin typeface="Khmer OS Muol Light" panose="02000500000000020004" pitchFamily="2" charset="0"/>
                <a:cs typeface="Khmer OS Muol Light" panose="02000500000000020004" pitchFamily="2" charset="0"/>
              </a:rPr>
            </a:br>
            <a:r>
              <a:rPr lang="km-KH" sz="256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ប្រព័ន្ធគាំទ្រ</a:t>
            </a:r>
            <a:endParaRPr lang="en-US" sz="256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FB2D53-9C7C-980F-6C77-3137A0BC0170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122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0055411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photo description availab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3"/>
          <a:stretch/>
        </p:blipFill>
        <p:spPr bwMode="auto">
          <a:xfrm>
            <a:off x="1485900" y="152400"/>
            <a:ext cx="6781799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AFD83B-8884-C993-C7C8-3427AF2F9380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123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6348180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B43472-9BA8-9FBA-7D9F-5989B6C6089A}"/>
              </a:ext>
            </a:extLst>
          </p:cNvPr>
          <p:cNvSpPr/>
          <p:nvPr/>
        </p:nvSpPr>
        <p:spPr>
          <a:xfrm>
            <a:off x="0" y="2057400"/>
            <a:ext cx="9753600" cy="2819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2C3E6-E6C4-E8ED-BB9C-EB8F3E7A2539}"/>
              </a:ext>
            </a:extLst>
          </p:cNvPr>
          <p:cNvSpPr txBox="1"/>
          <p:nvPr/>
        </p:nvSpPr>
        <p:spPr>
          <a:xfrm>
            <a:off x="0" y="2025869"/>
            <a:ext cx="9753600" cy="1769715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endParaRPr lang="km-KH" sz="4000" dirty="0">
              <a:solidFill>
                <a:schemeClr val="bg1"/>
              </a:solidFill>
              <a:latin typeface="Khmer OS Muol Light" panose="02000500000000020004" pitchFamily="2" charset="0"/>
              <a:cs typeface="Khmer OS Muol Light" panose="02000500000000020004" pitchFamily="2" charset="0"/>
              <a:sym typeface="Wingdings" panose="05000000000000000000" pitchFamily="2" charset="2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km-KH" sz="40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  <a:sym typeface="Wingdings" panose="05000000000000000000" pitchFamily="2" charset="2"/>
              </a:rPr>
              <a:t>សូមអរគុណ</a:t>
            </a:r>
          </a:p>
        </p:txBody>
      </p:sp>
    </p:spTree>
    <p:extLst>
      <p:ext uri="{BB962C8B-B14F-4D97-AF65-F5344CB8AC3E}">
        <p14:creationId xmlns:p14="http://schemas.microsoft.com/office/powerpoint/2010/main" val="110486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1C75-ACA5-4C0C-A0E1-AF1A0E6C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508597"/>
            <a:ext cx="8412480" cy="506802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គន្លង​បង្រៀន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0" y="1295400"/>
          <a:ext cx="9753600" cy="4984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402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3281237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592121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613450">
                <a:tc>
                  <a:txBody>
                    <a:bodyPr/>
                    <a:lstStyle/>
                    <a:p>
                      <a:pPr algn="ctr"/>
                      <a:r>
                        <a:rPr lang="km-KH" sz="16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</a:t>
                      </a:r>
                      <a:endParaRPr lang="en-US" sz="16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6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</a:t>
                      </a:r>
                      <a:endParaRPr lang="en-US" sz="16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6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សូចនាករ</a:t>
                      </a:r>
                      <a:endParaRPr lang="en-US" sz="16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600" b="1" kern="1200">
                          <a:solidFill>
                            <a:schemeClr val="lt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កម្រិតឋានៈវិជ្ជាជីវៈ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446752">
                <a:tc rowSpan="8">
                  <a:txBody>
                    <a:bodyPr/>
                    <a:lstStyle/>
                    <a:p>
                      <a:pPr algn="l"/>
                      <a:r>
                        <a:rPr lang="km-KH" sz="1900" b="1" i="1" kern="1200" dirty="0">
                          <a:solidFill>
                            <a:schemeClr val="dk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២. បទពិសោធការងារ</a:t>
                      </a:r>
                      <a:endParaRPr lang="en-US" sz="1900" b="1" i="1" kern="1200" dirty="0">
                        <a:solidFill>
                          <a:schemeClr val="dk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600" b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២.១. បទពិសោធបង្រៀន </a:t>
                      </a:r>
                      <a:endParaRPr lang="en-US" sz="1600" b="1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0" indent="-36004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600" kern="1200">
                          <a:solidFill>
                            <a:schemeClr val="dk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២.១.១. បង្រៀន​ ៥ឆ្នាំ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60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6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446752">
                <a:tc vMerge="1">
                  <a:txBody>
                    <a:bodyPr/>
                    <a:lstStyle/>
                    <a:p>
                      <a:pPr algn="l"/>
                      <a:endParaRPr lang="en-US" sz="14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1400" b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0" indent="-36004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600" kern="1200">
                          <a:solidFill>
                            <a:schemeClr val="dk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២.១.២. បង្រៀន ​៧ឆ្នាំ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60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6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446752">
                <a:tc vMerge="1">
                  <a:txBody>
                    <a:bodyPr/>
                    <a:lstStyle/>
                    <a:p>
                      <a:pPr algn="l"/>
                      <a:endParaRPr lang="en-US" sz="14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1400" b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0" indent="-36004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600" kern="1200" dirty="0">
                          <a:solidFill>
                            <a:schemeClr val="dk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២.១.៣. បង្រៀន ​១០ឆ្នាំ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60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6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4467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២.២. បទពិសោធដឹកនាំបង្ហាត់កម្មសិក្សាការី(គ្រូចេញថ្មី) គ្រូកិច្ចសន្យា ឬគ្រូដែលមានបច្ចេកទេស​បង្រៀននៅមានកម្រិត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600" kern="1200" dirty="0">
                          <a:solidFill>
                            <a:schemeClr val="dk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២.២.១. បាន ៣នាក់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60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6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879122307"/>
                  </a:ext>
                </a:extLst>
              </a:tr>
              <a:tr h="446752">
                <a:tc vMerge="1">
                  <a:txBody>
                    <a:bodyPr/>
                    <a:lstStyle/>
                    <a:p>
                      <a:pPr algn="l"/>
                      <a:endParaRPr lang="en-US" sz="14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600" kern="1200" dirty="0">
                          <a:solidFill>
                            <a:schemeClr val="dk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២.២.២. បាន ៥នាក់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60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6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805076187"/>
                  </a:ext>
                </a:extLst>
              </a:tr>
              <a:tr h="596780">
                <a:tc vMerge="1">
                  <a:txBody>
                    <a:bodyPr/>
                    <a:lstStyle/>
                    <a:p>
                      <a:pPr algn="l"/>
                      <a:endParaRPr lang="en-US" sz="14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600" kern="1200" dirty="0">
                          <a:solidFill>
                            <a:schemeClr val="dk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២.២.៣. បាន ៧នាក់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60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6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728217692"/>
                  </a:ext>
                </a:extLst>
              </a:tr>
              <a:tr h="770147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b="1" kern="1200">
                          <a:solidFill>
                            <a:schemeClr val="dk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២.៣. បទពិសោធជាគ្រូទទួលបន្ទុកថ្នាក់ 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m-KH" sz="1600" kern="1200" dirty="0">
                          <a:solidFill>
                            <a:schemeClr val="dk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២.៣.១. បាន​ ១ឆ្នាំ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6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6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272942881"/>
                  </a:ext>
                </a:extLst>
              </a:tr>
              <a:tr h="770147">
                <a:tc vMerge="1">
                  <a:txBody>
                    <a:bodyPr/>
                    <a:lstStyle/>
                    <a:p>
                      <a:pPr algn="l"/>
                      <a:endParaRPr lang="en-US" sz="14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២.៤. បទពិសោធជាប្រធានក្រុមបច្ចេកទេស ឬប្រធានមុខវិជ្ជា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m-KH" sz="1600" kern="1200" dirty="0">
                          <a:solidFill>
                            <a:schemeClr val="dk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២.៤.១. បាន៣ឆ្នាំ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6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6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56737064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27CA135-7E57-240E-6300-D32DF8A03BB6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13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76715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1C75-ACA5-4C0C-A0E1-AF1A0E6C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811" y="398713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គន្លង​បង្រៀន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0" y="1219200"/>
          <a:ext cx="9727095" cy="5140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838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2381691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3930814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507752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252090">
                <a:tc>
                  <a:txBody>
                    <a:bodyPr/>
                    <a:lstStyle/>
                    <a:p>
                      <a:pPr algn="ctr"/>
                      <a:r>
                        <a:rPr lang="km-KH" sz="11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1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1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លក្ខណៈវិនិច្ឆ័យរង</a:t>
                      </a:r>
                      <a:endParaRPr lang="en-US" sz="11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1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1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1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1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357259">
                <a:tc rowSpan="9">
                  <a:txBody>
                    <a:bodyPr/>
                    <a:lstStyle/>
                    <a:p>
                      <a:pPr algn="l"/>
                      <a:r>
                        <a:rPr lang="km-KH" sz="19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២. បទពិសោធការងារ  (ត)</a:t>
                      </a:r>
                    </a:p>
                  </a:txBody>
                  <a:tcPr marL="73152" marR="73152" marT="36576" marB="36576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២.៥. បង្រៀននៅតាមសាលាក្នុងតំបន់ដាច់ស្រយាល ខ្វះគ្រូ ឬ តំបន់ជួបការលំបាក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២.៥.១. បាន​ ៣ឆ្នាំ</a:t>
                      </a:r>
                      <a:endParaRPr lang="en-US" sz="13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3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387589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២.៥.២. បាន ៥ឆ្នាំ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668039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២.៥.៣. បាន ៧ឆ្នាំ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387589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២.៦. ធ្វើអធិការកិច្ចថ្នាក់រៀន 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២.៦.១. បាន ៥ដង 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272942881"/>
                  </a:ext>
                </a:extLst>
              </a:tr>
              <a:tr h="403443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40385" marR="89535" indent="-45021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២.៦.២. បាន ៩ដង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966977666"/>
                  </a:ext>
                </a:extLst>
              </a:tr>
              <a:tr h="387589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40385" marR="89535" indent="-45021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២.៦.៣. បាន ១៤ដង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660630724"/>
                  </a:ext>
                </a:extLst>
              </a:tr>
              <a:tr h="652284">
                <a:tc vMerge="1">
                  <a:txBody>
                    <a:bodyPr/>
                    <a:lstStyle/>
                    <a:p>
                      <a:pPr algn="l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២.៧. សមាជិកសកម្មនៃសហគមន៍សិក្សាវិជ្ជាជីវៈគ្រូបង្រៀន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540385" marR="89535" indent="-45021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២.៧.១. ចូលរួមជាសមាជិកសកម្មនៃសហគមន៍សិក្សាវិជ្ជាជីវៈ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8918735"/>
                  </a:ext>
                </a:extLst>
              </a:tr>
              <a:tr h="652340">
                <a:tc vMerge="1">
                  <a:txBody>
                    <a:bodyPr/>
                    <a:lstStyle/>
                    <a:p>
                      <a:pPr algn="l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40385" marR="89535" indent="-45021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២.៧.២. សម្របសម្រួលសកម្មភាពផ្សេងៗរបស់សហគមន៍សិក្សាវិជ្ជាជីវៈ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343139351"/>
                  </a:ext>
                </a:extLst>
              </a:tr>
              <a:tr h="992605">
                <a:tc vMerge="1">
                  <a:txBody>
                    <a:bodyPr/>
                    <a:lstStyle/>
                    <a:p>
                      <a:pPr algn="l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40385" marR="89535" indent="-45021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២.៧.៣. បង្កើតគោលវិធីប្រកបដោយភាពច្នៃប្រឌិតនិងនវានុវត្តន៍ ក្នុងការដឹកនាំសកម្មភាពផ្សេងៗរបស់សហគមន៍សិក្សាវិជ្ជាជីវៈគ្រូបង្រៀន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84433017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DA8919F-8647-F615-D0E3-0210D0E7B31A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14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82642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1C75-ACA5-4C0C-A0E1-AF1A0E6C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474913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គន្លង​បង្រៀន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687915"/>
              </p:ext>
            </p:extLst>
          </p:nvPr>
        </p:nvGraphicFramePr>
        <p:xfrm>
          <a:off x="0" y="1219200"/>
          <a:ext cx="9753600" cy="5085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2033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2782251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3398719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660597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329539"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លក្ខណៈវិនិច្ឆ័យរង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710568">
                <a:tc rowSpan="9">
                  <a:txBody>
                    <a:bodyPr/>
                    <a:lstStyle/>
                    <a:p>
                      <a:pPr algn="l"/>
                      <a:r>
                        <a:rPr lang="km-KH" sz="19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៣. ស្នាដៃការងារ </a:t>
                      </a:r>
                    </a:p>
                  </a:txBody>
                  <a:tcPr marL="73152" marR="73152" marT="36576" marB="36576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៣.១. ការបោះពុម្ពស្នាដៃស្រាវជ្រាវប្រតិបត្តិ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៣.១.១. ចំនួន១ អត្ថបទ ឬរបាយការណ៍ស្រាវជ្រាវ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710568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៣.១.២. ចំនួន៣អត្ថបទ ឬរបាយការណ៍ស្រាវជ្រាវ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710568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៣.១.៣. ចំនួន៥អត្ថបទ ឬរបាយការណ៍ស្រាវជ្រាវ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422221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៣.២. ការផលិតឯកសារជំនួយក្នុងការរៀន និងបង្រៀន 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៣.២.១. បាន ១ស្នាដៃ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272942881"/>
                  </a:ext>
                </a:extLst>
              </a:tr>
              <a:tr h="426490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40385" marR="89535" indent="-45021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៣.២.២. បាន ៣ស្នាដៃ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966977666"/>
                  </a:ext>
                </a:extLst>
              </a:tr>
              <a:tr h="422221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40385" marR="89535" indent="-45021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៣.២.៣. បាន ៥ស្នាដៃ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660630724"/>
                  </a:ext>
                </a:extLst>
              </a:tr>
              <a:tr h="452781">
                <a:tc vMerge="1">
                  <a:txBody>
                    <a:bodyPr/>
                    <a:lstStyle/>
                    <a:p>
                      <a:pPr algn="l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៣.៣. ការផលិត និងផ្សព្វផ្សាយការបង្រៀនសិស្សតាមប្រព័ន្ធអនឡាញ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540385" marR="89535" indent="-45021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៣.៣.១. បាន ១មេរៀន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8918735"/>
                  </a:ext>
                </a:extLst>
              </a:tr>
              <a:tr h="422221">
                <a:tc vMerge="1">
                  <a:txBody>
                    <a:bodyPr/>
                    <a:lstStyle/>
                    <a:p>
                      <a:pPr algn="l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40385" marR="89535" indent="-45021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៣.៣.២. បាន ៣មេរៀន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343139351"/>
                  </a:ext>
                </a:extLst>
              </a:tr>
              <a:tr h="478653">
                <a:tc vMerge="1">
                  <a:txBody>
                    <a:bodyPr/>
                    <a:lstStyle/>
                    <a:p>
                      <a:pPr algn="l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40385" marR="89535" indent="-45021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៣.៣.៣. បាន ៥មេរៀន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84433017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FABCF8A-35C1-6408-5083-80708238E207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15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28841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1C75-ACA5-4C0C-A0E1-AF1A0E6C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609600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គន្លង​បង្រៀន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0" y="1371600"/>
          <a:ext cx="9753601" cy="4772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821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2606152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3399294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795334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7155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m-KH" sz="16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</a:t>
                      </a:r>
                      <a:endParaRPr lang="en-US" sz="16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6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លក្ខណៈវិនិច្ឆ័យរង</a:t>
                      </a:r>
                      <a:endParaRPr lang="en-US" sz="16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m-KH" sz="16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សូចនាករ</a:t>
                      </a:r>
                      <a:endParaRPr lang="en-US" sz="16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km-KH" sz="1600" b="1" kern="1200" dirty="0">
                          <a:solidFill>
                            <a:schemeClr val="lt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កម្រិតឋានៈវិជ្ជាជីវៈ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521087">
                <a:tc rowSpan="4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6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៣. ស្នាដៃការងារ (ត)</a:t>
                      </a:r>
                    </a:p>
                  </a:txBody>
                  <a:tcPr marL="73152" marR="73152" marT="36576" marB="36576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៣.៤ ការចូលរួម និងចែករំលែកបទពិសោធនៅក្នុងសិក្ខាសាលា សន្និសីទ វគ្គបណ្តុះបណ្តាល ឬការអញ្ជើញពិសេសណាមួយ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kern="120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៣.៤.១. ចំនួន ៣កម្មវិធី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521087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៣.៤.២. ចំនួន ៥កម្មវិធី 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1812134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៣.៤.៣. ចំនួន ១០ កម្មវិធី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1202698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៣.៥. ស្នាដៃវិជ្ជាជីវៈជាក់លាក់ផ្សេងទៀត 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៣.៥.១. ស្នាដៃដែលទទួលស្គាល់ដោយក្រសួងអប់រំ យុវជន និងកីឡា            ឬរាជរដ្ឋាភិបាល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27294288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CA87D7E-1E98-FC1A-7885-50CC969A4AB0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16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5376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1C75-ACA5-4C0C-A0E1-AF1A0E6C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81000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គន្លង​បង្រៀន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0" y="1089660"/>
          <a:ext cx="9753600" cy="513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2034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1676005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4907284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258277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3319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m-KH" sz="11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</a:t>
                      </a:r>
                      <a:endParaRPr lang="en-US" sz="11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1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លក្ខណៈវិនិច្ឆ័យរង</a:t>
                      </a:r>
                      <a:endParaRPr lang="en-US" sz="11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m-KH" sz="11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សូចនាករ</a:t>
                      </a:r>
                      <a:endParaRPr lang="en-US" sz="11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km-KH" sz="1100" b="1" kern="1200" dirty="0">
                          <a:solidFill>
                            <a:schemeClr val="lt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កម្រិតឋានៈវិជ្ជាជីវៈ</a:t>
                      </a:r>
                      <a:endParaRPr lang="en-US" sz="1100" b="1" kern="1200" dirty="0">
                        <a:solidFill>
                          <a:schemeClr val="lt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1601302"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9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៤. លទ្ធផលសិក្សារបស់សិស្ស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9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*</a:t>
                      </a:r>
                      <a:r>
                        <a:rPr lang="km-KH" sz="13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ករណីលើកលែង៖ សម្រាប់   មតេ្តយ្យសិក្សាលក្ខណៈវិនិច្ឆ័យនេះត្រូវលើកលែង</a:t>
                      </a:r>
                    </a:p>
                  </a:txBody>
                  <a:tcPr marL="73152" marR="73152" marT="36576" marB="36576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៤.១. ភាគរយសិស្សក្នុងសាលាដែលខ្លួនបង្រៀនប្រឡងជាប់តេស្តស្តង់ដាកើនឡើងធៀបលទ្ធផលដើមឆ្នាំ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៤.១.១. ភាគរយសិស្សក្នុងថ្នាក់ដែលខ្លួនបង្រៀនសម្រាប់គ្រូនៅបឋមសិក្សា ឬលើមុខវិជ្ជាក្នុងថ្នាក់ដែលខ្លួនបង្រៀនសម្រាប់គ្រូមធ្យមសិក្សាបឋមភូមិ និងទុតិយភូមិ ប្រឡងជាប់តេស្ត ស្តង់ដាកើនឡើងយ៉ាងហោចណាស់ ៣០ភាគរយធៀបនឹងលទ្ធផលតេស្តដើមឆ្នាំ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1601302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៤.១.២. ភាគរយសិស្សក្នុងថ្នាក់ដែលខ្លួនបង្រៀនសម្រាប់គ្រូនៅបឋមសិក្សា ឬលើមុខវិជ្ជាក្នុងថ្នាក់ដែលខ្លួនបង្រៀនសម្រាប់គ្រូមធ្យមសិក្សាបឋមភូមិ និងទុតិយភូមិ ប្រឡងជាប់តេស្ត ស្តង់ដាកើនឡើងយ៉ាងហោចណាស់ពី ៥០ភាគរយ ដល់ក្រោម៧០ភាគរយ ធៀបនឹងលទ្ធផលតេស្តដើមឆ្នាំ 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1601302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៤.១.៣. ភាគរយសិស្សក្នុងថ្នាក់ដែលខ្លួនបង្រៀនសម្រាប់គ្រូនៅបឋមសិក្សា ឬលើមុខវិជ្ជាក្នុងថ្នាក់ដែលខ្លួនបង្រៀនសម្រាប់គ្រូមធ្យមសិក្សាបឋមភូមិ និងទុតិយភូមិ ប្រឡងជាប់តេស្ត ស្តង់ដាកើនឡើងយ៉ាងហោចណាស់ពី ៧០ភាគរយឡើងទៅធៀបនឹងលទ្ធផលតេស្តដើមឆ្នាំ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360A0EA-9F4D-E4D4-7BD7-3A66D1800738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17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92738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0" y="1219200"/>
          <a:ext cx="9753600" cy="480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2033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1892116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4437591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511860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4065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លក្ខណៈវិនិច្ឆ័យរង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សូចនាករ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km-KH" sz="1300" b="1" kern="1200" dirty="0">
                          <a:solidFill>
                            <a:schemeClr val="lt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កម្រិតឋានៈវិជ្ជាជីវៈ</a:t>
                      </a:r>
                      <a:endParaRPr lang="en-US" sz="1300" b="1" kern="1200" dirty="0">
                        <a:solidFill>
                          <a:schemeClr val="lt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1464676"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9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៤. លទ្ធផលសិក្សារបស់សិស្ស</a:t>
                      </a:r>
                      <a:endParaRPr lang="en-US" sz="1900" b="1" i="1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km-KH" sz="1300" b="1" i="1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*ករណីលើកលែង៖ សម្រាប់   មតេ្តយ្យសិក្សាលក្ខណៈវិនិច្ឆ័យនេះត្រូវលើកលែង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US" sz="1300" b="1" i="1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(ត)</a:t>
                      </a:r>
                    </a:p>
                  </a:txBody>
                  <a:tcPr marL="73152" marR="73152" marT="36576" marB="36576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៤.២. អត្រាសិស្សបោះបង់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៤.២.១. អត្រាសិស្សបោះបង់ក្នុងថ្នាក់ដែលខ្លួនបង្រៀន៖ </a:t>
                      </a:r>
                    </a:p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-	សម្រាប់បឋមសិក្សា យ៉ាងច្រើនណាស់២ភាគរយ</a:t>
                      </a:r>
                    </a:p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-	សម្រាប់មធ្យមសិក្សា យ៉ាងច្រើនណាស់៩ភាគរយ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1464676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៤.២.២. អត្រាសិស្សបោះបង់ក្នុងថ្នាក់ដែលខ្លួនបង្រៀន៖ </a:t>
                      </a:r>
                    </a:p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-	សម្រាប់បឋមសិក្សា យ៉ាងច្រើនណាស់១ភាគរយ</a:t>
                      </a:r>
                    </a:p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-	សម្រាប់មធ្យមសិក្សា យ៉ាងច្រើនណាស់៦ភាគរយ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1464676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៤.២.៣. អត្រាសិស្សបោះបង់ក្នុងថ្នាក់ដែលខ្លួនបង្រៀន៖ </a:t>
                      </a:r>
                    </a:p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-	សម្រាប់បឋមសិក្សា សូន្យភាគរយ</a:t>
                      </a:r>
                    </a:p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-	សម្រាប់មធ្យមសិក្សា យ៉ាងច្រើនណាស់៣ភាគរយ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0F7772FE-306A-C886-750C-C0FFAD37A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81000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គន្លង​បង្រៀន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E56C45-8B27-8F5B-7D66-7FB176EC002F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18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28430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57510" y="1219200"/>
          <a:ext cx="9638580" cy="4590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828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629828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629828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2029136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4337113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382847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275354">
                <a:tc gridSpan="3">
                  <a:txBody>
                    <a:bodyPr/>
                    <a:lstStyle/>
                    <a:p>
                      <a:pPr algn="ctr"/>
                      <a:r>
                        <a:rPr lang="km-KH" sz="11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</a:t>
                      </a:r>
                      <a:endParaRPr lang="en-US" sz="11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1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លក្ខណៈវិនិច្ឆ័យរង</a:t>
                      </a:r>
                      <a:endParaRPr lang="en-US" sz="11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1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សូចនាករ</a:t>
                      </a:r>
                      <a:endParaRPr lang="en-US" sz="11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100" b="1" kern="1200" dirty="0">
                          <a:solidFill>
                            <a:schemeClr val="lt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កម្រិតឋានៈវិជ្ជាជីវៈ</a:t>
                      </a:r>
                      <a:endParaRPr lang="en-US" sz="1100" b="1" kern="1200" dirty="0">
                        <a:solidFill>
                          <a:schemeClr val="lt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1289304">
                <a:tc rowSpan="3">
                  <a:txBody>
                    <a:bodyPr/>
                    <a:lstStyle/>
                    <a:p>
                      <a:pPr algn="ctr"/>
                      <a:r>
                        <a:rPr lang="km-KH" sz="19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1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៥.១. វិជ្ជាសម្បទា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1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ចំណេះដឹងអំពីសិស្ស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៥.១.១. ការយល់ដឹងអំពីសិស្ស៖ ប្រភេទសិស្ស តម្រូវការសិក្សា សមត្ថភាព ប្រវត្តិសិក្សា ឥរិយាបថ និងកត្តាផ្សេងៗដែលជះ  ឥទ្ធិពលដល់ការសិក្សារបស់សិស្ស និងដឹងពីរបៀបដោះស្រាយ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៥.១.១.១. ពណ៌នាបានពីប្រភេទសិស្ស តម្រូវការសិក្សា      សមត្ថភាព ប្រវត្តិសិក្សា ឥរិយាបថ និងកត្តាផ្សេងៗដែលជះ ឥទ្ធិពលដល់ការសិក្សារបស់សិស្ស និងរបៀបដោះស្រាយ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1373230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៥.១.១.២. សម្របសម្រួល សហការ និងគាំទ្រសហការី ឱ្យពណ៌នាបានពីប្រភេទសិស្ស តម្រូវការសិក្សា សមត្ថភាព ប្រវត្តិសិក្សា ឥរិយាបថ និងកត្តាផ្សេងៗដែលជះឥទ្ធិពលដល់ការសិក្សារបស់សិស្ស និងរបៀបដោះស្រាយ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1652530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៥.១.១.៣. ពណ៌នាបានពីគោលវិធី ប្រកបដោយភាពច្នៃប្រឌិត និងនវានុវត្តន៍ ដើម្បីលើកកម្ពស់ការយល់ដឹងពីប្រភេទសិស្ស តម្រូវការសិក្សា សមត្ថភាព ប្រវត្តិសិក្សា ឥរិយាបថ និងកត្តាផ្សេងៗដែលជះឥទ្ធិពលដល់ការសិក្សារបស់សិស្ស និងរបៀបដោះស្រាយ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60FC51FC-13BA-6581-D97E-6614A7999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81000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គន្លង​បង្រៀន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831434-5618-BE85-4FA8-5661BDF9646A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19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81770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24943-7C5F-109D-8616-E3A9F2A15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DF0904-CDCB-DEAC-D39C-C7B7EFBC2A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21"/>
          <a:stretch/>
        </p:blipFill>
        <p:spPr>
          <a:xfrm>
            <a:off x="2977581" y="2934422"/>
            <a:ext cx="6776019" cy="43548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A8DE40-9B90-0F5B-CC95-40F1B99B33FB}"/>
              </a:ext>
            </a:extLst>
          </p:cNvPr>
          <p:cNvSpPr/>
          <p:nvPr/>
        </p:nvSpPr>
        <p:spPr>
          <a:xfrm>
            <a:off x="0" y="1486595"/>
            <a:ext cx="975360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D68F32-D83A-E892-AF5E-D1201F39E9D4}"/>
              </a:ext>
            </a:extLst>
          </p:cNvPr>
          <p:cNvSpPr txBox="1"/>
          <p:nvPr/>
        </p:nvSpPr>
        <p:spPr>
          <a:xfrm>
            <a:off x="1910255" y="1535550"/>
            <a:ext cx="6126325" cy="592470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  <a:sym typeface="Wingdings" panose="05000000000000000000" pitchFamily="2" charset="2"/>
              </a:rPr>
              <a:t>ក្របខ័ណ្ឌគន្លងអាជីពគ្រូបង្រៀន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96424C-522C-DE38-AB0F-B541F77BD39E}"/>
              </a:ext>
            </a:extLst>
          </p:cNvPr>
          <p:cNvSpPr txBox="1"/>
          <p:nvPr/>
        </p:nvSpPr>
        <p:spPr>
          <a:xfrm>
            <a:off x="615381" y="3498434"/>
            <a:ext cx="4724400" cy="1415772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m-KH" sz="3200" dirty="0">
                <a:solidFill>
                  <a:srgbClr val="07517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គុណផលនាយកសាលា</a:t>
            </a:r>
            <a:br>
              <a:rPr lang="km-KH" sz="3200" dirty="0">
                <a:solidFill>
                  <a:srgbClr val="07517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</a:br>
            <a:r>
              <a:rPr lang="km-KH" sz="3200" dirty="0">
                <a:solidFill>
                  <a:srgbClr val="07517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សមត្ថភាពគ្រូបង្រៀន</a:t>
            </a:r>
            <a:endParaRPr lang="en-US" sz="3200" dirty="0">
              <a:solidFill>
                <a:srgbClr val="075171"/>
              </a:solidFill>
              <a:latin typeface="AKbalthom Superhero" panose="02000500000000000000" pitchFamily="2" charset="0"/>
              <a:cs typeface="AKbalthom Superhero" panose="02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F9604E-39D7-CEF8-BE32-9012B3FA0F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9"/>
          <a:stretch/>
        </p:blipFill>
        <p:spPr>
          <a:xfrm>
            <a:off x="370705" y="1235908"/>
            <a:ext cx="1539550" cy="1415773"/>
          </a:xfrm>
          <a:prstGeom prst="ellipse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E0ACA7B-C57A-2287-3729-AA7D3D89BDAD}"/>
              </a:ext>
            </a:extLst>
          </p:cNvPr>
          <p:cNvSpPr/>
          <p:nvPr/>
        </p:nvSpPr>
        <p:spPr>
          <a:xfrm rot="21183396">
            <a:off x="3575939" y="2731630"/>
            <a:ext cx="2861945" cy="4862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km-KH" sz="2560" b="1" dirty="0">
                <a:solidFill>
                  <a:schemeClr val="bg1"/>
                </a:solidFill>
                <a:latin typeface="Khmer OS Bokor" pitchFamily="2" charset="0"/>
                <a:cs typeface="Khmer OS Bokor" pitchFamily="2" charset="0"/>
              </a:rPr>
              <a:t>ប្រព័ន្ធអប់រំដែលខ្លាំង</a:t>
            </a:r>
            <a:endParaRPr lang="en-US" sz="256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73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0" y="1143000"/>
          <a:ext cx="9753599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345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637345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637345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1872972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4528701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439891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292330">
                <a:tc gridSpan="3">
                  <a:txBody>
                    <a:bodyPr/>
                    <a:lstStyle/>
                    <a:p>
                      <a:pPr algn="ctr"/>
                      <a:r>
                        <a:rPr lang="km-KH" sz="11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</a:t>
                      </a:r>
                      <a:endParaRPr lang="en-US" sz="11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1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លក្ខណៈវិនិច្ឆ័យរង</a:t>
                      </a:r>
                      <a:endParaRPr lang="en-US" sz="11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1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សូចនាករ</a:t>
                      </a:r>
                      <a:endParaRPr lang="en-US" sz="11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100" b="1" kern="1200" dirty="0">
                          <a:solidFill>
                            <a:schemeClr val="lt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កម្រិតឋានៈវិជ្ជាជីវៈ</a:t>
                      </a:r>
                      <a:endParaRPr lang="en-US" sz="1100" b="1" kern="1200" dirty="0">
                        <a:solidFill>
                          <a:schemeClr val="lt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1389985">
                <a:tc rowSpan="3">
                  <a:txBody>
                    <a:bodyPr/>
                    <a:lstStyle/>
                    <a:p>
                      <a:pPr algn="ctr"/>
                      <a:r>
                        <a:rPr lang="km-KH" sz="19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1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៥.១. វិជ្ជាសម្បទា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1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ចំណេះដឹងអំពីខ្លឹមសារមេរៀន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1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៥.១.២. ការយល់ដឹងគោលនយោបាយអប់រំ គោលដៅអប់រំ គោលបំណងអប់រំចំណេះទូទៅ និងកម្មវិធីសិក្សា</a:t>
                      </a: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៥.១.២.១. ពណ៌នាបានពីគោលនយោបាយអប់រំជាតិ គោលដៅអប់រំជាតិ គោលបំណងអប់រំចំណេះទូទៅ កម្មវិធីសិក្សា ព្រមទាំងយុទ្ធសាស្ត្រដែលធ្វើឱ្យសម្រេចគោលដៅទាំងនោះ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1744875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៥.១.២.២. សម្របសម្រួល សហការ និងគាំទ្រសហការីឱ្យពណ៌នាបានពីគោលនយោបាយអប់រំជាតិ គោលដៅអប់រំជាតិ គោលបំណងអប់រំចំណេះទូទៅ       កម្មវិធីសិក្សា ព្រមទាំងយុទ្ធសាស្ត្រដែលធ្វើឱ្យសម្រេចគោលដៅទាំងនោះ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1754410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៥.១.២.៣. ពណ៌នាបានពីគោលវិធីប្រកបដោយភាពច្នៃប្រឌិត និង  នវានុវត្តន៍ ដើម្បីលើកកម្ពស់ការយល់ដឹងពីគោលនយោបាយអប់រំជាតិ គោលដៅអប់រំជាតិ គោលបំណងអប់រំចំណេះទូទៅ កម្មវិធីសិក្សា ព្រមទាំងយុទ្ធសាស្ត្រដែលធ្វើឱ្យសម្រេចគោលដៅទាំងនោះ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2A6C9797-B4E6-E253-F567-31C5C5334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81000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គន្លង​បង្រៀន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92AE7B-6A38-0055-1BB2-D2B188AFF7C8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20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80761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14952" y="1341120"/>
          <a:ext cx="9738648" cy="480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368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636368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636368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1958910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4212583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658051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271156">
                <a:tc gridSpan="3">
                  <a:txBody>
                    <a:bodyPr/>
                    <a:lstStyle/>
                    <a:p>
                      <a:pPr algn="ctr"/>
                      <a:r>
                        <a:rPr lang="km-KH" sz="11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</a:t>
                      </a:r>
                      <a:endParaRPr lang="en-US" sz="11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1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លក្ខណៈវិនិច្ឆ័យរង</a:t>
                      </a:r>
                      <a:endParaRPr lang="en-US" sz="11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1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សូចនាករ</a:t>
                      </a:r>
                      <a:endParaRPr lang="en-US" sz="11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100" b="1" kern="1200" dirty="0">
                          <a:solidFill>
                            <a:schemeClr val="lt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កម្រិតឋានៈវិជ្ជាជីវៈ</a:t>
                      </a:r>
                      <a:endParaRPr lang="en-US" sz="1100" b="1" kern="1200" dirty="0">
                        <a:solidFill>
                          <a:schemeClr val="lt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1289304">
                <a:tc rowSpan="3">
                  <a:txBody>
                    <a:bodyPr/>
                    <a:lstStyle/>
                    <a:p>
                      <a:pPr algn="ctr"/>
                      <a:r>
                        <a:rPr lang="km-KH" sz="19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1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៥.១. វិជ្ជាសម្បទា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1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ចំណេះដឹងអំពីខ្លឹមសារមេរៀន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1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៥.១.៣. ការយល់ដឹងអំពីការរៀបចំ ផែនការ និងកិច្ចតែងការបង្រៀន</a:t>
                      </a: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៥.១.៣.១. បា្រប់បានពីការរៀបចំផែនការ និងកិច្ចតែងការបង្រៀនបានច្បាស់លាស់ ដោយបញ្ជាក់ពីវត្ថុបំណង វិធីសាស្ត្របង្រៀន ការវាយតម្លៃ និងសម្ភាររៀន និងបង្រៀន ជាដើម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1618488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៥.១.៣.២. សម្របសម្រួល សហការ និងគាំទ្រសហការីឱ្យពណ៌នាពីរបៀបរៀបចំផែនការ និងកិច្ចតែងការបង្រៀនបានច្បាស់លាស់ ដោយបញ្ជាក់ពីវត្ថុបំណង វិធីសាស្ត្របង្រៀន ការវាយតម្លៃ និងសម្ភាររៀន និងបង្រៀន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1627332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៥.១.៣.៣. ពណ៌នាបានពីគោលវិធីប្រកបដោយភាពច្នៃប្រឌិត និង  នវានុវត្តន៍ ដើម្បីលើកកម្ពស់ការយល់ដឹងពីការរៀបចំផែនការ និងកិច្ចតែងការបង្រៀនបានច្បាស់លាស់ ដោយបញ្ជាក់ពីវត្ថុបំណង វិធីសាស្ត្របង្រៀន ការវាយតម្លៃ និងសម្ភាររៀន និងបង្រៀន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557A0A84-B0E2-4D02-F08A-B922FC710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81000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គន្លង​បង្រៀន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81E0E1-D6AE-7707-493F-44753CEFED1B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21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5672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-2628" y="1219200"/>
          <a:ext cx="9753599" cy="4876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345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637345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637345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2327104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3853864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660596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372260">
                <a:tc gridSpan="3">
                  <a:txBody>
                    <a:bodyPr/>
                    <a:lstStyle/>
                    <a:p>
                      <a:pPr algn="ctr"/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លក្ខណៈវិនិច្ឆ័យរង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សូចនាករ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300" b="1" kern="1200" dirty="0">
                          <a:solidFill>
                            <a:schemeClr val="lt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កម្រិតឋានៈវិជ្ជាជីវៈ</a:t>
                      </a:r>
                      <a:endParaRPr lang="en-US" sz="1300" b="1" kern="1200" dirty="0">
                        <a:solidFill>
                          <a:schemeClr val="lt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1173798">
                <a:tc rowSpan="3">
                  <a:txBody>
                    <a:bodyPr/>
                    <a:lstStyle/>
                    <a:p>
                      <a:pPr algn="ctr"/>
                      <a:r>
                        <a:rPr lang="km-KH" sz="19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3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៥.១. វិជ្ជាសម្បទា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3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ចំណេះដឹងអំពីខ្លឹមសារមេរៀន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៥.១.៤. ការយល់ដឹងអំពីខ្លឹមសារកម្មវិធីសិក្សា </a:t>
                      </a:r>
                      <a:endParaRPr lang="en-US" sz="1300" b="1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៥.១.៤.១. ពន្យល់បានអំពីខ្លឹមសារលម្អិតនៃកម្មវិធីសិក្សា និងរបៀបនៃការបង្រៀននូវខ្លឹមសារទាំងនោះទៅដល់សិស្ស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1546056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៥.១.៤.២. សម្របសម្រួល សហការ និងគាំទ្រសហការីឱ្យយល់ច្បាស់អំពីខ្លឹមសារលម្អិតនៃកម្មវិធីសិក្សា និងរបៀបនៃការបង្រៀននូវខ្លឹមសារទាំងនោះទៅដល់សិស្ស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1784687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៥.១.៤.៣. ពណ៌នាបានពីគោលវិធីប្រកបដោយភាពច្នៃប្រឌិត និង   នវានុវត្តន៍ ដើម្បីលើកកម្ពស់ការយល់ដឹងពី ខ្លឹមសារលម្អិតនៃ   កម្មវិធីសិក្សា និងរបៀបនៃការបង្រៀននូវខ្លឹមសារទាំងនោះទៅដល់សិស្ស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67139352-3616-E96A-F3CC-7451179FE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81000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គន្លង​បង្រៀន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4D9D4E-82DD-4B27-8328-3472FFEFAC93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22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59945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0" y="1198102"/>
          <a:ext cx="9753601" cy="497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346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637346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637346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1980527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4368889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492147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331861">
                <a:tc gridSpan="3">
                  <a:txBody>
                    <a:bodyPr/>
                    <a:lstStyle/>
                    <a:p>
                      <a:pPr algn="ctr"/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លក្ខណៈវិនិច្ឆ័យរង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សូចនាករ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300" b="1" kern="1200" dirty="0">
                          <a:solidFill>
                            <a:schemeClr val="lt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កម្រិតឋានៈវិជ្ជាជីវៈ</a:t>
                      </a:r>
                      <a:endParaRPr lang="en-US" sz="1300" b="1" kern="1200" dirty="0">
                        <a:solidFill>
                          <a:schemeClr val="lt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1303747">
                <a:tc rowSpan="3">
                  <a:txBody>
                    <a:bodyPr/>
                    <a:lstStyle/>
                    <a:p>
                      <a:pPr algn="ctr"/>
                      <a:r>
                        <a:rPr lang="km-KH" sz="19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3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៥.១. វិជ្ជាសម្បទា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3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ចំណេះដឹងអំពីខ្លឹមសារមេរៀន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៥.១.៥. ការយល់ដឹងអំពីរបៀបបញ្ជ្រាបខ្លឹមសារពីមុខវិជ្ជាមួយទៅមុខវិជ្ជាមួយទៀត</a:t>
                      </a:r>
                      <a:endParaRPr lang="en-US" sz="1300" b="1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៥.១.៥.១. ពណ៌នាបានពីវិធីសាស្ត្រសម្បូរបែបក្នុងការបញ្ជ្រាបខ្លឹមសារពីមុខវិជ្ជាមួយទៅមុខវិជ្ជាផ្សេងៗ ដែលអាចជួយឱ្យសិស្ស រៀនកាន់តែប្រសើរឡើង និងចូលចិត្តរៀន 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1636618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៥.១.៥.២. សម្របសម្រួល សហការ និងគាំទ្រសហការីឱ្យពណ៌នាបានពីវិធីសាស្ត្រសម្បូរបែបសម្រាប់បញ្ជ្រាបខ្លឹមសារពីមុខវិជ្ជាមួយទៅមុខវិជ្ជាផ្សេងៗ ដែលអាចជួយឱ្យសិស្ស រៀនកាន់តែប្រសើរឡើង និងចូលចិត្តរៀន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1701870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៥.១.៥.៣. ពណ៌នាបានពីគោលវិធីប្រកបដោយភាពច្នៃប្រឌិត និងនវានុវត្តន៍ ដើម្បីលើកកម្ពស់ការយល់ដឹងពីវិធីសាស្ត្រសម្បូរបែបសម្រាប់បញ្ជ្រាបខ្លឹមសារពីមុខវិជ្ជាមួយទៅមុខវិជ្ជាផ្សេងៗ ដែលអាចជួយឱ្យសិស្ស រៀនកាន់តែប្រសើរឡើង និងចូលចិត្តរៀន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3EF8914F-518D-A6C7-D1DA-B48D288B6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81000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គន្លង​បង្រៀន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3EED64-031F-8155-37E3-21D44B1D56F4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23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00738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0" y="1219200"/>
          <a:ext cx="97536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345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637345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539893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2834738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3433183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671096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390212">
                <a:tc gridSpan="3"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លក្ខណៈវិនិច្ឆ័យរង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1074685">
                <a:tc rowSpan="3">
                  <a:txBody>
                    <a:bodyPr/>
                    <a:lstStyle/>
                    <a:p>
                      <a:pPr algn="ctr"/>
                      <a:r>
                        <a:rPr lang="km-KH" sz="19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៥.១. វិជ្ជាសម្បទា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ចំណេះដឹងអំពីរបៀបរៀនរបស់សិស្ស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៥.១.៦. ការយល់ដឹងអំពី បរិស្ថានសិក្សាក្នុងថ្នាក់រៀន  និងការចូលរួមរបស់សហគមន៍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៥.១.៦.១. ពណ៌នាបានពីវិធីដែលធ្វើឱ្យបរិស្ថានក្នុងថ្នាក់រៀន និងការចូលរួមរបស់សហគមន៍ប្រសើរឡើង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1410791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៥.១.៦.២. សម្របសម្រួល សហការ និងគាំទ្រសហការីឱ្យពណ៌នាបានពីវិធីដែលធ្វើឱ្យបរិស្ថានក្នុងថ្នាក់រៀន និងការចូលរួមរបស់សហគមន៍ប្រសើរឡើង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2001112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៥.១.៦.៣.ពណ៌នាបានពីគោលវិធីប្រកបដោយភាពច្នៃប្រឌិតនិងនវានុវត្តន៍ ដើម្បីលើកកម្ពស់ការយល់ដឹងពីវិធីសាស្ត្រដែលធ្វើឱ្យបរិស្ថានក្នុងថ្នាក់រៀន និងការចូលរួមរបស់សហគមន៍ប្រសើរឡើង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4DE5B099-53E6-0E86-E17B-0490AB9F6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81000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គន្លង​បង្រៀន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93140E-7D78-34D6-D99F-1CAA2F1D72BE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24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4046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1" y="1219200"/>
          <a:ext cx="9753598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344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637344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539894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2582761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3685159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671096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402406">
                <a:tc gridSpan="3"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លក្ខណៈវិនិច្ឆ័យរង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1108269">
                <a:tc rowSpan="3">
                  <a:txBody>
                    <a:bodyPr/>
                    <a:lstStyle/>
                    <a:p>
                      <a:pPr algn="ctr"/>
                      <a:r>
                        <a:rPr lang="km-KH" sz="19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៥.១. វិជ្ជាសម្បទា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ចំណេះដឹងអំពីរបៀបរៀនរបស់សិស្ស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៥.១.៧. ការយល់ដឹងអំពីរបៀបរៀន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 </a:t>
                      </a: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ទេពកោសល្យ និងល្បឿនសិក្សារបស់សិស្ស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៥.១.៧.១. ពណ៌នាបានពីទ្រឹស្តីផ្សេងៗ របៀបរៀន ទេពកោសល្យ និងល្បឿនសិក្សារបស់សិស្ស 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1454878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៥.១.៧.២. សម្របសម្រួលសហការ និងគាំទ្រសហការីឱ្យពណ៌នាបានពីទ្រឹស្តីផ្សេងៗ របៀបរៀន ទេពកោសល្យ និងល្បឿនសិក្សារបស់សិស្ស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2063647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៥.១.៧.៣. ពណ៌នាបានពីគោលវិធីប្រកបដោយភាពច្នៃប្រឌិត និងនវានុវត្តន៍ ដើម្បីលើកកម្ពស់ការយល់ដឹងពីទ្រឹស្តីផ្សេងៗ របៀបរៀន ទេពកោសល្យនិងល្បឿនសិក្សារបស់សិស្ស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115307BE-8FFD-1FF2-103A-B52E1411E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81000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គន្លង​បង្រៀន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965B9F-32DF-5939-D38A-9A53F321DCB1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25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4243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0" y="1219200"/>
          <a:ext cx="97536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794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550034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757755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2582761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3685160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671096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396309">
                <a:tc gridSpan="3"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លក្ខណៈវិនិច្ឆ័យរង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1091477">
                <a:tc rowSpan="3">
                  <a:txBody>
                    <a:bodyPr/>
                    <a:lstStyle/>
                    <a:p>
                      <a:pPr algn="ctr"/>
                      <a:r>
                        <a:rPr lang="km-KH" sz="1900" b="1" i="1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៥.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1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៥.២. បំណិនសម្បទា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1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ការធ្វើផែនការ និងការពិនិត្យតាមដាន វាយតម្លៃលទ្ធផលសិក្សា</a:t>
                      </a:r>
                    </a:p>
                  </a:txBody>
                  <a:tcPr marL="73152" marR="73152" marT="36576" marB="36576" vert="vert270" anchor="b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៥.២.១. ការអនុវត្តផែនការបង្រៀន កិច្ចតែងការបង្រៀនដោយបញ្ជាក់អំពីលទ្ធផលសិក្សារំពឹងទុកស្របតាមសមត្ថភាពសិស្ស និងការវាយតម្លៃលទ្ធផលសិក្សាបានត្រឹមត្រូវ ហើយមានប្រសិទ្ធភាព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៥.២.១.១. រៀបចំផែនការបង្រៀន និងកិច្ចតែងការបង្រៀន ច្បាស់លាស់ និងត្រឹមត្រូវតាមគោលការណ៍កំណត់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1432835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៥.២.១.២.សម្របសម្រួល សហការ និងគាំទ្រសហការីឱ្យរៀបចំផែនការបង្រៀន និងកិច្ចតែងការបង្រៀន ច្បាស់លាស់ និងត្រឹមត្រូវតាមគោលការណ៍កំណត់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2032379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៥.២.១.៣. បង្កើតគោលវិធីប្រកបដោយភាពច្នៃប្រឌិត និងនវានុវត្តន៍ ដើម្បីលើកកម្ពស់ការរៀបចំផែនការបង្រៀន និងកិច្ចតែងការបង្រៀន ឱ្យបានច្បាស់លាស់ និងត្រឹមត្រូវតាមគោលការណ៍កំណត់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D99A6604-3624-64DD-75E6-BFA9A45A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81000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គន្លង​បង្រៀន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548D2E-2B96-6456-875E-4DF7BAB850D4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26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06776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0" y="1219200"/>
          <a:ext cx="97536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793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550034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757755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2582762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3623128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733128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633332">
                <a:tc gridSpan="3">
                  <a:txBody>
                    <a:bodyPr/>
                    <a:lstStyle/>
                    <a:p>
                      <a:pPr algn="ctr"/>
                      <a:r>
                        <a:rPr lang="km-KH" sz="16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</a:t>
                      </a:r>
                      <a:endParaRPr lang="en-US" sz="16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6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លក្ខណៈវិនិច្ឆ័យរង</a:t>
                      </a:r>
                      <a:endParaRPr lang="en-US" sz="16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6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សូចនាករ</a:t>
                      </a:r>
                      <a:endParaRPr lang="en-US" sz="16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600" b="1" kern="1200" dirty="0">
                          <a:solidFill>
                            <a:schemeClr val="lt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កម្រិតឋានៈវិជ្ជាជីវៈ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1091964">
                <a:tc rowSpan="3">
                  <a:txBody>
                    <a:bodyPr/>
                    <a:lstStyle/>
                    <a:p>
                      <a:pPr algn="ctr"/>
                      <a:r>
                        <a:rPr lang="km-KH" sz="19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6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៥.២. បំណិនសម្បទា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6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ការធ្វើផែនការ និងការពិនិត្យតាមដាន វាយតម្លៃលទ្ធផលសិក្សា</a:t>
                      </a:r>
                    </a:p>
                  </a:txBody>
                  <a:tcPr marL="73152" marR="73152" marT="36576" marB="36576" vert="vert270" anchor="b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៥.២.២. ការរៀបចំសម្ភាររៀន និងបង្រៀនដើម្បីធ្វើឱ្យការសិក្សាសម្រេចបានលទ្ធផលល្អ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៥.២.២.១. រៀបចំសម្ភាររៀន និងបង្រៀនប្រកបដោយប្រសិទ្ធភាព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1661686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៥.២.២.២. សម្របសម្រួល សហការ និងគាំទ្រសហការីឱ្យរៀបចំសម្ភាររៀន និងបង្រៀនប្រកបដោយប្រសិទ្ធភាព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1566018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៥.២.២.៣. បង្កើតគោលវិធីប្រកបដោយភាពច្នៃប្រឌិត និងនវានុវត្តន៍ដើម្បីរៀបចំសម្ភាររៀន និងបង្រៀនប្រកបដោយប្រសិទ្ធភាព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D192B228-287C-AD98-F205-48C4C7FA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81000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គន្លង​បង្រៀន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E850BF-E66A-EA4B-8B7F-D780B05736D4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27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80753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0" y="1219200"/>
          <a:ext cx="97536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793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550034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757755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2582762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3623128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733128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613845">
                <a:tc gridSpan="3">
                  <a:txBody>
                    <a:bodyPr/>
                    <a:lstStyle/>
                    <a:p>
                      <a:pPr algn="ctr"/>
                      <a:r>
                        <a:rPr lang="km-KH" sz="16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6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6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លក្ខណៈវិនិច្ឆ័យរង</a:t>
                      </a:r>
                      <a:endParaRPr lang="en-US" sz="16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6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6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6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1058365">
                <a:tc rowSpan="3">
                  <a:txBody>
                    <a:bodyPr/>
                    <a:lstStyle/>
                    <a:p>
                      <a:pPr algn="ctr"/>
                      <a:r>
                        <a:rPr lang="km-KH" sz="1900" b="1" i="1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៥.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600" b="1" i="1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៥.២. បំណិនសម្បទា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600" b="1" i="1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ការធ្វើផែនការ និងការពិនិត្យតាមដាន វាយតម្លៃលទ្ធផលសិក្សា</a:t>
                      </a:r>
                    </a:p>
                  </a:txBody>
                  <a:tcPr marL="73152" marR="73152" marT="36576" marB="36576" vert="vert270" anchor="b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6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៥.២.៣. ការប្រើវិធីសាស្ត្រសម្បូរបែប សម្រាប់វាយតម្លៃលទ្ធផលសិក្សារបស់សិស្ស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៥.២.៣.១. ប្រើប្រាស់វិធីសាស្ត្រសម្បូរបែប សម្រាប់វាយតម្លៃលទ្ធផលសិក្សារបស់សិស្ស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1610557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៥.២.៣.២. សម្របសម្រួល សហការ និងគាំទ្រសហការីឱ្យប្រើប្រាស់វិធីសាស្ត្រសម្បូរបែប សម្រាប់វាយតម្លៃលទ្ធផលសិក្សារបស់សិស្ស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1517833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៥.២.៣.៣. បង្កើតគោលវិធីប្រកបដោយភាពច្នៃប្រឌិត និងនវានុវត្តន៍ប្រើប្រាស់វិធីសាស្ត្រសម្បូរបែប សម្រាប់វាយតម្លៃលទ្ធផលសិក្សារបស់សិស្ស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B283BF96-87FE-BF2B-01C3-39EB2A766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81000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គន្លង​បង្រៀន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C3EB5B-2158-4F11-0846-E6618929379E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28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84472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1C75-ACA5-4C0C-A0E1-AF1A0E6C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704962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គន្លង​បង្រៀន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0" y="1524000"/>
          <a:ext cx="9753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793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550034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757755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2283003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3922887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733128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479756">
                <a:tc gridSpan="3"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លក្ខណៈវិនិច្ឆ័យរង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1034474">
                <a:tc rowSpan="3">
                  <a:txBody>
                    <a:bodyPr/>
                    <a:lstStyle/>
                    <a:p>
                      <a:pPr algn="ctr"/>
                      <a:r>
                        <a:rPr lang="km-KH" sz="19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៥.២. បំណិនសម្បទា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ការធ្វើផែនការ និងការពិនិត្យតាមដាន វាយតម្លៃលទ្ធផលសិក្សា</a:t>
                      </a:r>
                    </a:p>
                  </a:txBody>
                  <a:tcPr marL="73152" marR="73152" marT="36576" marB="36576" vert="vert270" anchor="b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៥.២.៤. ការប្រើប្រាស់លទ្ធផលនៃការវាយតម្លៃលទ្ធផលសិក្សា សម្រាប់ការកែលម្អដំណើរការរៀន និងបង្រៀន និងលើកកម្ពស់គុណផលសិក្សា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៥.២.៤.១ ប្រើប្រាស់លទ្ធផលនៃការវាយតម្លៃការសិក្សា ដើម្បីកែលម្អការរៀន និងបង្រៀន ព្រមទាំងលើកកម្ពស់លទ្ធផលសិក្សា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1574200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៥.២.៤.២. សម្របសម្រួល សហការ និងគាំទ្រសហការីឱ្យប្រើប្រាស់លទ្ធផលនៃការវាយតម្លៃការសិក្សា ដើម្បីកែលម្អការរៀននិងបង្រៀន ព្រមទាំងលើកកម្ពស់លទ្ធផលសិក្សា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1483570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៥.២.៤.៣. បង្កើតគោលវិធីប្រកបដោយភាពច្នៃប្រឌិត និងនវានុវត្តន៍ប្រើប្រាស់លទ្ធផលនៃការវាយតម្លៃការសិក្សា ដើម្បីកែលម្អការរៀននិងបង្រៀន ព្រមទាំងលើកកម្ពស់លទ្ធផលសិក្សា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3CA086D-2661-05C1-7D5B-D164708CCF26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29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75797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>
            <a:off x="60960" y="2017776"/>
            <a:ext cx="9692640" cy="3352800"/>
          </a:xfrm>
          <a:prstGeom prst="homePlate">
            <a:avLst>
              <a:gd name="adj" fmla="val 530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SzPct val="66000"/>
            </a:pPr>
            <a:r>
              <a:rPr lang="km-KH" sz="224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សាធារណរដ្ឋ​កូរ៉េ​ ជប៉ុន​ ម៉ាឡេស៊ី​ ថៃ​ សិង្ហបុរី​ ឥណ្ឌូនេស៊ី និង​វៀតណាម​ បាន​រៀបចំ​ និង​អនុវត្ត​គោលនយោបាយ​គ្រូបង្រៀន​តាមរយៈ​ការពង្រឹង​គុណវុឌ្ឍិ​ ប្រព័ន្ធ​បណ្តុះ</a:t>
            </a:r>
            <a:r>
              <a:rPr lang="en-US" sz="224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km-KH" sz="224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បណ្តាល​ និង​វិក្រឹតការ​ ប្រព័ន្ធ​ជ្រើសរើស​និង​គ្រប់គ្រង​គ្រូបង្រៀន​ ប្រព័ន្ធ​គាំទ្រ​និង​វាយតម្លៃ​ និង​ប្រព័ន្ធ​លាភការ​ សំដៅ​</a:t>
            </a:r>
            <a:r>
              <a:rPr lang="km-KH" sz="2240" dirty="0">
                <a:solidFill>
                  <a:srgbClr val="FFFF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ធានា​លើកកម្ពស់​ការអភិវឌ្ឍ​សមត្ថភាព​ ការលើកទឹកចិត្ត​ និង​សេវា​អប់រំ​នៅតាម​សាលារៀន​</a:t>
            </a:r>
            <a:r>
              <a:rPr lang="km-KH" sz="224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។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9569BA-1B27-7129-20D4-2DBC591E6A23}"/>
              </a:ext>
            </a:extLst>
          </p:cNvPr>
          <p:cNvSpPr/>
          <p:nvPr/>
        </p:nvSpPr>
        <p:spPr>
          <a:xfrm>
            <a:off x="-20320" y="0"/>
            <a:ext cx="979424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C274DD-955D-0579-71DF-B1CBD12F2DF8}"/>
              </a:ext>
            </a:extLst>
          </p:cNvPr>
          <p:cNvSpPr txBox="1"/>
          <p:nvPr/>
        </p:nvSpPr>
        <p:spPr>
          <a:xfrm>
            <a:off x="20320" y="301684"/>
            <a:ext cx="9753600" cy="430887"/>
          </a:xfrm>
          <a:prstGeom prst="rect">
            <a:avLst/>
          </a:prstGeom>
        </p:spPr>
        <p:txBody>
          <a:bodyPr wrap="square" lIns="0" tIns="0" rIns="0" bIns="0" rtlCol="0" anchor="b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  <a:sym typeface="Wingdings" panose="05000000000000000000" pitchFamily="2" charset="2"/>
              </a:rPr>
              <a:t>បញ្ញត្តិនៃគន្លងអាជីពគ្រូបង្រៀន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FB3381-B038-DA08-86E5-E85869E251EC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71255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1C75-ACA5-4C0C-A0E1-AF1A0E6C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609600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គន្លង​បង្រៀន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0" y="1295400"/>
          <a:ext cx="97536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794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550034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757755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2582761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3623128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733128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630577">
                <a:tc gridSpan="3">
                  <a:txBody>
                    <a:bodyPr/>
                    <a:lstStyle/>
                    <a:p>
                      <a:pPr algn="ctr"/>
                      <a:r>
                        <a:rPr lang="km-KH" sz="16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</a:t>
                      </a:r>
                      <a:endParaRPr lang="en-US" sz="16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6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លក្ខណៈវិនិច្ឆ័យរង</a:t>
                      </a:r>
                      <a:endParaRPr lang="en-US" sz="16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6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សូចនាករ</a:t>
                      </a:r>
                      <a:endParaRPr lang="en-US" sz="16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600" b="1" kern="1200" dirty="0">
                          <a:solidFill>
                            <a:schemeClr val="lt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កម្រិតឋានៈវិជ្ជាជីវៈ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1052950">
                <a:tc rowSpan="3">
                  <a:txBody>
                    <a:bodyPr/>
                    <a:lstStyle/>
                    <a:p>
                      <a:pPr algn="ctr"/>
                      <a:r>
                        <a:rPr lang="km-KH" sz="19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6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៥.២. បំណិនសម្បទា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6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ការធ្វើផែនការ និងការពិនិត្យតាមដាន វាយតម្លៃលទ្ធផលសិក្សា</a:t>
                      </a:r>
                    </a:p>
                  </a:txBody>
                  <a:tcPr marL="73152" marR="73152" marT="36576" marB="36576" vert="vert270" anchor="b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៥.២.៥. ការតាមដានការចូលរួម និងថែរក្សាកំណត់ត្រាស្នាដៃនៃភាពរីកចម្រើនរបស់សិស្ស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៥.២.៥.១. តាមដានការចូលរួមរបស់សិស្ស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1539136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៥.២.៥.២. សម្របសម្រួល សហការ និងគាំទ្រសហការីឱ្យតាមដានការចូលរួមរបស់សិស្ស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1577937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៥.២.៥.៣. បង្កើតគោលវិធីប្រកបដោយភាពច្នៃប្រឌិត និងនវានុវត្តន៍ ដើម្បីតាមដានការចូលរួមរបស់សិស្ស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9DB9E30-FB6F-8FA4-6A88-D9A32862E6EE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30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061559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1C75-ACA5-4C0C-A0E1-AF1A0E6C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533400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គន្លង​បង្រៀន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0" y="1295400"/>
          <a:ext cx="97536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794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550034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757755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2582761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3623128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733128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630577">
                <a:tc gridSpan="3">
                  <a:txBody>
                    <a:bodyPr/>
                    <a:lstStyle/>
                    <a:p>
                      <a:pPr algn="ctr"/>
                      <a:r>
                        <a:rPr lang="km-KH" sz="16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</a:t>
                      </a:r>
                      <a:endParaRPr lang="en-US" sz="16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6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លក្ខណៈវិនិច្ឆ័យរង</a:t>
                      </a:r>
                      <a:endParaRPr lang="en-US" sz="16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6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សូចនាករ</a:t>
                      </a:r>
                      <a:endParaRPr lang="en-US" sz="16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600" b="1" kern="1200" dirty="0">
                          <a:solidFill>
                            <a:schemeClr val="lt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កម្រិតឋានៈវិជ្ជាជីវៈ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1052950">
                <a:tc rowSpan="3">
                  <a:txBody>
                    <a:bodyPr/>
                    <a:lstStyle/>
                    <a:p>
                      <a:pPr algn="ctr"/>
                      <a:r>
                        <a:rPr lang="km-KH" sz="19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6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៥.២. បំណិនសម្បទា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6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ការធ្វើផែនការ និងការពិនិត្យតាមដាន វាយតម្លៃលទ្ធផលសិក្សា</a:t>
                      </a:r>
                    </a:p>
                  </a:txBody>
                  <a:tcPr marL="73152" marR="73152" marT="36576" marB="36576" vert="vert270" anchor="b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៥.២.៦. ការផ្តល់ព័ត៌មាន     ត្រឡប់ទៅសិស្ស មាតាបិតា ឬអ្នកអាណាព្យាបាលសិស្សអំពីការអភិវឌ្ឍចំណេះដឹង បំណិន និងឥរិយាបថ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៥.២.៦.១. ផ្តល់ព័ត៌មានត្រឡប់ទៅសិស្ស និងមាតាបិតា ឬអ្នកអាណាព្យាបាលសិស្ស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1539136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៥.២.៦.២. សម្របសម្រួល សហការ និងគាំទ្រសហការីឱ្យផ្តល់ព័ត៌មានត្រឡប់ទៅសិស្ស និងមាតាបិតាឬអ្នកអាណាព្យាបាលសិស្ស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1577937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៥.២.៦.៣.បង្កើតគោលវិធីប្រកបដោយភាពច្នៃប្រឌិត និងនវានុវត្តន៍ ដើម្បីផ្តល់ព័ត៌មានត្រឡប់ទៅសិស្ស និងមាតាបិតាឬអ្នកអាណាព្យាបាលសិស្ស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FC4C4C2-42D7-F025-DC0F-87FF96F1118D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31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39507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1C75-ACA5-4C0C-A0E1-AF1A0E6C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516632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គន្លង​បង្រៀន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0" y="1219200"/>
          <a:ext cx="9753600" cy="4876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794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550034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512848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2827668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3623128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733128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612344">
                <a:tc gridSpan="3"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លក្ខណៈវិនិច្ឆ័យរង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1096977">
                <a:tc rowSpan="3">
                  <a:txBody>
                    <a:bodyPr/>
                    <a:lstStyle/>
                    <a:p>
                      <a:pPr algn="ctr"/>
                      <a:r>
                        <a:rPr lang="km-KH" sz="19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៥.២. បំណិនសម្បទា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ការគ្រប់គ្រងបរិស្ថានសិក្សា</a:t>
                      </a:r>
                    </a:p>
                  </a:txBody>
                  <a:tcPr marL="73152" marR="73152" marT="36576" marB="36576" vert="vert270" anchor="b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៥.២.៧. ការបង្កើតបរិស្ថានសិក្សាដែលមានសុវត្ថិភាព និងធ្វើឱ្យសិស្សទាំងអស់ខិតខំរៀនអស់ពីលទ្ធភាព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៥.២.៧.១. បង្កើតបរិស្ថានសិក្សាប្រកបដោយសុវត្ថិភាព និងធ្វើឱ្យសិស្សខិតខំរៀនសូត្រអស់ពី  លទ្ធភាព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1564025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៥.២.៧.២. សម្របសម្រួល សហការ និងគាំទ្រសហការីឱ្យបង្កើតបរិស្ថានសិក្សាប្រកបដោយសុវត្ថិភាព និងធ្វើឱ្យសិស្សខិតខំរៀនសូត្រអស់ពីលទ្ធភាព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1603455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៥.២.៧.៣. បង្កើតគោលវិធីប្រកបដោយភាពច្នៃប្រឌិត និង   នវានុវត្តន៍ ដើម្បីបង្កើតបរិស្ថានសិក្សាប្រកបដោយសុវត្ថិភាព និងធ្វើឱ្យសិស្សខិតខំរៀនសូត្រអស់ពីលទ្ធភាព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310AFE5-92A3-881F-656D-53DCF2331136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32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03074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1C75-ACA5-4C0C-A0E1-AF1A0E6C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609600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គន្លង​បង្រៀន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0" y="1295401"/>
          <a:ext cx="9753600" cy="480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794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550034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543982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2796534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3623128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733128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646575">
                <a:tc gridSpan="3">
                  <a:txBody>
                    <a:bodyPr/>
                    <a:lstStyle/>
                    <a:p>
                      <a:pPr algn="ctr"/>
                      <a:r>
                        <a:rPr lang="km-KH" sz="16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</a:t>
                      </a:r>
                      <a:endParaRPr lang="en-US" sz="16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6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លក្ខណៈវិនិច្ឆ័យរង</a:t>
                      </a:r>
                      <a:endParaRPr lang="en-US" sz="16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6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សូចនាករ</a:t>
                      </a:r>
                      <a:endParaRPr lang="en-US" sz="16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600" b="1" kern="1200" dirty="0">
                          <a:solidFill>
                            <a:schemeClr val="lt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កម្រិតឋានៈវិជ្ជាជីវៈ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957870">
                <a:tc rowSpan="3">
                  <a:txBody>
                    <a:bodyPr/>
                    <a:lstStyle/>
                    <a:p>
                      <a:pPr algn="ctr"/>
                      <a:r>
                        <a:rPr lang="km-KH" sz="19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6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៥.២. បំណិនសម្បទា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6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ការគ្រប់គ្រងបរិស្ថានសិក្សា</a:t>
                      </a:r>
                    </a:p>
                  </a:txBody>
                  <a:tcPr marL="73152" marR="73152" marT="36576" marB="36576" vert="vert270" anchor="b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៥.២.៨. ការជួយសិស្សឱ្យបង្កើនការទទួលខុសត្រូវចំពោះការសិក្សារបស់ខ្លួន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៥.២.៨.១. ជួយសិស្សឱ្យបង្កើនការទទួលខុសត្រូវចំពោះការសិក្សារបស់ខ្លួន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1578185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៥.២.៨.២. សម្របសម្រួល សហការ និងគាំទ្រសហការីឱ្យជួយសិស្សឱ្យបង្កើនការទទួលខុសត្រូវចំពោះការសិក្សារបស់ខ្លួន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1617971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៥.២.៨.៣. បង្កើតគោលវិធីប្រកបដោយភាពច្នៃប្រឌិត និងនវានុវត្តន៍ ដើម្បីជួយសិស្សឱ្យបង្កើនការទទួលខុសត្រូវចំពោះការសិក្សារបស់ខ្លួន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02BBB89-2708-3798-E122-DAFBF9B28802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33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191817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1C75-ACA5-4C0C-A0E1-AF1A0E6C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763983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គន្លង​បង្រៀន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0" y="1524001"/>
          <a:ext cx="97536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794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550034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533606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2806911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3623127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733128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555641">
                <a:tc gridSpan="3"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លក្ខណៈវិនិច្ឆ័យរង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995400">
                <a:tc rowSpan="3">
                  <a:txBody>
                    <a:bodyPr/>
                    <a:lstStyle/>
                    <a:p>
                      <a:pPr algn="ctr"/>
                      <a:r>
                        <a:rPr lang="km-KH" sz="19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៥.២. បំណិនសម្បទា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ការគ្រប់គ្រងបរិស្ថានសិក្សា</a:t>
                      </a:r>
                    </a:p>
                  </a:txBody>
                  <a:tcPr marL="73152" marR="73152" marT="36576" marB="36576" vert="vert270" anchor="b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៥.២.៩. ការចូលរួមអភិវឌ្ឍសាលារៀន ដើម្បីទ្រទ្រង់ការសិក្សា និងសុខុមាលភាព របស់សិស្ស ព្រមទាំងសហការី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៥.២.៩.១. ចូលរួមអភិវឌ្ឍសាលារៀន ដើម្បីទ្រទ្រង់ការសិក្សា និងសុខុមាលភាពរបស់សិស្ស ព្រមទាំងសហការី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1419200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៥.២.៩.២. សម្របសម្រួល សហការ និងគាំទ្រសហការីឱ្យចូលរួមអភិវឌ្ឍសាលារៀន ដើម្បីទ្រទ្រង់ការសិក្សា និងសុខុមាលភាពរបស់សិស្ស ព្រមទាំងសហការី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1677959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៥.២.៩.៣. បង្កើតគោលវិធីប្រកបដោយភាពច្នៃប្រឌិត និង  នវានុវត្តន៍ ដើម្បីចូលរួមអភិវឌ្ឍសាលារៀន ក្នុងគោលបំណងទ្រទ្រង់ការសិក្សា និងសុខុមាលភាពរបស់សិស្ស ព្រមទាំងសហការី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F738BCB-1CE5-6C95-DB15-565BA46C6FEA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34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149656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1C75-ACA5-4C0C-A0E1-AF1A0E6C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609600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គន្លង​បង្រៀន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0" y="1295400"/>
          <a:ext cx="9753600" cy="4876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794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550034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533606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2806911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3623127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733128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582968">
                <a:tc gridSpan="3"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លក្ខណៈវិនិច្ឆ័យរង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1044354">
                <a:tc rowSpan="3">
                  <a:txBody>
                    <a:bodyPr/>
                    <a:lstStyle/>
                    <a:p>
                      <a:pPr algn="ctr"/>
                      <a:r>
                        <a:rPr lang="km-KH" sz="19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៥.២. បំណិនសម្បទា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ការប្រើប្រាស់វិធីបង្រៀន</a:t>
                      </a:r>
                    </a:p>
                  </a:txBody>
                  <a:tcPr marL="73152" marR="73152" marT="36576" marB="36576" vert="vert270" anchor="b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៥.២.៩. ការចូលរួមអភិវឌ្ឍសាលារៀន ដើម្បីទ្រទ្រង់ការសិក្សា និងសុខុមាលភាព របស់សិស្ស ព្រមទាំងសហការី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៥.២.៩.១. ចូលរួមអភិវឌ្ឍសាលារៀន ដើម្បីទ្រទ្រង់ការសិក្សា និងសុខុមាលភាពរបស់សិស្ស ព្រមទាំងសហការី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1488997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៥.២.៩.២. សម្របសម្រួល សហការ និងគាំទ្រសហការីឱ្យចូលរួមអភិវឌ្ឍសាលារៀន ដើម្បីទ្រទ្រង់ការសិក្សា និងសុខុមាលភាពរបស់សិស្ស ព្រមទាំងសហការី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1760482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៥.២.៩.៣. បង្កើតគោលវិធីប្រកបដោយភាពច្នៃប្រឌិត និង  នវានុវត្តន៍ ដើម្បីចូលរួមអភិវឌ្ឍសាលារៀន ក្នុងគោលបំណងទ្រទ្រង់ការសិក្សា និងសុខុមាលភាពរបស់សិស្ស ព្រមទាំងសហការី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E2CDB14-6B80-AC51-0C28-5040EF2FE069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35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861158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1C75-ACA5-4C0C-A0E1-AF1A0E6C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685800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គន្លង​បង្រៀន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0" y="1441776"/>
          <a:ext cx="9753600" cy="45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794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550034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533606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2806911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3623127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733128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584612">
                <a:tc gridSpan="3">
                  <a:txBody>
                    <a:bodyPr/>
                    <a:lstStyle/>
                    <a:p>
                      <a:pPr algn="ctr"/>
                      <a:r>
                        <a:rPr lang="km-KH" sz="13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3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3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លក្ខណៈវិនិច្ឆ័យរង</a:t>
                      </a:r>
                      <a:endParaRPr lang="en-US" sz="13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3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3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3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3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930932">
                <a:tc rowSpan="3">
                  <a:txBody>
                    <a:bodyPr/>
                    <a:lstStyle/>
                    <a:p>
                      <a:pPr algn="ctr"/>
                      <a:r>
                        <a:rPr lang="km-KH" sz="1900" b="1" i="1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៥.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300" b="1" i="1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៥.២. បំណិនសម្បទា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300" b="1" i="1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ការប្រើប្រាស់វិធីបង្រៀន</a:t>
                      </a:r>
                    </a:p>
                  </a:txBody>
                  <a:tcPr marL="73152" marR="73152" marT="36576" marB="36576" vert="vert270" anchor="b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៥.២.១០.  ការប្រើប្រាស់វិធីបង្រៀនផ្សេងៗ ដើម្បីជួយសម្រួលការសិក្សារបស់សិស្ស និងសម្រេចឱ្យបានតាមស្តង់ដាកម្មវិធីសិក្សារបស់ក្រសួង</a:t>
                      </a:r>
                      <a:endParaRPr lang="en-US" sz="13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៥.២.១០.១. ប្រើប្រាស់វិធីបង្រៀនផ្សេងៗ ដើម្បីជួយសម្រួលការសិក្សារបស់សិស្ស និងសម្រេចបានតាមស្តង់ដាកម្មវិធីសិក្សារបស់ក្រសួង</a:t>
                      </a:r>
                      <a:endParaRPr lang="en-US" sz="13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3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1493195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៥.២.១០.២. សម្របសម្រួល សហការ និងគាំទ្រសហការីឱ្យប្រើប្រាស់វិធីបង្រៀនផ្សេងៗ ដើម្បីជួយសម្រួលការសិក្សារបស់សិស្ស និងសម្រេចបានតាមស្តង់ដាកម្មវិធីសិក្សារបស់ក្រសួង</a:t>
                      </a:r>
                      <a:endParaRPr lang="en-US" sz="13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3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1569285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៥.២.១០.៣. បង្កើតគោលវិធីប្រកបដោយភាពច្នៃប្រឌិត និងនវានុវត្តន៍ ដើម្បីប្រើប្រាស់វិធីបង្រៀនផ្សេងៗ ក្នុងគោលបំណងជួយសម្រួលការសិក្សារបស់សិស្ស និងសម្រេចបានតាមស្តង់ដាកម្មវិធីសិក្សារបស់ក្រសួង</a:t>
                      </a:r>
                      <a:endParaRPr lang="en-US" sz="13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3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EE749D4-8520-6B60-7F54-2CAC32DA4EBB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36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68553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1C75-ACA5-4C0C-A0E1-AF1A0E6C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490294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គន្លង​បង្រៀន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0" y="1295400"/>
          <a:ext cx="97536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794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550034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533606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2698282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3731756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733128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573859">
                <a:tc gridSpan="3"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លក្ខណៈវិនិច្ឆ័យរង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1028036">
                <a:tc rowSpan="3">
                  <a:txBody>
                    <a:bodyPr/>
                    <a:lstStyle/>
                    <a:p>
                      <a:pPr algn="ctr"/>
                      <a:r>
                        <a:rPr lang="km-KH" sz="19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៥.២. បំណិនសម្បទា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ការប្រើប្រាស់វិធីបង្រៀន</a:t>
                      </a:r>
                    </a:p>
                  </a:txBody>
                  <a:tcPr marL="73152" marR="73152" marT="36576" marB="36576" vert="vert270" anchor="b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៥.២.១១. ការកំណត់សកម្មភាពបង្រៀនស្របតាមលទ្ធផលសិក្សារំពឹងទុកក្នុងកម្មវិធីសិក្សា   សមត្ថភាព និងប្រភេទសិស្ស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៥.២.១១.១. កំណត់សកម្មភាពបង្រៀនស្របតាមលទ្ធផលសិក្សារំពឹងទុកក្នុងកម្មវិធីសិក្សា សមត្ថភាព និងប្រភេទសិស្ស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1465731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៥.២.១១.២. សម្របសម្រួល សហការ និងគាំទ្រសហការីឱ្យកំណត់សកម្មភាពបង្រៀនស្របតាមលទ្ធផលសិក្សារំពឹងទុកក្នុងកម្មវិធីសិក្សា សមត្ថភាព និងប្រភេទសិស្ស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1732974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៥.២.១១.៣. បង្កើតគោលវិធីប្រកបដោយភាពច្នៃប្រឌិត និងនវានុវត្តន៍ ដើម្បីកំណត់សកម្មភាពបង្រៀនស្របតាមលទ្ធផលសិក្សារំពឹងទុកក្នុងកម្មវិធីសិក្សា សមត្ថភាព និងប្រភេទសិស្ស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E9A86FB-5E85-0428-C9DC-9D036B9DAC6A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37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007545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1C75-ACA5-4C0C-A0E1-AF1A0E6C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559353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គន្លង​បង្រៀន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0" y="1163672"/>
          <a:ext cx="9753600" cy="4932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794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550034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533606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2806911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3623127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733128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589606">
                <a:tc gridSpan="3"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លក្ខណៈវិនិច្ឆ័យរង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1056245">
                <a:tc rowSpan="3">
                  <a:txBody>
                    <a:bodyPr/>
                    <a:lstStyle/>
                    <a:p>
                      <a:pPr algn="ctr"/>
                      <a:r>
                        <a:rPr lang="km-KH" sz="19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៥.២. បំណិនសម្បទា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ការប្រើប្រាស់វិធីបង្រៀន</a:t>
                      </a:r>
                    </a:p>
                  </a:txBody>
                  <a:tcPr marL="73152" marR="73152" marT="36576" marB="36576" vert="vert270" anchor="b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៥.២.១២. ការប្រើប្រាស់ បច្ចេកវិទ្យាព័ត៌មាន និងទូរគមនាគមន៍ ដើម្បីធ្វើឱ្យការរៀន និងបង្រៀនកាន់តែមានប្រសិទ្ធភាព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៥.២.១២.១.ប្រើប្រាស់បច្ចេកវិទ្យាព័ត៌មាន និងទូរគមនាគមន៍ ដើម្បីធ្វើឱ្យការរៀន និងបង្រៀនកាន់តែមានប្រសិទ្ធភាព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1505951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៥.២.១២.២. សម្របសម្រួល សហការ និងគាំទ្រសហការីឱ្យប្រើប្រាស់បច្ចេកវិទ្យាព័ត៌មាន និងទូរគមនាគមន៍ ដើម្បីធ្វើឱ្យការរៀន និងបង្រៀនកាន់តែមានប្រសិទ្ធភាព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1780527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៥.២.១២.៣. បង្កើតគោលវិធីប្រកបដោយភាពច្នៃប្រឌិត និងនវានុវត្តន៍ ដើម្បីប្រើប្រាស់       បច្ចេកវិទ្យាព័ត៌មាន និងទូរគមនាគមន៍ ដើម្បីធ្វើឱ្យការរៀន និងបង្រៀនកាន់តែមានប្រសិទ្ធភាព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59F6BF2-C813-4482-1E8B-4505FBFF4825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38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628970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1C75-ACA5-4C0C-A0E1-AF1A0E6C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691974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គន្លង​បង្រៀន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0" y="1371600"/>
          <a:ext cx="97536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794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550034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533606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2895464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3534574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733128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583639">
                <a:tc gridSpan="3"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លក្ខណៈវិនិច្ឆ័យរង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1045556">
                <a:tc rowSpan="3">
                  <a:txBody>
                    <a:bodyPr/>
                    <a:lstStyle/>
                    <a:p>
                      <a:pPr algn="ctr"/>
                      <a:r>
                        <a:rPr lang="km-KH" sz="1900" b="1" i="1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៥.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1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៥.២. បំណិនសម្បទា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1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ស្វ័យសិក្សា</a:t>
                      </a:r>
                    </a:p>
                  </a:txBody>
                  <a:tcPr marL="73152" marR="73152" marT="36576" marB="36576" vert="vert270" anchor="b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៥.២.១៣. ការអនុវត្តស្តង់ដាវិជ្ជា្ជជីវៈ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 </a:t>
                      </a: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គ្រូបង្រៀន ដើម្បីកំណត់ និងរៀបចំផែនការ អភិវឌ្ឍវិជ្ជាជីវៈ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៥.២.១៣.១. អនុវត្តស្តង់ដាវិជ្ជា្ជជីវៈគ្រូបង្រៀន ដើម្បីកំណត់ និងរៀបចំផែនការអភិវឌ្ឍវិជ្ជាជីវៈ 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1490712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៥.២.១៣.២. សម្របសម្រួល សហការ និងគាំទ្រសហការីឱ្យអនុវត្តស្តង់ដាវិជ្ជា្ជជីវៈគ្រូបង្រៀន ដើម្បីកំណត់ និងរៀបចំផែនការអភិវឌ្ឍវិជ្ជាជីវៈ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1528293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៥.២.១៣. បង្កើតគោលវិធីប្រកបដោយភាពច្នៃប្រឌិតនិងនវានុវត្តន៍ ដើម្បីអនុវត្តស្តង់ដាវិជ្ជា្ជជីវៈគ្រូបង្រៀន សំដៅកំណត់ និងរៀបចំផែនការអភិវឌ្ឍវិជ្ជាជីវៈ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C478A84-F13E-15D0-AC4E-4DE5A54E50DA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39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10770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Our Mission &amp;amp; Vision | Panjab University Constituent Colle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3"/>
          <a:stretch/>
        </p:blipFill>
        <p:spPr bwMode="auto">
          <a:xfrm>
            <a:off x="745268" y="1805726"/>
            <a:ext cx="2316480" cy="20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87040" y="1815143"/>
            <a:ext cx="67665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m-KH" sz="1600" dirty="0">
                <a:solidFill>
                  <a:srgbClr val="00206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កសាង​ជួរ​គ្រូបង្រៀន​ឆ្នើម​ដែល​មាន​ឧត្តមភាព​ សក្តានុពល​ សង្គម ​កោតស្ញប់ស្ញែង​ ដើម្បី​ផលិត​មូលធនមនុស្ស​កម្ពុជា​ ឆ្លើយតប​ទៅនឹង​សង្គម​ពុទ្ធិ​ និង​វិបុល​ភាព​។</a:t>
            </a:r>
            <a:endParaRPr lang="en-US" sz="1600" dirty="0">
              <a:solidFill>
                <a:srgbClr val="002060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pic>
        <p:nvPicPr>
          <p:cNvPr id="2060" name="Picture 12" descr="Goal-setting practices that support a learning culture - kappanonline.or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01" y="3739409"/>
            <a:ext cx="2008083" cy="1268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81902837"/>
              </p:ext>
            </p:extLst>
          </p:nvPr>
        </p:nvGraphicFramePr>
        <p:xfrm>
          <a:off x="3210560" y="2645326"/>
          <a:ext cx="6543040" cy="236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64" name="Picture 16" descr="P9 - Ministry of Education, Cambodia - Foodi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1" t="10666" r="34723" b="9333"/>
          <a:stretch/>
        </p:blipFill>
        <p:spPr bwMode="auto">
          <a:xfrm>
            <a:off x="7509789" y="4991265"/>
            <a:ext cx="1923269" cy="1753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9259" y="5730438"/>
            <a:ext cx="72542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2" algn="r">
              <a:lnSpc>
                <a:spcPct val="150000"/>
              </a:lnSpc>
              <a:buSzPct val="62000"/>
            </a:pPr>
            <a:r>
              <a:rPr lang="km-KH" sz="1600" dirty="0">
                <a:solidFill>
                  <a:srgbClr val="00206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សម្រាប់អនុវត្ត​ចំពោះ​បុគ្គលិកអប់រំ​ក្នុង​ក្របខណ្ឌ​ក្រសួង​អប់រំ​ យុវជន​ និង​កីឡា។</a:t>
            </a:r>
            <a:endParaRPr lang="en-US" sz="1600" dirty="0">
              <a:solidFill>
                <a:srgbClr val="002060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pic>
        <p:nvPicPr>
          <p:cNvPr id="2066" name="Picture 18" descr="Decline in substitute teachers challenges school districts - CalMatter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474" y="5500057"/>
            <a:ext cx="1030974" cy="10090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 rot="16200000">
            <a:off x="-1885473" y="3457450"/>
            <a:ext cx="466984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m-KH" sz="192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ក្របខណ្ឌគន្លងអាជីពគ្រូបង្រៀន</a:t>
            </a:r>
            <a:endParaRPr lang="en-US" sz="192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04AF3D-A092-C6CD-D2D5-42227132AF7E}"/>
              </a:ext>
            </a:extLst>
          </p:cNvPr>
          <p:cNvSpPr/>
          <p:nvPr/>
        </p:nvSpPr>
        <p:spPr>
          <a:xfrm>
            <a:off x="-20320" y="0"/>
            <a:ext cx="979424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502E11-F04C-E0D9-B3C8-1BBA7C7EABBC}"/>
              </a:ext>
            </a:extLst>
          </p:cNvPr>
          <p:cNvSpPr txBox="1"/>
          <p:nvPr/>
        </p:nvSpPr>
        <p:spPr>
          <a:xfrm>
            <a:off x="20320" y="301684"/>
            <a:ext cx="9753600" cy="430887"/>
          </a:xfrm>
          <a:prstGeom prst="rect">
            <a:avLst/>
          </a:prstGeom>
        </p:spPr>
        <p:txBody>
          <a:bodyPr wrap="square" lIns="0" tIns="0" rIns="0" bIns="0" rtlCol="0" anchor="b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  <a:sym typeface="Wingdings" panose="05000000000000000000" pitchFamily="2" charset="2"/>
              </a:rPr>
              <a:t>បញ្ញត្តិនៃគន្លងអាជីពគ្រូបង្រៀន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C80745-14D3-9E61-8C2D-6C9EC5CC6D30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741963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1C75-ACA5-4C0C-A0E1-AF1A0E6C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609600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គន្លង​បង្រៀន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0" y="1295400"/>
          <a:ext cx="9753599" cy="4648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794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550034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533606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2968109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3461928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733128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555641">
                <a:tc gridSpan="3"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លក្ខណៈវិនិច្ឆ័យរង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995399">
                <a:tc rowSpan="3">
                  <a:txBody>
                    <a:bodyPr/>
                    <a:lstStyle/>
                    <a:p>
                      <a:pPr algn="ctr"/>
                      <a:r>
                        <a:rPr lang="km-KH" sz="1900" b="1" i="1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៥.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1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៥.២. បំណិនសម្បទា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1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ស្វ័យសិក្សា</a:t>
                      </a:r>
                    </a:p>
                  </a:txBody>
                  <a:tcPr marL="73152" marR="73152" marT="36576" marB="36576" vert="vert270" anchor="b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៥.២.១៤. ការចូលរួម </a:t>
                      </a: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អភិវឌ្ឍ</a:t>
                      </a: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វិជ្ជាជីវៈ ស្របតាមតម្រូវការវិជ្ជាជីវៈ តម្រូវការសាលារៀន និងអាទិភាពប្រព័ន្ធអប់រំ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៥.២.១៤.១. ចូលរួមអភិវឌ្ឍវិជ្ជាជីវៈ ស្របតាមតម្រូវការវិជ្ជាជីវៈ  តម្រូវការសាលារៀន និងអាទិភាពប្រព័ន្ធអប់រំ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1419200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៥.២.១៤.២. សម្របសម្រួល សហការ និងគាំទ្រសហការីឱ្យចូលរួមអភិវឌ្ឍវិជ្ជាជីវៈ     ស្របតាមតម្រូវការវិជ្ជាជីវៈ   តម្រូវការសាលារៀន និងអាទិភាពប្រព័ន្ធអប់រំ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1677959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៥.២.១៤.៣. បង្កើតគោលវិធីប្រកបដោយភាពច្នៃប្រឌិត និងនវានុវត្តន៍ ដើម្បីចូលរួមអភិវឌ្ឍវិជ្ជាជីវៈ ស្របតាមតម្រូវការវិជ្ជាជីវៈ តម្រូវការសាលារៀន និងអាទិភាពប្រព័ន្ធអប់រំ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734DD21-68E0-1FC8-84DA-049B8E4C494C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40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822058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1C75-ACA5-4C0C-A0E1-AF1A0E6C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533400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គន្លង​បង្រៀន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1" y="1371600"/>
          <a:ext cx="9753599" cy="457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058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747217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3082267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3461929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733128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574072">
                <a:tc gridSpan="2"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លក្ខណៈវិនិច្ឆ័យរង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1028416">
                <a:tc rowSpan="3">
                  <a:txBody>
                    <a:bodyPr/>
                    <a:lstStyle/>
                    <a:p>
                      <a:pPr algn="ctr"/>
                      <a:r>
                        <a:rPr lang="km-KH" sz="19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៥.៣. ចរិយាសម្បទា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៥.៣.១. ការយកចិត្តទុកដាក់ ថែរក្សាសិស្ស និងធ្វើការដើម្បីប្រយោជន៍សិស្សនិងសង្គម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៥.៣.១.១. យកចិត្តទុកដាក់ថែរក្សាសិស្ស និងធ្វើការដើម្បីប្រយោជន៍សិស្សនិងសង្គម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1466274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៥.៣.១.២. សម្របសម្រួល សហការ និងគាំទ្រសហការីឱ្យយកចិត្តទុកដាក់ថែរក្សាសិស្ស និងធ្វើការដើម្បីប្រយោជន៍សិស្សនិងសង្គម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1503239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៥.៣.១.៣. បង្កើតគោលវិធីប្រកបដោយភាពច្នៃប្រឌិត និងនវានុវត្តន៍ ដើម្បីយកចិត្តទុកដាក់ថែរក្សាសិស្ស និងធ្វើការដើម្បីប្រយោជន៍សិស្សនិងសង្គម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383DA4F-7A2C-D181-251D-B33778121D4C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41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759108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1C75-ACA5-4C0C-A0E1-AF1A0E6C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685800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គន្លង​បង្រៀន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1" y="1415872"/>
          <a:ext cx="9753599" cy="4680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058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747217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3082267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3461929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733128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559458">
                <a:tc gridSpan="2"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លក្ខណៈវិនិច្ឆ័យរង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1002237">
                <a:tc rowSpan="3">
                  <a:txBody>
                    <a:bodyPr/>
                    <a:lstStyle/>
                    <a:p>
                      <a:pPr algn="ctr"/>
                      <a:r>
                        <a:rPr lang="km-KH" sz="19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៥.៣. ចរិយាសម្បទា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៥.៣.២. ការប្តេជ្ញាចិត្ត និងរួមចំណែកក្នុងវិជ្ជាជីវៈគ្រូបង្រៀនប្រកបដោយស្មារតីទទួលខុសត្រូវខ្ពស់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៥.៣.២.១. ប្តេជ្ញាចិត្ត និងរួមចំណែកក្នុងវិជ្ជាជីវៈគ្រូបង្រៀនប្រកបដោយស្មារតីទទួលខុសត្រូវខ្ពស់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1428948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៥.៣.២.២. សម្របសម្រួល  សហការ និងគាំទ្រសហការីឱ្យមានការប្តេជ្ញាចិត្ត និងរួមចំណែកក្នុងវិជ្ជាជីវៈគ្រូបង្រៀនប្រកបដោយស្មារតីទទួលខុសត្រូវខ្ពស់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1689485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៥.៣.២.៣. បង្កើតគោលវិធីប្រកបដោយភាពច្នៃប្រឌិត និងនវានុវត្តន៍ ដើម្បីជំរុញ           ការប្តេជ្ញាចិត្ត និងរួមចំណែកក្នុងវិជ្ជាជីវៈគ្រូបង្រៀនប្រកបដោយស្មារតីទទួលខុសត្រូវខ្ពស់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0DD5FF5-6B39-DB70-6E19-276840A88D75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42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140061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1C75-ACA5-4C0C-A0E1-AF1A0E6C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763983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គន្លង​បង្រៀន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0" y="1447800"/>
          <a:ext cx="9753599" cy="4648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058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747217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3082267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3461929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733128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555641">
                <a:tc gridSpan="2"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លក្ខណៈវិនិច្ឆ័យរង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995399">
                <a:tc rowSpan="3">
                  <a:txBody>
                    <a:bodyPr/>
                    <a:lstStyle/>
                    <a:p>
                      <a:pPr algn="ctr"/>
                      <a:r>
                        <a:rPr lang="km-KH" sz="19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៥.៣. ចរិយាសម្បទា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៥.៣.៣. ការប្រតិបត្តិអាកប្បកិរិយាវិជ្ជមានជាគំរូប្រកបដោយសីលធម៌ និងមានទំនាក់ទំនងសុខដុម ជាមួយសិស្ស និងសហគមន៍</a:t>
                      </a:r>
                    </a:p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400" b="1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៥.៣.៣.១. ប្រកាន់ខ្ជាប់ខ្ជួននូវក្រមសីលធម៌ និងមានទំនាក់ទំនងប្រកបដោយសុខដុម ជាមួយសិស្សនិងសហគមន៍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1419200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៥.៣.៣.២. សម្របសម្រួល សហការ និងគាំទ្រសហការីឱ្យប្រកាន់ខ្ជាប់ខ្ជួននូវក្រមសីលធម៌ និងមានទំនាក់ទំនងសុខដុម ជាមួយសិស្សនិងសហគមន៍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1677959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៥.៣.៣.៣. បង្កើតគោលវិធីប្រកបដោយភាពច្នៃប្រឌិត និងនវានុវត្តន៍ ដើម្បីជំរុញ           ការប្រតិបត្តិក្រមសីលធម៌ និងមានទំនាក់ទំនងប្រកបដោយសុខដុមជាមួយសិស្ស និងសហគមន៍</a:t>
                      </a:r>
                      <a:endParaRPr lang="en-US" sz="14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5EF7813-E18E-68DB-7B7D-B73A3E83CDB9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43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12449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1C75-ACA5-4C0C-A0E1-AF1A0E6C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609600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គន្លង​បង្រៀន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0" y="1415872"/>
          <a:ext cx="9753599" cy="4603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058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747217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2428453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4115743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733128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550349">
                <a:tc gridSpan="2"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លក្ខណៈវិនិច្ឆ័យរង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985919">
                <a:tc rowSpan="3">
                  <a:txBody>
                    <a:bodyPr/>
                    <a:lstStyle/>
                    <a:p>
                      <a:pPr algn="ctr"/>
                      <a:r>
                        <a:rPr lang="km-KH" sz="1900" b="1" i="1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៥.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1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៥.៣. ចរិយាសម្បទា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៥.៣.៤. ការប្រតិបត្តិដោយភាពយុត្តិធម៌ និងតម្លាភាពក្នុងការប្រព្រឹត្តជាមួយសិស្ស សហការី និងសមាជិកផ្សេងទៀតក្នុងសហគមន៍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៥.៣.៤.១. ប្រកាន់ខ្ជាប់ខ្ជួននូវភាពយុត្តិធម៌ និងតម្លាភាពក្នុងការប្រព្រឹត្តជាមួយសិស្ស សហការី និងសមាជិកផ្សេងទៀតក្នុងសហគមន៍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1405683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៥.៣.៤.២. សម្របសម្រួល សហការ និងគាំទ្រសហការីឱ្យប្រកាន់ខ្ជាប់ខ្ជួននូវភាពយុត្តិធម៌ និងតម្លាភាពក្នុងការប្រព្រឹត្តជាមួយសិស្ស សហការី និងសមាជិកផ្សេងទៀតក្នុងសហគមន៍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1661977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៥.៣.៤.៣.បង្កើតគោលវិធីប្រកបដោយភាពច្នៃប្រឌិត និងនវានុវត្តន៍ ដើម្បីជំរុញឥរិយាបថប្រកាន់ខ្ជាប់ខ្ជួននូវភាពយុត្តិធម៌ និងតម្លាភាពក្នុងការប្រព្រឹត្តជាមួយសិស្ស សហការី និងសមាជិកផ្សេង</a:t>
                      </a:r>
                      <a:r>
                        <a:rPr lang="km-KH" sz="140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ទៀតក្នុងសហគមន៍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4F912A7-3334-F4D0-30EB-4266D28C9F18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44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262883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9890287-4DB6-4C87-AEAF-17E9594F4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13" b="7813"/>
          <a:stretch>
            <a:fillRect/>
          </a:stretch>
        </p:blipFill>
        <p:spPr/>
      </p:pic>
      <p:sp>
        <p:nvSpPr>
          <p:cNvPr id="285" name="Text Placeholder 284">
            <a:extLst>
              <a:ext uri="{FF2B5EF4-FFF2-40B4-BE49-F238E27FC236}">
                <a16:creationId xmlns:a16="http://schemas.microsoft.com/office/drawing/2014/main" id="{C0BF9B80-F084-4423-8C1C-E79BE8298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86" name="Text Placeholder 285">
            <a:extLst>
              <a:ext uri="{FF2B5EF4-FFF2-40B4-BE49-F238E27FC236}">
                <a16:creationId xmlns:a16="http://schemas.microsoft.com/office/drawing/2014/main" id="{9626180B-FF05-48CF-BFB3-C95C9B5DA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933031D-018B-489E-B613-2113C1CD2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9760" y="1828800"/>
            <a:ext cx="6096000" cy="2865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br>
              <a:rPr lang="km-KH" sz="3520" dirty="0">
                <a:latin typeface="Khmer OS Muol Light" panose="02000500000000020004" pitchFamily="2" charset="0"/>
                <a:cs typeface="Khmer OS Muol Light" panose="02000500000000020004" pitchFamily="2" charset="0"/>
              </a:rPr>
            </a:br>
            <a:r>
              <a:rPr lang="km-KH" sz="352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លក្ខណៈវិនិច្ឆ័យ</a:t>
            </a:r>
            <a:br>
              <a:rPr lang="km-KH" sz="3520" dirty="0">
                <a:latin typeface="Khmer OS Muol Light" panose="02000500000000020004" pitchFamily="2" charset="0"/>
                <a:cs typeface="Khmer OS Muol Light" panose="02000500000000020004" pitchFamily="2" charset="0"/>
              </a:rPr>
            </a:br>
            <a:r>
              <a:rPr lang="km-KH" sz="3520" dirty="0">
                <a:solidFill>
                  <a:srgbClr val="FFC000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គន្លងគ្រប់គ្រង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636B0A-54D9-1039-C0BA-CB8250373010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45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997524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9391" y="2011681"/>
            <a:ext cx="3450275" cy="6412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37160" indent="-13716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km-KH" sz="960" u="sng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វិជ្ជាសម្បទា</a:t>
            </a:r>
            <a:r>
              <a:rPr lang="km-KH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r>
              <a:rPr lang="km-KH" sz="960" u="sng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បំណិនសម្បទា</a:t>
            </a:r>
            <a:r>
              <a:rPr lang="km-KH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និង</a:t>
            </a:r>
            <a:r>
              <a:rPr lang="km-KH" sz="960" b="1" u="sng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ចរិយាសម្បទា</a:t>
            </a:r>
            <a:r>
              <a:rPr lang="km-KH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(ស្តង់ដានាយកសាលា និងស្តង់ដាផ្សេងៗជាដើម។)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BE63BA8-EAF4-4B88-8D23-BEF6AA60CC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80160" y="4754880"/>
            <a:ext cx="1767840" cy="339786"/>
          </a:xfrm>
        </p:spPr>
        <p:txBody>
          <a:bodyPr/>
          <a:lstStyle/>
          <a:p>
            <a:r>
              <a:rPr lang="km-KH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២.បទពិសោធការងារ</a:t>
            </a:r>
            <a:r>
              <a:rPr lang="en-US" dirty="0"/>
              <a:t> </a:t>
            </a:r>
          </a:p>
        </p:txBody>
      </p:sp>
      <p:pic>
        <p:nvPicPr>
          <p:cNvPr id="85" name="Picture Placeholder 84">
            <a:extLst>
              <a:ext uri="{FF2B5EF4-FFF2-40B4-BE49-F238E27FC236}">
                <a16:creationId xmlns:a16="http://schemas.microsoft.com/office/drawing/2014/main" id="{F738FFEE-D221-419F-9925-DFE3C2A81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28275" t="-29639" r="-28275" b="-29639"/>
          <a:stretch/>
        </p:blipFill>
        <p:spPr>
          <a:xfrm>
            <a:off x="3108960" y="4511040"/>
            <a:ext cx="875293" cy="890486"/>
          </a:xfr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2F8BDB9A-6E49-4052-924A-83FDD2B0A48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145280" y="4804840"/>
            <a:ext cx="4693920" cy="72050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m-KH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រ</a:t>
            </a:r>
            <a:r>
              <a:rPr lang="km-KH" sz="96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យៈពេលបំពេញការងារជាក់លាក់តាមឋានៈវិជ្ជាជីវៈនីមួយៗ ៖</a:t>
            </a:r>
          </a:p>
          <a:p>
            <a:pPr marL="137160" indent="-13716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km-KH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នាយកឬនាយករង ជានាយកឬនាយករងសាលាស្ថិនៅក្នុងតំបន់ជួបការលំបាក និងជាសមាជិក </a:t>
            </a:r>
            <a:r>
              <a:rPr lang="en-US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PLC</a:t>
            </a:r>
            <a:endParaRPr lang="km-KH" sz="96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pic>
        <p:nvPicPr>
          <p:cNvPr id="87" name="Picture Placeholder 86">
            <a:extLst>
              <a:ext uri="{FF2B5EF4-FFF2-40B4-BE49-F238E27FC236}">
                <a16:creationId xmlns:a16="http://schemas.microsoft.com/office/drawing/2014/main" id="{BA712089-DDBF-4741-BA71-63A6F987E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24968" t="-26383" r="-24968" b="-26383"/>
          <a:stretch/>
        </p:blipFill>
        <p:spPr>
          <a:xfrm>
            <a:off x="3840480" y="3596640"/>
            <a:ext cx="875293" cy="890486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0F4F9B-7D29-4BED-87FB-3F3D17247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38AA8C13-AFD3-4C46-AEA7-67BEBF73986D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596640" y="5547360"/>
            <a:ext cx="4206240" cy="83428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m-KH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បណ្តុំសមត្ថភាព ឬវិជ្ជាជីវៈ ដែលបញ្ជាក់ដោយសញ្ញាបត្រ ឬវិញ្ញាបនបត្រ</a:t>
            </a:r>
          </a:p>
          <a:p>
            <a:pPr marL="137160" indent="-13716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km-KH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កម្រិតវប្បធម៌</a:t>
            </a:r>
            <a:endParaRPr lang="en-US" sz="96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137160" indent="-13716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km-KH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កម្រិតបណ្តុះបណ្តាលវិជ្ជាជីវៈ</a:t>
            </a:r>
          </a:p>
          <a:p>
            <a:pPr marL="137160" indent="-13716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km-KH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ការអភិវឌ្ឍវិជ្ជាជីវៈជាប្រចាំ (</a:t>
            </a:r>
            <a:r>
              <a:rPr lang="en-US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CPD)</a:t>
            </a:r>
            <a:endParaRPr lang="km-KH" sz="96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05FAE-96F0-43A6-B386-AAE4E62C6E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53440" y="5804187"/>
            <a:ext cx="1219200" cy="33978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m-KH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១. គុណវុឌ្ឍិ</a:t>
            </a:r>
          </a:p>
        </p:txBody>
      </p:sp>
      <p:pic>
        <p:nvPicPr>
          <p:cNvPr id="89" name="Picture Placeholder 88">
            <a:extLst>
              <a:ext uri="{FF2B5EF4-FFF2-40B4-BE49-F238E27FC236}">
                <a16:creationId xmlns:a16="http://schemas.microsoft.com/office/drawing/2014/main" id="{C8671B21-B5F4-4BFE-A90B-A16041BB7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18093" t="-19179" r="-18093" b="-19179"/>
          <a:stretch/>
        </p:blipFill>
        <p:spPr>
          <a:xfrm>
            <a:off x="2377440" y="5489413"/>
            <a:ext cx="875293" cy="890486"/>
          </a:xfrm>
        </p:spPr>
      </p:pic>
      <p:sp>
        <p:nvSpPr>
          <p:cNvPr id="29" name="Text Placeholder 119">
            <a:extLst>
              <a:ext uri="{FF2B5EF4-FFF2-40B4-BE49-F238E27FC236}">
                <a16:creationId xmlns:a16="http://schemas.microsoft.com/office/drawing/2014/main" id="{4DE3975B-F441-486B-9317-C176CC96B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54448" y="6227444"/>
            <a:ext cx="138989" cy="12192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6576" tIns="36576" rIns="36576" bIns="36576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6F01420-E00A-46BC-9AE5-EDE89E81F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8912" y="3524819"/>
            <a:ext cx="3511296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Placeholder 84">
            <a:extLst>
              <a:ext uri="{FF2B5EF4-FFF2-40B4-BE49-F238E27FC236}">
                <a16:creationId xmlns:a16="http://schemas.microsoft.com/office/drawing/2014/main" id="{F738FFEE-D221-419F-9925-DFE3C2A81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0" y="2682241"/>
            <a:ext cx="875293" cy="822975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Placeholder 84">
            <a:extLst>
              <a:ext uri="{FF2B5EF4-FFF2-40B4-BE49-F238E27FC236}">
                <a16:creationId xmlns:a16="http://schemas.microsoft.com/office/drawing/2014/main" id="{F738FFEE-D221-419F-9925-DFE3C2A81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0" y="1933388"/>
            <a:ext cx="875293" cy="65692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2BE63BA8-EAF4-4B88-8D23-BEF6AA60CC23}"/>
              </a:ext>
            </a:extLst>
          </p:cNvPr>
          <p:cNvSpPr txBox="1">
            <a:spLocks/>
          </p:cNvSpPr>
          <p:nvPr/>
        </p:nvSpPr>
        <p:spPr>
          <a:xfrm>
            <a:off x="2072640" y="2865120"/>
            <a:ext cx="2560320" cy="339786"/>
          </a:xfrm>
          <a:prstGeom prst="rect">
            <a:avLst/>
          </a:prstGeom>
          <a:noFill/>
        </p:spPr>
        <p:txBody>
          <a:bodyPr vert="horz" wrap="square" lIns="73152" tIns="36576" rIns="73152" bIns="36576" rtlCol="0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m-KH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៤. លទ្ធផលសិក្សារបស់សិស្ស</a:t>
            </a:r>
            <a:endParaRPr lang="en-US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2BE63BA8-EAF4-4B88-8D23-BEF6AA60CC23}"/>
              </a:ext>
            </a:extLst>
          </p:cNvPr>
          <p:cNvSpPr txBox="1">
            <a:spLocks/>
          </p:cNvSpPr>
          <p:nvPr/>
        </p:nvSpPr>
        <p:spPr>
          <a:xfrm>
            <a:off x="3474720" y="2011680"/>
            <a:ext cx="1767840" cy="339786"/>
          </a:xfrm>
          <a:prstGeom prst="rect">
            <a:avLst/>
          </a:prstGeom>
          <a:noFill/>
        </p:spPr>
        <p:txBody>
          <a:bodyPr vert="horz" wrap="square" lIns="73152" tIns="36576" rIns="73152" bIns="36576" rtlCol="0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m-KH" sz="1600" dirty="0">
                <a:solidFill>
                  <a:schemeClr val="accent3">
                    <a:lumMod val="75000"/>
                  </a:schemeClr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៥.សមត្ថភាពវិជ្ជាជីវៈ</a:t>
            </a:r>
          </a:p>
        </p:txBody>
      </p:sp>
      <p:sp>
        <p:nvSpPr>
          <p:cNvPr id="20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 txBox="1">
            <a:spLocks/>
          </p:cNvSpPr>
          <p:nvPr/>
        </p:nvSpPr>
        <p:spPr>
          <a:xfrm>
            <a:off x="4862867" y="3596640"/>
            <a:ext cx="4321193" cy="10972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73152" tIns="36576" rIns="73152" bIns="36576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m-KH" sz="96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ស្នាដៃវិជ្ជាជីវៈផ្សេងៗ ដែលគ្រូបង្រៀនសម្រេចបាន៖</a:t>
            </a:r>
            <a:r>
              <a:rPr lang="km-KH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endParaRPr lang="en-US" sz="96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137160" indent="-1371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km-KH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ការបោះពុម្ពនៅក្នុងកាលិកបត្រ </a:t>
            </a:r>
            <a:endParaRPr lang="en-US" sz="96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137160" indent="-1371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km-KH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ចែករំលែកបទពិសោធ </a:t>
            </a:r>
          </a:p>
          <a:p>
            <a:pPr marL="137160" indent="-1371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km-KH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និងស្នាដៃផ្សេងៗដែលទទួលស្គាល់ដោយក្រសួង អ.យ.ក។</a:t>
            </a:r>
            <a:endParaRPr lang="en-US" sz="96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sp>
        <p:nvSpPr>
          <p:cNvPr id="21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 txBox="1">
            <a:spLocks/>
          </p:cNvSpPr>
          <p:nvPr/>
        </p:nvSpPr>
        <p:spPr>
          <a:xfrm>
            <a:off x="5650123" y="2760499"/>
            <a:ext cx="3962400" cy="6412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3152" tIns="36576" rIns="73152" bIns="36576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-1371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km-KH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ភាគរយសិស្សជាប់តេស្តស្តង់ដាកើនឡើង</a:t>
            </a:r>
          </a:p>
          <a:p>
            <a:pPr marL="137160" indent="-1371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km-KH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អត្រាសិស្សបោះបងការសិក្សាថយចុះ</a:t>
            </a:r>
          </a:p>
          <a:p>
            <a:pPr marL="137160" indent="-1371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km-KH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អត្រាសិស្សបញ្ចប់ការសិក្សាកើនឡើង</a:t>
            </a:r>
          </a:p>
        </p:txBody>
      </p:sp>
      <p:sp>
        <p:nvSpPr>
          <p:cNvPr id="22" name="Text Placeholder 24">
            <a:extLst>
              <a:ext uri="{FF2B5EF4-FFF2-40B4-BE49-F238E27FC236}">
                <a16:creationId xmlns:a16="http://schemas.microsoft.com/office/drawing/2014/main" id="{34818BA8-E954-4497-B8B9-B67D92F6032D}"/>
              </a:ext>
            </a:extLst>
          </p:cNvPr>
          <p:cNvSpPr txBox="1">
            <a:spLocks/>
          </p:cNvSpPr>
          <p:nvPr/>
        </p:nvSpPr>
        <p:spPr>
          <a:xfrm>
            <a:off x="1645920" y="3779520"/>
            <a:ext cx="2060448" cy="339786"/>
          </a:xfrm>
          <a:prstGeom prst="rect">
            <a:avLst/>
          </a:prstGeom>
          <a:noFill/>
        </p:spPr>
        <p:txBody>
          <a:bodyPr vert="horz" wrap="square" lIns="73152" tIns="36576" rIns="73152" bIns="36576" rtlCol="0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m-KH" sz="1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៣.ស្នាដៃការងារ</a:t>
            </a:r>
            <a:r>
              <a:rPr lang="en-US" sz="1600" dirty="0"/>
              <a:t> 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2BE63BA8-EAF4-4B88-8D23-BEF6AA60CC23}"/>
              </a:ext>
            </a:extLst>
          </p:cNvPr>
          <p:cNvSpPr txBox="1">
            <a:spLocks/>
          </p:cNvSpPr>
          <p:nvPr/>
        </p:nvSpPr>
        <p:spPr>
          <a:xfrm>
            <a:off x="7376160" y="1475081"/>
            <a:ext cx="2246811" cy="339786"/>
          </a:xfrm>
          <a:prstGeom prst="rect">
            <a:avLst/>
          </a:prstGeom>
          <a:noFill/>
        </p:spPr>
        <p:txBody>
          <a:bodyPr vert="horz" wrap="square" lIns="73152" tIns="36576" rIns="73152" bIns="36576" rtlCol="0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m-KH" sz="1600" dirty="0">
                <a:solidFill>
                  <a:srgbClr val="FF000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ជាលក្ខណៈវិនិច្ឆ័យដាច់ខាត</a:t>
            </a:r>
            <a:endParaRPr lang="en-US" sz="1600" dirty="0">
              <a:solidFill>
                <a:srgbClr val="FF0000"/>
              </a:solidFill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8351520" y="1743925"/>
            <a:ext cx="121920" cy="2677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B50FE3-6855-AB4E-774C-F4FA57C255B6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46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789494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1C75-ACA5-4C0C-A0E1-AF1A0E6C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609600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គន្លង​គ្រប់គ្រង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0" y="1415988"/>
          <a:ext cx="9753600" cy="4680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808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2062622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4403050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592120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283179">
                <a:tc>
                  <a:txBody>
                    <a:bodyPr/>
                    <a:lstStyle/>
                    <a:p>
                      <a:pPr algn="ctr"/>
                      <a:r>
                        <a:rPr lang="km-KH" sz="13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3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3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លក្ខណៈវិនិច្ឆ័យរង</a:t>
                      </a:r>
                      <a:endParaRPr lang="en-US" sz="13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3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3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3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3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391360">
                <a:tc rowSpan="7">
                  <a:txBody>
                    <a:bodyPr/>
                    <a:lstStyle/>
                    <a:p>
                      <a:pPr algn="l"/>
                      <a:r>
                        <a:rPr lang="km-KH" sz="1900" b="1" i="1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១. គុណវុឌ្ឍិ</a:t>
                      </a:r>
                      <a:endParaRPr lang="en-US" sz="19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b="1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១.១. កម្រិតវប្បធម៌</a:t>
                      </a:r>
                      <a:endParaRPr lang="en-US" sz="1300" b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១.១.១. បរិញ្ញាបត្រ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391360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១.១.២. បរិញ្ញាបត្រជាន់ខ្ពស់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391360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១.១.៣. បណ្ឌិត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960919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b="1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១.២. កម្រិតបណ្តុះបណ្តាលវិជ្ជាជីវៈ</a:t>
                      </a:r>
                      <a:endParaRPr lang="en-US" sz="13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១.២.១. សញ្ញាបត្របណ្តុះបណ្តាលវិជ្ជាជីវៈជានាយក ឬវិញ្ញាបនបត្រដែលមានតម្លៃស្មើ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728217692"/>
                  </a:ext>
                </a:extLst>
              </a:tr>
              <a:tr h="753944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km-KH" sz="1300" b="1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១.៣. ការអភិវឌ្ឍវិជ្ជាជីវៈជាប្រចាំ</a:t>
                      </a:r>
                      <a:endParaRPr lang="en-US" sz="13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១.៣.១. ចូលរួមការអភិវឌ្ឍវិជ្ជាជីវៈបាន​៦ក្រេឌីត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272942881"/>
                  </a:ext>
                </a:extLst>
              </a:tr>
              <a:tr h="753944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km-KH" sz="1400" kern="120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១.៣.២. ចូលរួមការអភិវឌ្ឍវិជ្ជាជីវៈបាន៩ក្រេឌីត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966977666"/>
                  </a:ext>
                </a:extLst>
              </a:tr>
              <a:tr h="753944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១.៣.៣. ចូលរួមការអភិវឌ្ឍវិជ្ជាជីវៈបាន១២ក្រេឌីត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66063072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BB8817C-0502-DEB8-8FD5-628B0D68FE13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47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824795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0" y="1371600"/>
          <a:ext cx="9753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740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3212862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2773368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894630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499344">
                <a:tc>
                  <a:txBody>
                    <a:bodyPr/>
                    <a:lstStyle/>
                    <a:p>
                      <a:pPr algn="ctr"/>
                      <a:r>
                        <a:rPr lang="km-KH" sz="16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</a:t>
                      </a:r>
                      <a:endParaRPr lang="en-US" sz="16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6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</a:t>
                      </a:r>
                      <a:endParaRPr lang="en-US" sz="16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60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សូចនាករ</a:t>
                      </a:r>
                      <a:endParaRPr lang="en-US" sz="16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600" b="1" kern="1200">
                          <a:solidFill>
                            <a:schemeClr val="lt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កម្រិតឋានៈវិជ្ជាជីវៈ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449077">
                <a:tc rowSpan="7">
                  <a:txBody>
                    <a:bodyPr/>
                    <a:lstStyle/>
                    <a:p>
                      <a:pPr algn="l"/>
                      <a:r>
                        <a:rPr lang="km-KH" sz="1900" b="1" i="1" kern="1200" dirty="0">
                          <a:solidFill>
                            <a:schemeClr val="dk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២. បទពិសោធការងារ</a:t>
                      </a:r>
                      <a:endParaRPr lang="en-US" sz="1900" b="1" i="1" kern="1200" dirty="0">
                        <a:solidFill>
                          <a:schemeClr val="dk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rowSpan="3"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២.១. បទពិសោធជានាយក ឬនាយករង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0" indent="-36004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២.១.១. បង្រៀន​ ៣ឆ្នាំ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>
                          <a:solidFill>
                            <a:schemeClr val="dk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382756">
                <a:tc vMerge="1">
                  <a:txBody>
                    <a:bodyPr/>
                    <a:lstStyle/>
                    <a:p>
                      <a:pPr algn="l"/>
                      <a:endParaRPr lang="en-US" sz="14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1400" b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0" indent="-36004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២.១.២. បង្រៀន ​៥ឆ្នាំ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>
                          <a:solidFill>
                            <a:schemeClr val="dk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459801">
                <a:tc vMerge="1">
                  <a:txBody>
                    <a:bodyPr/>
                    <a:lstStyle/>
                    <a:p>
                      <a:pPr algn="l"/>
                      <a:endParaRPr lang="en-US" sz="14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1400" b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0" indent="-36004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២.១.៣. បង្រៀន ​៧ឆ្នាំ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3574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២.២. បទពិសោធជានាយក ឬនាយករងនៅសាលារៀនខ្វះគ្រូ ឬស្ថិតនៅតំបន់ជួបការលំបាក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២.២.១. បាន ១ឆ្នាំ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879122307"/>
                  </a:ext>
                </a:extLst>
              </a:tr>
              <a:tr h="365450">
                <a:tc vMerge="1">
                  <a:txBody>
                    <a:bodyPr/>
                    <a:lstStyle/>
                    <a:p>
                      <a:pPr algn="l"/>
                      <a:endParaRPr lang="en-US" sz="14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២.២.២. បាន ៣ឆ្នាំ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805076187"/>
                  </a:ext>
                </a:extLst>
              </a:tr>
              <a:tr h="476522">
                <a:tc vMerge="1">
                  <a:txBody>
                    <a:bodyPr/>
                    <a:lstStyle/>
                    <a:p>
                      <a:pPr algn="l"/>
                      <a:endParaRPr lang="en-US" sz="14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២.២.៣. បាន ៥ឆ្នាំ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728217692"/>
                  </a:ext>
                </a:extLst>
              </a:tr>
              <a:tr h="1581574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២.៣. សមាជិកភាពនៃសហគមន៍សិក្សាវិជ្ជាជីវៈ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២.៣.១. ចូលរួមជាសមាជិកសកម្មនៃសហគមន៍សិក្សាវិជ្ជាជីវៈគណៈគ្រប់គ្រងសាលារៀន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272942881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434A1DA7-6EFE-FF1F-260F-05A92E73E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609600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គន្លង​គ្រប់គ្រង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1EB508-A0FF-78F0-7450-DECFF6FE22E0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48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409760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0" y="1371600"/>
          <a:ext cx="9753598" cy="4495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2033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2674293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3506676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660596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327403"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លក្ខណៈវិនិច្ឆ័យរង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705963">
                <a:tc rowSpan="7">
                  <a:txBody>
                    <a:bodyPr/>
                    <a:lstStyle/>
                    <a:p>
                      <a:pPr algn="l"/>
                      <a:r>
                        <a:rPr lang="km-KH" sz="1900" b="1" i="1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៣. ស្នាដៃការងារ </a:t>
                      </a:r>
                    </a:p>
                  </a:txBody>
                  <a:tcPr marL="73152" marR="73152" marT="36576" marB="36576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៣.១. ការបោះពុម្ពស្នាដៃស្រាវជ្រាវប្រតិបត្តិ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៣.១.១. ចំនួន១ អត្ថបទ ឬរបាយការណ៍ស្រាវជ្រាវ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705963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៣.១.២. ចំនួន៣អត្ថបទ ឬរបាយការណ៍ស្រាវជ្រាវ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705963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៣.១.៣. ចំនួន៥អត្ថបទ ឬរបាយការណ៍ស្រាវជ្រាវ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419485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៣.២. ការចែករំលែកចំណេះដឹង និងបទពិសោធ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៣.២.១. ចំនួន ៣កម្មវិធី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272942881"/>
                  </a:ext>
                </a:extLst>
              </a:tr>
              <a:tr h="423725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៣.២.២. ចំនួន ៥កម្មវិធី 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966977666"/>
                  </a:ext>
                </a:extLst>
              </a:tr>
              <a:tr h="419485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៣.២.៣. ចំនួន ១០ កម្មវិធី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660630724"/>
                  </a:ext>
                </a:extLst>
              </a:tr>
              <a:tr h="787814">
                <a:tc vMerge="1">
                  <a:txBody>
                    <a:bodyPr/>
                    <a:lstStyle/>
                    <a:p>
                      <a:pPr algn="l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៣.៣. ស្នាដៃវិជ្ជាជីវៈជាក់លាក់ផ្សេងទៀត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540385" marR="89535" indent="-45021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៣.៣.១. ស្នាដៃដែលទទួលស្គាល់ដោយក្រសួងអយក. ឬ រាជរដ្ឋាភិបាល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8918735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34E69FC9-E7F0-B2F2-1C58-F98ED3127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609600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គន្លង​គ្រប់គ្រង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A6BC65-6D33-9696-9FF8-53358D626EDC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49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01688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64A7FBF-2DE0-4849-9DC7-AB2BCC1ED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443" y="1127076"/>
            <a:ext cx="1976595" cy="1976596"/>
          </a:xfrm>
        </p:spPr>
      </p:pic>
      <p:pic>
        <p:nvPicPr>
          <p:cNvPr id="40" name="Picture Placeholder 11">
            <a:extLst>
              <a:ext uri="{FF2B5EF4-FFF2-40B4-BE49-F238E27FC236}">
                <a16:creationId xmlns:a16="http://schemas.microsoft.com/office/drawing/2014/main" id="{9A1098EC-17B9-4663-931A-7EC2A74CD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320" y="5403963"/>
            <a:ext cx="1045559" cy="871299"/>
          </a:xfrm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5F9EA9A4-B365-45B0-9991-F68DF2337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712" y="2604359"/>
            <a:ext cx="865629" cy="765404"/>
          </a:xfrm>
        </p:spPr>
      </p:pic>
      <p:pic>
        <p:nvPicPr>
          <p:cNvPr id="46" name="Picture Placeholder 11">
            <a:extLst>
              <a:ext uri="{FF2B5EF4-FFF2-40B4-BE49-F238E27FC236}">
                <a16:creationId xmlns:a16="http://schemas.microsoft.com/office/drawing/2014/main" id="{E8BEFAE8-8E1F-471E-9FDC-C0CB51ADC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318" y="4130791"/>
            <a:ext cx="804669" cy="731520"/>
          </a:xfrm>
        </p:spPr>
      </p:pic>
      <p:pic>
        <p:nvPicPr>
          <p:cNvPr id="44" name="Picture Placeholder 11">
            <a:extLst>
              <a:ext uri="{FF2B5EF4-FFF2-40B4-BE49-F238E27FC236}">
                <a16:creationId xmlns:a16="http://schemas.microsoft.com/office/drawing/2014/main" id="{74D86A10-BCCD-4CE2-9A36-D852A1A67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86" y="5601619"/>
            <a:ext cx="1045559" cy="778446"/>
          </a:xfrm>
        </p:spPr>
      </p:pic>
      <p:pic>
        <p:nvPicPr>
          <p:cNvPr id="48" name="Picture Placeholder 11">
            <a:extLst>
              <a:ext uri="{FF2B5EF4-FFF2-40B4-BE49-F238E27FC236}">
                <a16:creationId xmlns:a16="http://schemas.microsoft.com/office/drawing/2014/main" id="{9982CF15-E391-4403-8701-6F22884F8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563" y="2625724"/>
            <a:ext cx="865629" cy="796710"/>
          </a:xfrm>
        </p:spPr>
      </p:pic>
      <p:sp>
        <p:nvSpPr>
          <p:cNvPr id="38" name="Text Placeholder 62">
            <a:extLst>
              <a:ext uri="{FF2B5EF4-FFF2-40B4-BE49-F238E27FC236}">
                <a16:creationId xmlns:a16="http://schemas.microsoft.com/office/drawing/2014/main" id="{B4D30168-25CE-4C20-BBE9-2C5590AFEB4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35805" y="5649880"/>
            <a:ext cx="1706880" cy="334706"/>
          </a:xfrm>
        </p:spPr>
        <p:txBody>
          <a:bodyPr/>
          <a:lstStyle/>
          <a:p>
            <a:r>
              <a:rPr lang="km-KH" sz="144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អ្នកឯកទេសអប់រំល្អ</a:t>
            </a:r>
            <a:endParaRPr lang="en-US" sz="144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41" name="Text Placeholder 62">
            <a:extLst>
              <a:ext uri="{FF2B5EF4-FFF2-40B4-BE49-F238E27FC236}">
                <a16:creationId xmlns:a16="http://schemas.microsoft.com/office/drawing/2014/main" id="{B4D30168-25CE-4C20-BBE9-2C5590AFEB4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08628" y="4119636"/>
            <a:ext cx="1889760" cy="334706"/>
          </a:xfrm>
        </p:spPr>
        <p:txBody>
          <a:bodyPr/>
          <a:lstStyle/>
          <a:p>
            <a:r>
              <a:rPr lang="km-KH" sz="144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អ្នកឯកទេសអប់រំឈានមុខ</a:t>
            </a:r>
            <a:endParaRPr lang="en-US" sz="144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43" name="Text Placeholder 62">
            <a:extLst>
              <a:ext uri="{FF2B5EF4-FFF2-40B4-BE49-F238E27FC236}">
                <a16:creationId xmlns:a16="http://schemas.microsoft.com/office/drawing/2014/main" id="{B4D30168-25CE-4C20-BBE9-2C5590AFEB4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053508" y="2661157"/>
            <a:ext cx="1524000" cy="334706"/>
          </a:xfrm>
        </p:spPr>
        <p:txBody>
          <a:bodyPr/>
          <a:lstStyle/>
          <a:p>
            <a:r>
              <a:rPr lang="km-KH" sz="128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អ្នកឯកទេសអប់រំឆ្នើម</a:t>
            </a:r>
            <a:endParaRPr lang="en-US" sz="128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cxnSp>
        <p:nvCxnSpPr>
          <p:cNvPr id="32" name="Straight Connector 31"/>
          <p:cNvCxnSpPr>
            <a:cxnSpLocks/>
          </p:cNvCxnSpPr>
          <p:nvPr/>
        </p:nvCxnSpPr>
        <p:spPr>
          <a:xfrm flipH="1">
            <a:off x="1009596" y="2949859"/>
            <a:ext cx="1828800" cy="2651760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0" name="Picture Placeholder 11">
            <a:extLst>
              <a:ext uri="{FF2B5EF4-FFF2-40B4-BE49-F238E27FC236}">
                <a16:creationId xmlns:a16="http://schemas.microsoft.com/office/drawing/2014/main" id="{42823932-792D-43FD-8EB3-8E8407FD8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190" y="4005210"/>
            <a:ext cx="1111301" cy="740867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9" name="Straight Connector 38"/>
          <p:cNvCxnSpPr/>
          <p:nvPr/>
        </p:nvCxnSpPr>
        <p:spPr>
          <a:xfrm>
            <a:off x="2072640" y="4023360"/>
            <a:ext cx="39270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6" name="Picture Placeholder 11">
            <a:extLst>
              <a:ext uri="{FF2B5EF4-FFF2-40B4-BE49-F238E27FC236}">
                <a16:creationId xmlns:a16="http://schemas.microsoft.com/office/drawing/2014/main" id="{9A1098EC-17B9-4663-931A-7EC2A74CD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42" y="3709601"/>
            <a:ext cx="804669" cy="670707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7" name="Straight Connector 56"/>
          <p:cNvCxnSpPr/>
          <p:nvPr/>
        </p:nvCxnSpPr>
        <p:spPr>
          <a:xfrm>
            <a:off x="2865120" y="2987040"/>
            <a:ext cx="39270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8" name="Picture Placeholder 11">
            <a:extLst>
              <a:ext uri="{FF2B5EF4-FFF2-40B4-BE49-F238E27FC236}">
                <a16:creationId xmlns:a16="http://schemas.microsoft.com/office/drawing/2014/main" id="{5F9EA9A4-B365-45B0-9991-F68DF2337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93" y="2623404"/>
            <a:ext cx="804669" cy="710569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9" name="Text Placeholder 62">
            <a:extLst>
              <a:ext uri="{FF2B5EF4-FFF2-40B4-BE49-F238E27FC236}">
                <a16:creationId xmlns:a16="http://schemas.microsoft.com/office/drawing/2014/main" id="{B4D30168-25CE-4C20-BBE9-2C5590AFEB4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85359" y="5224335"/>
            <a:ext cx="608254" cy="334706"/>
          </a:xfrm>
        </p:spPr>
        <p:txBody>
          <a:bodyPr/>
          <a:lstStyle/>
          <a:p>
            <a:r>
              <a:rPr lang="km-KH" sz="144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គ្រូល្អ</a:t>
            </a:r>
            <a:endParaRPr lang="en-US" sz="144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60" name="Text Placeholder 61">
            <a:extLst>
              <a:ext uri="{FF2B5EF4-FFF2-40B4-BE49-F238E27FC236}">
                <a16:creationId xmlns:a16="http://schemas.microsoft.com/office/drawing/2014/main" id="{B79AF253-AC40-4AA1-AFA7-9A4836DA01B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623743" y="3950161"/>
            <a:ext cx="1049451" cy="229531"/>
          </a:xfrm>
        </p:spPr>
        <p:txBody>
          <a:bodyPr/>
          <a:lstStyle/>
          <a:p>
            <a:r>
              <a:rPr lang="km-KH" sz="144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គ្រូឈានមុខ</a:t>
            </a:r>
            <a:endParaRPr lang="en-US" sz="144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2EFCA5F8-2322-4618-9000-E296A1B5768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417820" y="2780349"/>
            <a:ext cx="1045559" cy="430949"/>
          </a:xfrm>
        </p:spPr>
        <p:txBody>
          <a:bodyPr/>
          <a:lstStyle/>
          <a:p>
            <a:r>
              <a:rPr lang="km-KH" sz="144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គ្រូឆ្នើម</a:t>
            </a:r>
            <a:endParaRPr lang="en-US" sz="144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68" name="Text Placeholder 62">
            <a:extLst>
              <a:ext uri="{FF2B5EF4-FFF2-40B4-BE49-F238E27FC236}">
                <a16:creationId xmlns:a16="http://schemas.microsoft.com/office/drawing/2014/main" id="{B4D30168-25CE-4C20-BBE9-2C5590AFEB4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87104" y="5673407"/>
            <a:ext cx="1049451" cy="334706"/>
          </a:xfrm>
        </p:spPr>
        <p:txBody>
          <a:bodyPr/>
          <a:lstStyle/>
          <a:p>
            <a:r>
              <a:rPr lang="km-KH" sz="144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នាយកល្អ</a:t>
            </a:r>
            <a:endParaRPr lang="en-US" sz="144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B4D30168-25CE-4C20-BBE9-2C5590AFEB4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58678" y="4161845"/>
            <a:ext cx="1341120" cy="334706"/>
          </a:xfrm>
        </p:spPr>
        <p:txBody>
          <a:bodyPr/>
          <a:lstStyle/>
          <a:p>
            <a:r>
              <a:rPr lang="km-KH" sz="144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នាយកឈានមុខ</a:t>
            </a:r>
            <a:endParaRPr lang="en-US" sz="144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70" name="Text Placeholder 62">
            <a:extLst>
              <a:ext uri="{FF2B5EF4-FFF2-40B4-BE49-F238E27FC236}">
                <a16:creationId xmlns:a16="http://schemas.microsoft.com/office/drawing/2014/main" id="{B4D30168-25CE-4C20-BBE9-2C5590AFEB4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01867" y="2673810"/>
            <a:ext cx="1341120" cy="334706"/>
          </a:xfrm>
        </p:spPr>
        <p:txBody>
          <a:bodyPr/>
          <a:lstStyle/>
          <a:p>
            <a:r>
              <a:rPr lang="km-KH" sz="144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នាយកឆ្នើម</a:t>
            </a:r>
            <a:endParaRPr lang="en-US" sz="144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71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2849799" y="2194560"/>
            <a:ext cx="1694687" cy="339786"/>
          </a:xfrm>
        </p:spPr>
        <p:txBody>
          <a:bodyPr/>
          <a:lstStyle/>
          <a:p>
            <a:r>
              <a:rPr lang="km-KH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គន្លងបង្រៀន</a:t>
            </a:r>
            <a:endParaRPr lang="en-US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72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5036555" y="2194560"/>
            <a:ext cx="1694687" cy="339786"/>
          </a:xfrm>
        </p:spPr>
        <p:txBody>
          <a:bodyPr/>
          <a:lstStyle/>
          <a:p>
            <a:r>
              <a:rPr lang="km-KH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គន្លងគ្រប់គ្រង</a:t>
            </a:r>
            <a:endParaRPr lang="en-US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73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7554351" y="2172915"/>
            <a:ext cx="1694687" cy="339786"/>
          </a:xfrm>
        </p:spPr>
        <p:txBody>
          <a:bodyPr/>
          <a:lstStyle/>
          <a:p>
            <a:r>
              <a:rPr lang="km-KH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គន្លងឯកទេសអប់រំ</a:t>
            </a:r>
            <a:endParaRPr lang="en-US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85F251-D4FA-12CF-F779-816A84421ADF}"/>
              </a:ext>
            </a:extLst>
          </p:cNvPr>
          <p:cNvSpPr/>
          <p:nvPr/>
        </p:nvSpPr>
        <p:spPr>
          <a:xfrm>
            <a:off x="-20320" y="0"/>
            <a:ext cx="979424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D863C-1CF5-AB47-456E-0B6576893FAB}"/>
              </a:ext>
            </a:extLst>
          </p:cNvPr>
          <p:cNvSpPr txBox="1"/>
          <p:nvPr/>
        </p:nvSpPr>
        <p:spPr>
          <a:xfrm>
            <a:off x="20320" y="301684"/>
            <a:ext cx="9753600" cy="430887"/>
          </a:xfrm>
          <a:prstGeom prst="rect">
            <a:avLst/>
          </a:prstGeom>
        </p:spPr>
        <p:txBody>
          <a:bodyPr wrap="square" lIns="0" tIns="0" rIns="0" bIns="0" rtlCol="0" anchor="b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  <a:sym typeface="Wingdings" panose="05000000000000000000" pitchFamily="2" charset="2"/>
              </a:rPr>
              <a:t>ឋានៈវិជ្ជាជីវៈក្នុងគន្លងអាជីពគ្រូបង្រៀន</a:t>
            </a:r>
          </a:p>
        </p:txBody>
      </p:sp>
      <p:pic>
        <p:nvPicPr>
          <p:cNvPr id="42" name="Picture Placeholder 11">
            <a:extLst>
              <a:ext uri="{FF2B5EF4-FFF2-40B4-BE49-F238E27FC236}">
                <a16:creationId xmlns:a16="http://schemas.microsoft.com/office/drawing/2014/main" id="{42823932-792D-43FD-8EB3-8E8407FD8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52" y="5051693"/>
            <a:ext cx="956692" cy="909582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F34D97-3278-D381-2C7E-493AC33D841E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969128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0" y="1427312"/>
          <a:ext cx="9753600" cy="4516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2033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2536442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3644528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660597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333543"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លក្ខណៈវិនិច្ឆ័យរង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1394248">
                <a:tc rowSpan="3">
                  <a:txBody>
                    <a:bodyPr/>
                    <a:lstStyle/>
                    <a:p>
                      <a:pPr algn="l"/>
                      <a:r>
                        <a:rPr lang="km-KH" sz="1900" b="1" i="1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 លទ្ធផលសិក្សារបស់សិស្ស</a:t>
                      </a:r>
                    </a:p>
                    <a:p>
                      <a:pPr algn="l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  <a:p>
                      <a:pPr algn="l"/>
                      <a:r>
                        <a:rPr lang="km-KH" sz="1400" b="1" i="1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*ករណីលើកលែង៖សម្រាប់មតេ្តយ្យសិក្សាលក្ខណៈវិនិច្ឆ័យនេះត្រូវលើកលែង</a:t>
                      </a:r>
                    </a:p>
                  </a:txBody>
                  <a:tcPr marL="73152" marR="73152" marT="36576" marB="36576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 ភាគរយសិស្សក្នុងសាលាដែលខ្លួនគ្រប់គ្រង និងដឹកនាំប្រឡងជាប់តេស្តស្តង់ដាកើនឡើងធៀបនឹងលទ្ធផលដើមឆ្នាំ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៤.១.១. ភាគរយសិស្សក្នុងសាលារបស់ខ្លួន ប្រឡងជាប់តេស្តស្តង់ដាកើនឡើងយ៉ាងហោចណាស់ ៣០ភាគរយធៀបនឹងលទ្ធផលតេស្តដើមឆ្នាំ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1394248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៤.១.២. ភាគរយសិស្សក្នុងសាលារបស់ខ្លួន ប្រឡងជាប់តេស្តស្តង់ដាកើនឡើងយ៉ាងហោចណាស់ ៥០ភាគរយ ដល់ក្រោម ៧០ភាគរយ ធៀបនឹងលទ្ធផលតេស្តដើមឆ្នាំ 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1394248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៤.១.៣. ភាគរយសិស្សក្នុងសាលារបស់ខ្លួន ប្រឡងជាប់តេស្តស្តង់ដាកើនឡើងយ៉ាងហោចណាស់ ៧០ភាគរយឡើងទៅធៀបនឹងលទ្ធផលតេស្តដើមឆ្នាំ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2500401C-78BE-D33B-3126-24F4F9DB9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609600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គន្លង​គ្រប់គ្រង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9ABFBC-A4ED-1C98-920A-71BF99A6F096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50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080123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0" y="1372621"/>
          <a:ext cx="9753599" cy="4494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2034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1872972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4307997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660596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413044">
                <a:tc>
                  <a:txBody>
                    <a:bodyPr/>
                    <a:lstStyle/>
                    <a:p>
                      <a:pPr algn="ctr"/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លក្ខណៈវិនិច្ឆ័យរង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សូចនាករ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300" b="1" kern="1200" dirty="0">
                          <a:solidFill>
                            <a:schemeClr val="lt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កម្រិតឋានៈវិជ្ជាជីវៈ</a:t>
                      </a:r>
                      <a:endParaRPr lang="en-US" sz="1300" b="1" kern="1200" dirty="0">
                        <a:solidFill>
                          <a:schemeClr val="lt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1360578">
                <a:tc rowSpan="3">
                  <a:txBody>
                    <a:bodyPr/>
                    <a:lstStyle/>
                    <a:p>
                      <a:pPr algn="l"/>
                      <a:r>
                        <a:rPr lang="km-KH" sz="19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៤. លទ្ធផលសិក្សារបស់សិស្ស</a:t>
                      </a:r>
                    </a:p>
                    <a:p>
                      <a:pPr algn="l"/>
                      <a:endParaRPr lang="km-KH" sz="1300" b="1" i="1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  <a:p>
                      <a:pPr algn="l"/>
                      <a:r>
                        <a:rPr lang="km-KH" sz="13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*ករណីលើកលែង៖សម្រាប់មតេ្តយ្យសិក្សាលក្ខណៈវិនិច្ឆ័យនេះត្រូវលើកលែង</a:t>
                      </a:r>
                    </a:p>
                  </a:txBody>
                  <a:tcPr marL="73152" marR="73152" marT="36576" marB="36576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៤.២. អត្រាសិស្សបោះបង់</a:t>
                      </a:r>
                      <a:endParaRPr lang="en-US" sz="1300" b="1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៤.២.១. អត្រាសិស្សបោះបង់ក្នុងសាលារបស់ខ្លួន៖ </a:t>
                      </a:r>
                    </a:p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-	សម្រាប់បឋមសិក្សា យ៉ាងច្រើនណាស់២ភាគរយ</a:t>
                      </a:r>
                    </a:p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-	សម្រាប់មធ្យមសិក្សា យ៉ាងច្រើនណាស់៩ភាគរយ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1360578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៤.២.២. អត្រាសិស្សបោះបង់ក្នុងសាលារបស់ខ្លួន៖ </a:t>
                      </a:r>
                    </a:p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-	សម្រាប់បឋមសិក្សា យ៉ាងច្រើនណាស់១ភាគរយ</a:t>
                      </a:r>
                    </a:p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-	សម្រាប់មធ្យមសិក្សា យ៉ាងច្រើនណាស់៦ភាគរយ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1360578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៤.២.៣. អត្រាសិស្សបោះបង់ក្នុងសាលារបស់ខ្លួន៖ </a:t>
                      </a:r>
                    </a:p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-	សម្រាប់បឋមសិក្សា សូន្យភាគរយ</a:t>
                      </a:r>
                    </a:p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-	សម្រាប់មធ្យមសិក្សា យ៉ាងច្រើនណាស់៣ភាគរយ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BC766CED-AD4C-5E6E-6DBB-50934D700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609600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គន្លង​គ្រប់គ្រង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6C1651-8A9C-D17C-9C87-7A273A80EBC4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51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72057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0" y="1371600"/>
          <a:ext cx="9753601" cy="472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2034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1834371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4346599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660597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415454">
                <a:tc>
                  <a:txBody>
                    <a:bodyPr/>
                    <a:lstStyle/>
                    <a:p>
                      <a:pPr algn="ctr"/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លក្ខណៈវិនិច្ឆ័យរង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សូចនាករ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300" b="1" kern="1200" dirty="0">
                          <a:solidFill>
                            <a:schemeClr val="lt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កម្រិតឋានៈវិជ្ជាជីវៈ</a:t>
                      </a:r>
                      <a:endParaRPr lang="en-US" sz="1300" b="1" kern="1200" dirty="0">
                        <a:solidFill>
                          <a:schemeClr val="lt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1436315">
                <a:tc rowSpan="3">
                  <a:txBody>
                    <a:bodyPr/>
                    <a:lstStyle/>
                    <a:p>
                      <a:pPr algn="l"/>
                      <a:r>
                        <a:rPr lang="km-KH" sz="19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៤. លទ្ធផលសិក្សារបស់សិស្ស</a:t>
                      </a:r>
                    </a:p>
                    <a:p>
                      <a:pPr algn="l"/>
                      <a:endParaRPr lang="km-KH" sz="1300" b="1" i="1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  <a:p>
                      <a:pPr algn="l"/>
                      <a:r>
                        <a:rPr lang="km-KH" sz="13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*ករណីលើកលែង៖សម្រាប់មតេ្តយ្យសិក្សាលក្ខណៈវិនិច្ឆ័យនេះត្រូវលើកលែង</a:t>
                      </a:r>
                    </a:p>
                  </a:txBody>
                  <a:tcPr marL="73152" marR="73152" marT="36576" marB="36576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៤.៣. អត្រាបញ្ចប់ការសិក្សា</a:t>
                      </a:r>
                      <a:endParaRPr lang="en-US" sz="1300" b="1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៤.៣.១. អត្រាសិស្សបញ្ចប់ការសិក្សាក្នុងសាលារបស់ខ្លួន៖ </a:t>
                      </a:r>
                    </a:p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-	សម្រាប់បឋមសិក្សាកើនបាន២.៦៣ ភាគរយ</a:t>
                      </a:r>
                    </a:p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-	សម្រាប់មធ្យមសិក្សាកើនបាន៤.៦៣ ភាគរយ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1436315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៤.៣.២. អត្រាសិស្សបញ្ចប់ការសិក្សាក្នុងសាលារបស់ខ្លួន៖ </a:t>
                      </a:r>
                    </a:p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-	សម្រាប់បឋមសិក្សាកើនបាន៣.៦៨ ភាគរយ</a:t>
                      </a:r>
                    </a:p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-	សម្រាប់មធ្យមសិក្សាកើនបាន៦.៤៨ ភាគរយ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1436315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៤.៣.៣. អត្រាសិស្សបញ្ចប់ការសិក្សាក្នុងសាលារបស់ខ្លួន៖ </a:t>
                      </a:r>
                    </a:p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-	សម្រាប់បឋមសិក្សាកើនបាន៥.២៥ ភាគរយ</a:t>
                      </a:r>
                    </a:p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-	សម្រាប់មធ្យមសិក្សាកើនបាន៩.២៥ ភាគរយ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BB816271-EC9E-B8A3-11A7-4CF82D683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609600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គន្លង​គ្រប់គ្រង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C24DD9-2F82-F6B4-A800-58ED0EE46D4A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52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953761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0" y="1371601"/>
          <a:ext cx="9753598" cy="4845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344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637344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637344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1791865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4807314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242387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215652">
                <a:tc gridSpan="3">
                  <a:txBody>
                    <a:bodyPr/>
                    <a:lstStyle/>
                    <a:p>
                      <a:pPr algn="ctr"/>
                      <a:r>
                        <a:rPr lang="km-KH" sz="9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</a:t>
                      </a:r>
                      <a:endParaRPr lang="en-US" sz="9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9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លក្ខណៈវិនិច្ឆ័យរង</a:t>
                      </a:r>
                      <a:endParaRPr lang="en-US" sz="9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9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សូចនាករ</a:t>
                      </a:r>
                      <a:endParaRPr lang="en-US" sz="9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900" b="1" kern="1200" dirty="0">
                          <a:solidFill>
                            <a:schemeClr val="lt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កម្រិតឋានៈវិជ្ជាជីវៈ</a:t>
                      </a:r>
                      <a:endParaRPr lang="en-US" sz="900" b="1" kern="1200" dirty="0">
                        <a:solidFill>
                          <a:schemeClr val="lt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300683">
                <a:tc rowSpan="9">
                  <a:txBody>
                    <a:bodyPr/>
                    <a:lstStyle/>
                    <a:p>
                      <a:pPr algn="ctr"/>
                      <a:r>
                        <a:rPr lang="km-KH" sz="19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km-KH" sz="10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៥.១. វិជ្ជាសម្បទា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0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ភាសាបរទេស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0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៥.១.១. ចំណេះដឹងលើភាសាបរទេស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100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៥.១.១.១. កម្រិតបឋម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1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1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300683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100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៥.១.១.២. កម្រិតមធ្យម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1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1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300683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100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៥.១.១.៣. កម្រិតខ្ពស់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1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1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3006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0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 ដឹកនាំ និងគ្រប់គ្រង</a:t>
                      </a:r>
                    </a:p>
                    <a:p>
                      <a:pPr algn="ctr"/>
                      <a:endParaRPr lang="km-KH" sz="1000" b="1" i="1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0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៥.១.២. ចំណេះដឹងលើការ ដឹកនាំ និងគ្រប់គ្រង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1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៥.១.២.១. ពណ៌នាបានពីទ្រឹស្តីផ្សេងៗលើការដឹកនាំ និងគ្រប់គ្រង</a:t>
                      </a:r>
                      <a:endParaRPr lang="en-US" sz="11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1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1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28960164"/>
                  </a:ext>
                </a:extLst>
              </a:tr>
              <a:tr h="4772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2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1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៥.១.២.២. សម្របសម្រួល សហការ និងគាំទ្រសហការីឱ្យយល់ដឹងលើការដឹកនាំ និងគ្រប់គ្រង</a:t>
                      </a:r>
                      <a:endParaRPr lang="en-US" sz="11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1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1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061199446"/>
                  </a:ext>
                </a:extLst>
              </a:tr>
              <a:tr h="4772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2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1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៥.១.២.៣. ពណ៌នាបានពីគោលវិធីប្រកបដោយភាពច្នៃប្រឌិតនិងនវានុវត្តន៍ ដើម្បីលើកកម្ពស់ការយល់ដឹងលើការ ដឹកនាំ និងគ្រប់គ្រង</a:t>
                      </a:r>
                      <a:endParaRPr lang="en-US" sz="11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1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1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977764926"/>
                  </a:ext>
                </a:extLst>
              </a:tr>
              <a:tr h="726242"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0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ផែនការយុទ្ធសាស្ត្រ និងគោលនយោបាយអប់រំជាតិ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0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៥.១.៣. ចំណេះដឹងលើគោលនយោបាយអប់រំ គោលដៅអប់រំ និងគោលបំណងអប់រំចំណេះទូទៅ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1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៥.១.៣.១. ពណ៌នាបានពីគោលនយោបាយអប់រំជាតិ គោលដៅអប់រំជាតិ គោលបំណងអប់រំចំណេះទូទៅ កម្មវិធីសិក្សា ព្រមទាំងយុទ្ធសាស្ត្រដែលធ្វើឱ្យសម្រេចគោលដៅទាំងនោះ</a:t>
                      </a:r>
                      <a:endParaRPr lang="en-US" sz="11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1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1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261965877"/>
                  </a:ext>
                </a:extLst>
              </a:tr>
              <a:tr h="726242"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4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1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៥.១.៣.២. សម្របសម្រួល សហការ និងគាំទ្រសហការីឱ្យពណ៌នាបានពីគោលនយោបាយអប់រំជាតិ គោលដៅអប់រំជាតិ គោលបំណងអប់រំចំណេះទូទៅ កម្មវិធីសិក្សា ព្រមទាំងយុទ្ធសាស្ត្រដែលធ្វើឱ្យសម្រេចគោលដៅទាំងនោះ</a:t>
                      </a:r>
                      <a:endParaRPr lang="en-US" sz="11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1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1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869697685"/>
                  </a:ext>
                </a:extLst>
              </a:tr>
              <a:tr h="975240"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4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1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៥.១.៣.៣. ពណ៌នាបានពីគោលវិធីប្រកបដោយភាពច្នៃប្រឌិត និងនវានុវត្តន៍ ដើម្បីលើកកម្ពស់ការយល់ដឹងពីគោលនយោបាយអប់រំជាតិ គោលដៅអប់រំជាតិ គោលបំណងអប់រំចំណេះទូទៅ កម្មវិធីសិក្សា ព្រមទាំងយុទ្ធសាស្ត្រដែលធ្វើឱ្យសម្រេចគោលដៅទាំងនោះ</a:t>
                      </a:r>
                      <a:endParaRPr lang="en-US" sz="11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1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1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186515136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A0873F63-8686-9FE0-2952-91D708BD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609600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គន្លង​គ្រប់គ្រង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9F8FA1-380D-60EC-5F9C-AFEB795EE0D5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53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209071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1C75-ACA5-4C0C-A0E1-AF1A0E6C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59" y="685800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គន្លង​គ្រប់គ្រង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0" y="1402080"/>
          <a:ext cx="9753599" cy="5129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344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443261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528496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1875020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4798545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470933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219456">
                <a:tc gridSpan="3">
                  <a:txBody>
                    <a:bodyPr/>
                    <a:lstStyle/>
                    <a:p>
                      <a:pPr algn="ctr"/>
                      <a:r>
                        <a:rPr lang="km-KH" sz="10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</a:t>
                      </a:r>
                      <a:endParaRPr lang="en-US" sz="10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0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លក្ខណៈវិនិច្ឆ័យរង</a:t>
                      </a:r>
                      <a:endParaRPr lang="en-US" sz="10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0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សូចនាករ</a:t>
                      </a:r>
                      <a:endParaRPr lang="en-US" sz="10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000" b="1" kern="1200" dirty="0">
                          <a:solidFill>
                            <a:schemeClr val="lt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កម្រិតឋានៈវិជ្ជាជីវៈ</a:t>
                      </a:r>
                      <a:endParaRPr lang="en-US" sz="1000" b="1" kern="1200" dirty="0">
                        <a:solidFill>
                          <a:schemeClr val="lt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560832">
                <a:tc rowSpan="6">
                  <a:txBody>
                    <a:bodyPr/>
                    <a:lstStyle/>
                    <a:p>
                      <a:pPr algn="ctr"/>
                      <a:r>
                        <a:rPr lang="km-KH" sz="19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km-KH" sz="13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៥.១. វិជ្ជាសម្បទា</a:t>
                      </a:r>
                    </a:p>
                  </a:txBody>
                  <a:tcPr marL="73152" marR="73152" marT="36576" marB="36576" vert="vert27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km-KH" sz="13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ចក្ខុវិស័យ ផែនការសកម្មភាព និងការពិនិត្យតាមដាន និងវាយតម្លៃ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៥.១.៤. ចំណេះដឹងលើការរៀបចំចក្ខុវិស័យ បេសកកម្ម និងផែនការសកម្មភាព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៥.១.៤.១. ពណ៌នាបានពីបញ្ញតិ្តនិងវិធីសាស្រ្តក្នុងការកំណត់ចក្ខុវិស័យ បេសកកម្ម និងផែនការសកម្មភាពរបស់សាលារៀន</a:t>
                      </a:r>
                      <a:endParaRPr lang="en-US" sz="13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853440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៥.១.៤.២. សម្របសម្រួល សហការ និងគាំទ្រ សហការីឱ្យយល់ពីបញ្ញតិ្តនិងវិធីសាស្រ្តក្នុងការកំណត់ចក្ខុវិស័យ បេសកកម្ម និងផែនការសកម្មភាពរបស់សាលារៀន</a:t>
                      </a:r>
                      <a:endParaRPr lang="en-US" sz="13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913162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៥.១.៤.៣. ពណ៌នាបានពីគោលវិធីប្រកបដោយភាពច្នៃប្រឌិត និងនវានុវត្តន៍ ដើម្បីលើកកម្ពស់ការយល់ដឹងពីបញ្ញតិ្ត និងវិធីសាស្រ្តក្នុងការកំណត់ចក្ខុវិស័យ បេសកកម្ម និងផែនការសកម្មភាពរបស់សាលារៀន</a:t>
                      </a:r>
                      <a:endParaRPr lang="en-US" sz="13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560832"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៥.១.៥. ចំណេះដឹងលើ   ការពិនិត្យតាមដាន និងវាយតម្លៃការងារជាប្រចាំ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៥.១.៥.១. ពណ៌នាបានពីបញ្ញត្តិ និងយន្តការក្នុងការពិនិត្យតាមដាន និងវាយតម្លៃការងារកម្រិតសាលារៀន</a:t>
                      </a:r>
                      <a:endParaRPr lang="en-US" sz="13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261965877"/>
                  </a:ext>
                </a:extLst>
              </a:tr>
              <a:tr h="853440"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4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៥.១.៥.២. សម្របសម្រួល   សហការ និងគាំទ្រសហការី ឱ្យយល់ពីបញ្ញត្តិ និងយន្តការក្នុងការពិនិត្យតាមដាន និងវាយតម្លៃការងារកម្រិតសាលារៀន</a:t>
                      </a:r>
                      <a:endParaRPr lang="en-US" sz="13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869697685"/>
                  </a:ext>
                </a:extLst>
              </a:tr>
              <a:tr h="853440"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4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៥.១.៥.៣. ពណ៌នាបានពីគោលវិធីប្រកបដោយភាពច្នៃប្រឌិតនិងនវានុវត្តន៍ ដើម្បីលើកកម្ពស់ការយល់ដឹងពីបញ្ញត្តិ និងយន្តការក្នុងការពិនិត្យតាមដាន និងវាយតម្លៃការងារកម្រិតសាលារៀន</a:t>
                      </a:r>
                      <a:endParaRPr lang="en-US" sz="13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18651513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E82CB6B-275C-7FA6-9F44-FAF4682CE675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54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456404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0" y="1340659"/>
          <a:ext cx="9753600" cy="4633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345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443261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528496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2497406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4176159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470933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412500">
                <a:tc gridSpan="3">
                  <a:txBody>
                    <a:bodyPr/>
                    <a:lstStyle/>
                    <a:p>
                      <a:pPr algn="ctr"/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លក្ខណៈវិនិច្ឆ័យរង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សូចនាករ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300" b="1" kern="1200" dirty="0">
                          <a:solidFill>
                            <a:schemeClr val="lt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កម្រិតឋានៈវិជ្ជាជីវៈ</a:t>
                      </a:r>
                      <a:endParaRPr lang="en-US" sz="1300" b="1" kern="1200" dirty="0">
                        <a:solidFill>
                          <a:schemeClr val="lt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585578">
                <a:tc rowSpan="6">
                  <a:txBody>
                    <a:bodyPr/>
                    <a:lstStyle/>
                    <a:p>
                      <a:pPr algn="ctr"/>
                      <a:r>
                        <a:rPr lang="km-KH" sz="19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km-KH" sz="13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៥.២. បំណិនសម្បទា</a:t>
                      </a:r>
                    </a:p>
                  </a:txBody>
                  <a:tcPr marL="73152" marR="73152" marT="36576" marB="36576" vert="vert27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km-KH" sz="13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ការគ្រប់គ្រងរដ្ឋបាល បុគ្គលិក និងហិរញ្ញវត្ថុ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៥.២.១. ការគ្រប់គ្រងរដ្ឋបាលសាលារៀនប្រកបដោយប្រសិទ្ធភាព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៥.២.១.១. គ្រប់គ្រងរដ្ឋបាលសាលារៀនប្រកបដោយប្រសិទ្ធភាព</a:t>
                      </a:r>
                      <a:endParaRPr lang="en-US" sz="13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891096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៥.២.១.២. សម្របសម្រួល សហការ និងគាំទ្រសហការី ឱ្យអនុវត្តការគ្រប់គ្រងរដ្ឋបាលសាលារៀនប្រកបដោយប្រសិទ្ធភាព</a:t>
                      </a:r>
                      <a:endParaRPr lang="en-US" sz="13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891096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៥.២.១.៣. បង្កើតគោលវិធីប្រកបដោយភាពច្នៃប្រឌិតនិងនវានុវត្តន៍ ដើម្បីគ្រប់គ្រងរដ្ឋបាលសាលារៀនឱ្យកាន់តែមានប្រសិទ្ធភាព។</a:t>
                      </a:r>
                      <a:endParaRPr lang="en-US" sz="13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376938"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៥.២.២. ការគ្រប់គ្រងបុគ្គលិកប្រកបដោយប្រសិទ្ធភាព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៥.២.២.១. គ្រប់គ្រងបុគ្គលិកប្រកបដោយប្រសិទ្ធភាព</a:t>
                      </a:r>
                      <a:endParaRPr lang="en-US" sz="13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0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0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261965877"/>
                  </a:ext>
                </a:extLst>
              </a:tr>
              <a:tr h="585578"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4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៥.២.២.២. សម្របសម្រួល សហការ និងគាំទ្រសហការី ឱ្យគ្រប់គ្រងបុគ្គលិកប្រកបដោយប្រសិទ្ធភាព</a:t>
                      </a:r>
                      <a:endParaRPr lang="en-US" sz="13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0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0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869697685"/>
                  </a:ext>
                </a:extLst>
              </a:tr>
              <a:tr h="891096"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4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៥.២.២.៣. បង្កើតគោលវិធីប្រកបដោយភាពច្នៃប្រឌិតនិងនវានុវត្តន៍ ដើម្បីលើកកម្ពស់ការគ្រប់គ្រងបុគ្គលិកឱ្យកាន់តែមានប្រសិទ្ធភាព</a:t>
                      </a:r>
                      <a:endParaRPr lang="en-US" sz="13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0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0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186515136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B93AF1C0-8674-96D9-41C2-5DD14E2F9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609600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គន្លង​គ្រប់គ្រង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AB2CFF-63CA-C2E0-9518-42CB6D1DE918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55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692536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0" y="1380363"/>
          <a:ext cx="9753600" cy="4433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344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443261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528497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2310878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4362687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470933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391286">
                <a:tc gridSpan="3">
                  <a:txBody>
                    <a:bodyPr/>
                    <a:lstStyle/>
                    <a:p>
                      <a:pPr algn="ctr"/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លក្ខណៈវិនិច្ឆ័យរង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សូចនាករ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300" b="1" kern="1200" dirty="0">
                          <a:solidFill>
                            <a:schemeClr val="lt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កម្រិតឋានៈវិជ្ជាជីវៈ</a:t>
                      </a:r>
                      <a:endParaRPr lang="en-US" sz="1300" b="1" kern="1200" dirty="0">
                        <a:solidFill>
                          <a:schemeClr val="lt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342258">
                <a:tc rowSpan="6">
                  <a:txBody>
                    <a:bodyPr/>
                    <a:lstStyle/>
                    <a:p>
                      <a:pPr algn="ctr"/>
                      <a:r>
                        <a:rPr lang="km-KH" sz="19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km-KH" sz="13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៥.២. បំណិនសម្បទា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3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ការគ្រប់គ្រងរដ្ឋបាល បុគ្គលិក និងហិរញ្ញវត្ថុ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៥.២.៣. ការគ្រប់គ្រងហិរញ្ញវត្ថុប្រកបដោយប្រសិទ្ធភាព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៥.២.៣.១. គ្រប់គ្រងហិរញ្ញវត្ថុប្រកបដោយប្រសិទ្ធភាព</a:t>
                      </a:r>
                      <a:endParaRPr lang="en-US" sz="13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845268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៥.២.៣.២. សម្របសម្រួល សហការ និងគាំទ្រសហការី ឱ្យអនុវត្តបាននូវការគ្រប់គ្រងហិរញ្ញវត្ថុប្រកបដោយប្រសិទ្ធភាព</a:t>
                      </a:r>
                      <a:endParaRPr lang="en-US" sz="13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858475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៥.២.៣.៣. បង្កើតគោលវិធីប្រកបដោយភាពច្នៃប្រឌិតនិងនវានុវត្តន៍ ដើម្បីលើកកម្ពស់ការគ្រប់គ្រងហិរញ្ញវត្ថុឱ្យកាន់តែមានប្រសិទ្ធភាព</a:t>
                      </a:r>
                      <a:endParaRPr lang="en-US" sz="13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564141">
                <a:tc vMerge="1">
                  <a:txBody>
                    <a:bodyPr/>
                    <a:lstStyle/>
                    <a:p>
                      <a:pPr algn="ctr"/>
                      <a:endParaRPr lang="km-KH" sz="16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6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3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ការអនុវត្តកម្មវិធីសិក្សា ការរៀន និងបង្រៀន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៥.២.៤. ការដឹកនាំ និងគ្រប់គ្រងការរៀននិងបង្រៀន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៥.២.៤.១. ដឹកនាំ និងគ្រប់គ្រងការរៀននិងបង្រៀនប្រកបដោយប្រសិទ្ធភាព</a:t>
                      </a:r>
                      <a:endParaRPr lang="en-US" sz="13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124055845"/>
                  </a:ext>
                </a:extLst>
              </a:tr>
              <a:tr h="845268">
                <a:tc vMerge="1">
                  <a:txBody>
                    <a:bodyPr/>
                    <a:lstStyle/>
                    <a:p>
                      <a:pPr algn="ctr"/>
                      <a:endParaRPr lang="km-KH" sz="16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6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6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6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៥.២.៤.២. សម្របសម្រួល សហការ និងគាំទ្រសហការី ឱ្យដឹកនាំ និងគ្រប់គ្រងការរៀននិងបង្រៀនប្រកបដោយប្រសិទ្ធភាព</a:t>
                      </a:r>
                      <a:endParaRPr lang="en-US" sz="13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80105061"/>
                  </a:ext>
                </a:extLst>
              </a:tr>
              <a:tr h="564141">
                <a:tc vMerge="1">
                  <a:txBody>
                    <a:bodyPr/>
                    <a:lstStyle/>
                    <a:p>
                      <a:pPr algn="ctr"/>
                      <a:endParaRPr lang="km-KH" sz="16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6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6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6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៥.២.៤.៣. បង្កើតគោលវិធីដើម្បីលើកកម្ពស់ការដឹកនាំ និងគ្រប់គ្រងការរៀននិងបង្រៀនឱ្យកាន់តែមានប្រសិទ្ធភាព</a:t>
                      </a:r>
                      <a:endParaRPr lang="en-US" sz="13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4272580459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18356167-41C4-D568-546A-F3FDFCF99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609600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គន្លង​គ្រប់គ្រង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055F72-D301-B0C9-97C3-45DBFA360AEC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56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230257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0" y="1371600"/>
          <a:ext cx="9753601" cy="4495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345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443261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528496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2310877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4362688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470934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401917">
                <a:tc gridSpan="3">
                  <a:txBody>
                    <a:bodyPr/>
                    <a:lstStyle/>
                    <a:p>
                      <a:pPr algn="ctr"/>
                      <a:r>
                        <a:rPr lang="km-KH" sz="11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</a:t>
                      </a:r>
                      <a:endParaRPr lang="en-US" sz="11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1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លក្ខណៈវិនិច្ឆ័យរង</a:t>
                      </a:r>
                      <a:endParaRPr lang="en-US" sz="11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1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សូចនាករ</a:t>
                      </a:r>
                      <a:endParaRPr lang="en-US" sz="11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100" b="1" kern="1200" dirty="0">
                          <a:solidFill>
                            <a:schemeClr val="lt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កម្រិតឋានៈវិជ្ជាជីវៈ</a:t>
                      </a:r>
                      <a:endParaRPr lang="en-US" sz="1100" b="1" kern="1200" dirty="0">
                        <a:solidFill>
                          <a:schemeClr val="lt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501963">
                <a:tc rowSpan="6">
                  <a:txBody>
                    <a:bodyPr/>
                    <a:lstStyle/>
                    <a:p>
                      <a:pPr algn="ctr"/>
                      <a:r>
                        <a:rPr lang="km-KH" sz="19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km-KH" sz="11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៥.២. បំណិនសម្បទា</a:t>
                      </a:r>
                    </a:p>
                  </a:txBody>
                  <a:tcPr marL="73152" marR="73152" marT="36576" marB="36576" vert="vert27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km-KH" sz="11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ការអនុវត្តកម្មវិធីសិក្សា ការរៀន និងបង្រៀន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1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៥.២.៥. ការដឹកនាំការស្រាវជ្រាវមេរៀនលើការបង្រៀន រៀន និងវាយតម្លៃការសិក្សា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1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៥.២.៥.១. ដឹកនាំការស្រាវជ្រាវមេរៀនលើការបង្រៀន រៀន និងវាយតម្លៃការសិក្សាប្រកបដោយប្រសិទ្ធភាព</a:t>
                      </a:r>
                      <a:endParaRPr lang="en-US" sz="11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1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1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763856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1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៥.២.៥.២. សម្របសម្រួល សហការ និងគាំទ្រសហការី ឱ្យធ្វើការស្រាវជ្រាវមេរៀនលើការបង្រៀន រៀន និងវាយតម្លៃប្រកបដោយប្រសិទ្ធភាព</a:t>
                      </a:r>
                      <a:endParaRPr lang="en-US" sz="11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1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1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763856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1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៥.២.៥.៣. បង្កើតគោលវិធីប្រកបដោយភាពច្នៃប្រឌិតនិងនវានុវត្តន៍ ដើម្បីជំរុញការស្រាវជ្រាវមេរៀនលើការបង្រៀន រៀន និងវាយតម្លៃការសិក្សាឱ្យកាន់តែមានប្រសិទ្ធភាព</a:t>
                      </a:r>
                      <a:endParaRPr lang="en-US" sz="11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1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1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536495">
                <a:tc vMerge="1">
                  <a:txBody>
                    <a:bodyPr/>
                    <a:lstStyle/>
                    <a:p>
                      <a:pPr algn="ctr"/>
                      <a:endParaRPr lang="km-KH" sz="16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6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km-KH" sz="1600" b="1" i="1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ការអនុវត្តកម្មវិធីសិក្សា ការរៀន និងបង្រៀន</a:t>
                      </a:r>
                    </a:p>
                  </a:txBody>
                  <a:tcPr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1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៥.២.៦. ការបង្កើតកិច្ចសហការ និងទំនាក់ទំនងល្អជាមួយសហការី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1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៥.២.៦.១. បង្កើតកិច្ចសហការ និងទំនាក់ទំនងល្អជាមួយសហការីប្រកបដោយប្រសិទ្ធភាព</a:t>
                      </a:r>
                      <a:endParaRPr lang="en-US" sz="11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1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1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124055845"/>
                  </a:ext>
                </a:extLst>
              </a:tr>
              <a:tr h="763856">
                <a:tc vMerge="1">
                  <a:txBody>
                    <a:bodyPr/>
                    <a:lstStyle/>
                    <a:p>
                      <a:pPr algn="ctr"/>
                      <a:endParaRPr lang="km-KH" sz="16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6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6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6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1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៥.២.៦.២. សម្របសម្រួល សហការ និងគាំទ្រសហការី ឱ្យបង្កើតកិច្ចសហការ និងទំនាក់ទំនងល្អជាមួយ   សហការីប្រកបដោយ  ប្រសិទ្ធភាព</a:t>
                      </a:r>
                      <a:endParaRPr lang="en-US" sz="11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1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1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80105061"/>
                  </a:ext>
                </a:extLst>
              </a:tr>
              <a:tr h="763856">
                <a:tc vMerge="1">
                  <a:txBody>
                    <a:bodyPr/>
                    <a:lstStyle/>
                    <a:p>
                      <a:pPr algn="ctr"/>
                      <a:endParaRPr lang="km-KH" sz="16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6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6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6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1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៥.២.៦.៣. បង្កើតវិធីសាស្រ្ត ឬមធ្យោបាយប្រកបដោយភាពច្នៃប្រឌិតនិងនវានុវត្តន៍ ដើម្បីលើកកម្ពស់កិច្ចសហការ និងទំនាក់ទំនងល្អជាមួយ   សហការីឱ្យកាន់តែមានប្រសិទ្ធភាព</a:t>
                      </a:r>
                      <a:endParaRPr lang="en-US" sz="11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1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1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4272580459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AE79B11F-4FB5-6EB0-8D47-48B77C82F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609600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គន្លង​គ្រប់គ្រង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8A576E-488F-AC3E-7143-65706AE5C239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57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956221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2512" y="1472301"/>
          <a:ext cx="9753600" cy="4370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344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443260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528497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1868350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4805216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470933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449738">
                <a:tc gridSpan="3">
                  <a:txBody>
                    <a:bodyPr/>
                    <a:lstStyle/>
                    <a:p>
                      <a:pPr algn="ctr"/>
                      <a:r>
                        <a:rPr lang="km-KH" sz="11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</a:t>
                      </a:r>
                      <a:endParaRPr lang="en-US" sz="11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1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លក្ខណៈវិនិច្ឆ័យរង</a:t>
                      </a:r>
                      <a:endParaRPr lang="en-US" sz="11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1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សូចនាករ</a:t>
                      </a:r>
                      <a:endParaRPr lang="en-US" sz="11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100" b="1" kern="1200" dirty="0">
                          <a:solidFill>
                            <a:schemeClr val="lt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កម្រិតឋានៈវិជ្ជាជីវៈ</a:t>
                      </a:r>
                      <a:endParaRPr lang="en-US" sz="1100" b="1" kern="1200" dirty="0">
                        <a:solidFill>
                          <a:schemeClr val="lt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359388">
                <a:tc rowSpan="6">
                  <a:txBody>
                    <a:bodyPr/>
                    <a:lstStyle/>
                    <a:p>
                      <a:pPr algn="ctr"/>
                      <a:r>
                        <a:rPr lang="km-KH" sz="19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km-KH" sz="11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៥.២. បំណិនសម្បទា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1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ការអនុវត្តកម្មវិធីសិក្សា ការរៀន និងបង្រៀន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៥.២.៧. ការដឹកនាំអធិការកិច្ចផ្ទៃក្នុង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៥.២.៧.១. ដឹកនាំការធ្វើអធិការកិច្ចផ្ទៃក្នុងប្រកបដោយប្រសិទ្ធភាព</a:t>
                      </a:r>
                      <a:endParaRPr lang="en-US" sz="13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627264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៥.២.៧.២. សម្របសម្រួល សហការ និងគាំទ្រសហការី ឱ្យយល់ពីការដឹកនាំការធ្វើអធិការកិច្ចផ្ទៃក្នុងប្រកបដោយប្រសិទ្ធភាព</a:t>
                      </a:r>
                      <a:endParaRPr lang="en-US" sz="13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600329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៥.២.៧.៣. បង្កើតគោលវិធីប្រកបដោយភាពច្នៃប្រឌិតនិងនវានុវត្តន៍ ដើម្បីដឹកនាំការធ្វើអធិការកិច្ចផ្ទៃក្នុងឱ្យកាន់តែមានប្រសិទ្ធភាព</a:t>
                      </a:r>
                      <a:endParaRPr lang="en-US" sz="13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600329"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1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គាំទ្រការអភិវឌ្ឍសមត្ថភាពសហការី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៥.២.៨. ការអភិវឌ្ឍសមត្ថភាពនៅក្នុងសាលារៀន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៥.២.៨.១. អភិវឌ្ឍសមត្ថភាពបុគ្គលិក និងគ្រូនៅក្នុងសាលារៀនប្រកបដោយប្រសិទ្ធភាព</a:t>
                      </a:r>
                      <a:endParaRPr lang="en-US" sz="13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286950992"/>
                  </a:ext>
                </a:extLst>
              </a:tr>
              <a:tr h="853177"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4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៥.២.៨.២. សម្របសម្រួល សហការ និងគាំទ្រសហការី ឱ្យយល់ដឹងពីការអភិវឌ្ឍសមត្ថភាពបុគ្គលិក និងគ្រូនៅក្នុងសាលារៀនប្រកបដោយប្រសិទ្ធភាព</a:t>
                      </a:r>
                      <a:endParaRPr lang="en-US" sz="13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073672601"/>
                  </a:ext>
                </a:extLst>
              </a:tr>
              <a:tr h="853177"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4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៥.២.៨.៣. បង្កើតគោលវិធីប្រកបដោយភាពច្នៃប្រឌិតនិងនវានុវត្តន៍ ដើម្បីលើកកម្ពស់ការអភិវឌ្ឍសមត្ថភាពនៅក្នុងសាលារៀនឱ្យកាន់តែមានប្រសិទ្ធភាព។</a:t>
                      </a:r>
                      <a:endParaRPr lang="en-US" sz="13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227933655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2F0CB6EF-5BDB-8EB4-AA84-5157F525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609600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គន្លង​គ្រប់គ្រង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04A2EC-CCAE-4BEB-1462-FDE1F3120C95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58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438337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0" y="1295401"/>
          <a:ext cx="9753599" cy="4862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807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471314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491807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2274604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4713145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310922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553758">
                <a:tc gridSpan="3">
                  <a:txBody>
                    <a:bodyPr/>
                    <a:lstStyle/>
                    <a:p>
                      <a:pPr algn="ctr"/>
                      <a:r>
                        <a:rPr lang="km-KH" sz="11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</a:t>
                      </a:r>
                      <a:endParaRPr lang="en-US" sz="11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1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លក្ខណៈវិនិច្ឆ័យរង</a:t>
                      </a:r>
                      <a:endParaRPr lang="en-US" sz="11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1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សូចនាករ</a:t>
                      </a:r>
                      <a:endParaRPr lang="en-US" sz="11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100" b="1" kern="1200" dirty="0">
                          <a:solidFill>
                            <a:schemeClr val="lt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កម្រិតឋានៈវិជ្ជាជីវៈ</a:t>
                      </a:r>
                      <a:endParaRPr lang="en-US" sz="1100" b="1" kern="1200" dirty="0">
                        <a:solidFill>
                          <a:schemeClr val="lt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561364">
                <a:tc rowSpan="6">
                  <a:txBody>
                    <a:bodyPr/>
                    <a:lstStyle/>
                    <a:p>
                      <a:pPr algn="ctr"/>
                      <a:r>
                        <a:rPr lang="km-KH" sz="19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km-KH" sz="11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៥.២. បំណិនសម្បទា</a:t>
                      </a:r>
                    </a:p>
                  </a:txBody>
                  <a:tcPr marL="73152" marR="73152" marT="36576" marB="36576" vert="vert27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km-KH" sz="11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ការផ្សារភ្ជាប់សាលារៀន និងសហគមន៍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1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៥.២.៩. ការផ្សារភ្ជាប់សាលារៀន ជាមួយនឹងអាជ្ញាធរដែនដី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៥.២.៩.១. ផ្សារភ្ជាប់សាលារៀន ជាមួយនឹងអាជ្ញាធរដែនដីប្រកបដោយប្រសិទ្ធភាព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561364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៥.២.៩.២. សម្របសម្រួល សហការ និងគាំទ្រសហការី ឱ្យផ្សារភ្ជាប់សាលារៀន ជាមួយនឹងអាជ្ញាធរដែនដីប្រកបដោយប្រសិទ្ធភាព</a:t>
                      </a:r>
                      <a:endParaRPr lang="en-US" sz="13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854250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៥.២.៩.៣. បង្កើតគោលវិធីប្រកបដោយភាពច្នៃប្រឌិតនិងនវានុវត្តន៍ ដើម្បីផ្សារភ្ជាប់សាលារៀនជាមួយនឹងអាជ្ញាធរដែនដីឱ្យកាន់តែមានប្រសិទ្ធភាព</a:t>
                      </a:r>
                      <a:endParaRPr lang="en-US" sz="13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561364"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km-KH" sz="1400" b="1" i="1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ការផ្សារភ្ជាប់សាលារៀន និងសហគមន៍</a:t>
                      </a:r>
                    </a:p>
                  </a:txBody>
                  <a:tcPr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1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៥.២.១០. ការផ្សារភ្ជាប់សាលារៀន ជាមួយនឹងមាតាបិតា ឬ អ្នកអាណាព្យាបាលសិស្ស និងសហគមន៍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៥.២.១០.១. ផ្សារភ្ជាប់សាលារៀន ជាមួយនឹងមាតាបិតាឬអ្នកអាណាព្យាបាលសិស្ស និងសហគមន៍ប្រកបដោយប្រសិទ្ធភាព</a:t>
                      </a:r>
                      <a:endParaRPr lang="en-US" sz="13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286950992"/>
                  </a:ext>
                </a:extLst>
              </a:tr>
              <a:tr h="854250"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4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៥.២.១០.២. សម្របសម្រួល សហការ និងគាំទ្រសហការី ឱ្យផ្សារភ្ជាប់សាលារៀន ជាមួយនឹងមាតាបិតាឬអ្នកអាណាព្យាបាលសិស្ស និងសហគមន៍ប្រកបដោយប្រសិទ្ធភាព</a:t>
                      </a:r>
                      <a:endParaRPr lang="en-US" sz="13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073672601"/>
                  </a:ext>
                </a:extLst>
              </a:tr>
              <a:tr h="854250"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4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៥.២.១០.៣. បង្កើតគោលវិធីប្រកបដោយភាពច្នៃប្រឌិតនិងនវានុវត្តន៍ ដើម្បីផ្សារភ្ជាប់សាលារៀនជាមួយនឹង  មាតាបិតា ឬអ្នកអាណាព្យាបាលសិស្ស និងសហគមន៍ឱ្យកាន់តែមានប្រសិទ្ធភាព</a:t>
                      </a:r>
                      <a:endParaRPr lang="en-US" sz="13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227933655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AD10CE32-8539-889C-DA45-4E36EE183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609600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គន្លង​គ្រប់គ្រង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B77BE6-0142-804C-8C9F-32ADCFAA030C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59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66846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6273" y="2255520"/>
            <a:ext cx="8957327" cy="377952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km-KH" sz="176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គ្រូល្អ៖</a:t>
            </a:r>
            <a:r>
              <a:rPr lang="km-KH" sz="17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r>
              <a:rPr lang="km-KH" sz="1760" dirty="0">
                <a:solidFill>
                  <a:srgbClr val="C0000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ប្រើប្រាស់វិធីសាស្រ្តរៀន និងបង្រៀន</a:t>
            </a:r>
            <a:r>
              <a:rPr lang="km-KH" sz="17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ស្របតាមប្រភេទ សាវតារ តម្រូវការ និងការលូតលាស់របស់សិស្ស ដើម្បីឱ្យ</a:t>
            </a:r>
            <a:r>
              <a:rPr lang="km-KH" sz="1760" dirty="0">
                <a:solidFill>
                  <a:srgbClr val="C0000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លទ្ធផលសិក្សារបស់សិស្ស</a:t>
            </a:r>
            <a:r>
              <a:rPr lang="km-KH" sz="17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នៅក្នុងថ្នាក់រៀនរបស់ខ្លួន</a:t>
            </a:r>
            <a:r>
              <a:rPr lang="km-KH" sz="1760" dirty="0">
                <a:solidFill>
                  <a:srgbClr val="C0000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ប្រសើរឡើងកម្រិតល្អបង្គួរ។ </a:t>
            </a:r>
            <a:r>
              <a:rPr lang="km-KH" sz="17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គ្រូល្អ មានការទទួលខុសត្រូវខ្ពស់ និងជាគំរូដល់គ្រូដទៃ​នៅក្នុងសាលារៀនរបស់ខ្លួន។ </a:t>
            </a:r>
            <a:endParaRPr lang="en-US" sz="176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km-KH" sz="176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គ្រូ​ឈានមុខ៖</a:t>
            </a:r>
            <a:r>
              <a:rPr lang="km-KH" sz="17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r>
              <a:rPr lang="km-KH" sz="1760" dirty="0">
                <a:solidFill>
                  <a:srgbClr val="C0000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ដឹកនាំ សហការ និងគាំទ្រដល់សហការី</a:t>
            </a:r>
            <a:r>
              <a:rPr lang="km-KH" sz="17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ដើម្បីធ្វើឱ្យ</a:t>
            </a:r>
            <a:r>
              <a:rPr lang="km-KH" sz="1760" dirty="0">
                <a:solidFill>
                  <a:srgbClr val="C0000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លទ្ធផលសិក្សារបស់សិស្ស</a:t>
            </a:r>
            <a:r>
              <a:rPr lang="km-KH" sz="17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នៅក្នុងថ្នាក់រៀនរបស់ខ្លួន</a:t>
            </a:r>
            <a:r>
              <a:rPr lang="km-KH" sz="1760" dirty="0">
                <a:solidFill>
                  <a:srgbClr val="C0000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ប្រសើរឡើងកម្រិតល្អ។ </a:t>
            </a:r>
            <a:endParaRPr lang="en-US" sz="1760" dirty="0">
              <a:solidFill>
                <a:srgbClr val="C00000"/>
              </a:solidFill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km-KH" sz="176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គ្រូឆ្នើម៖ </a:t>
            </a:r>
            <a:r>
              <a:rPr lang="km-KH" sz="1760" dirty="0">
                <a:solidFill>
                  <a:srgbClr val="C0000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បង្កើតគោលវិធីប្រកបដោយភាពច្នៃប្រឌិត និងនវានុវត្តន៍ </a:t>
            </a:r>
            <a:r>
              <a:rPr lang="km-KH" sz="17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ដើម្បីធ្វើឱ្យ</a:t>
            </a:r>
            <a:r>
              <a:rPr lang="km-KH" sz="1760" dirty="0">
                <a:solidFill>
                  <a:srgbClr val="C0000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លទ្ធផលសិក្សារបស់សិស្ស</a:t>
            </a:r>
            <a:r>
              <a:rPr lang="km-KH" sz="17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នៅក្នុងថ្នាក់រៀនរបស់ខ្លួន</a:t>
            </a:r>
            <a:r>
              <a:rPr lang="km-KH" sz="1760" dirty="0">
                <a:solidFill>
                  <a:srgbClr val="C0000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ប្រសើរឡើងកម្រិតល្អណាស់។ </a:t>
            </a:r>
            <a:r>
              <a:rPr lang="km-KH" sz="17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គ្រូឆ្នើម ផ្តួចផ្តើមគំនិតថ្មីៗ និងដឹកនាំសកម្មភាពនៅក្នុងសាលារៀន និងក្រៅសាលារៀន ដើម្បីធ្វើឱ្យសិស្សទាំងអស់ទទួលឱកាសរៀនសូត្រដូចៗគ្នា។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0" y="1549497"/>
            <a:ext cx="8669866" cy="338554"/>
          </a:xfrm>
        </p:spPr>
        <p:txBody>
          <a:bodyPr/>
          <a:lstStyle/>
          <a:p>
            <a:r>
              <a:rPr lang="km-KH" sz="16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គន្លងបង្រៀន</a:t>
            </a:r>
            <a:endParaRPr lang="en-US" sz="160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187D32-0B93-6963-0E6B-40314801E312}"/>
              </a:ext>
            </a:extLst>
          </p:cNvPr>
          <p:cNvSpPr/>
          <p:nvPr/>
        </p:nvSpPr>
        <p:spPr>
          <a:xfrm>
            <a:off x="-20320" y="0"/>
            <a:ext cx="979424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1A6446-4D88-F1FE-FCC1-CDBACA263C19}"/>
              </a:ext>
            </a:extLst>
          </p:cNvPr>
          <p:cNvSpPr txBox="1"/>
          <p:nvPr/>
        </p:nvSpPr>
        <p:spPr>
          <a:xfrm>
            <a:off x="20320" y="301684"/>
            <a:ext cx="9753600" cy="430887"/>
          </a:xfrm>
          <a:prstGeom prst="rect">
            <a:avLst/>
          </a:prstGeom>
        </p:spPr>
        <p:txBody>
          <a:bodyPr wrap="square" lIns="0" tIns="0" rIns="0" bIns="0" rtlCol="0" anchor="b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  <a:sym typeface="Wingdings" panose="05000000000000000000" pitchFamily="2" charset="2"/>
              </a:rPr>
              <a:t>បញ្ញត្តិនៃគន្លងអាជីពគ្រូបង្រៀន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271E46-3F1B-931A-5D15-B34AD6DA57BF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357238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0" y="1371600"/>
          <a:ext cx="9753600" cy="4971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807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471313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491807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1494208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5618366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186099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612965">
                <a:tc gridSpan="3">
                  <a:txBody>
                    <a:bodyPr/>
                    <a:lstStyle/>
                    <a:p>
                      <a:pPr algn="ctr"/>
                      <a:r>
                        <a:rPr lang="km-KH" sz="10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</a:t>
                      </a:r>
                      <a:endParaRPr lang="en-US" sz="10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0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លក្ខណៈវិនិច្ឆ័យរង</a:t>
                      </a:r>
                      <a:endParaRPr lang="en-US" sz="10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0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សូចនាករ</a:t>
                      </a:r>
                      <a:endParaRPr lang="en-US" sz="10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000" b="1" kern="1200" dirty="0">
                          <a:solidFill>
                            <a:schemeClr val="lt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កម្រិតឋានៈវិជ្ជាជីវៈ</a:t>
                      </a:r>
                      <a:endParaRPr lang="en-US" sz="1000" b="1" kern="1200" dirty="0">
                        <a:solidFill>
                          <a:schemeClr val="lt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571120">
                <a:tc rowSpan="6">
                  <a:txBody>
                    <a:bodyPr/>
                    <a:lstStyle/>
                    <a:p>
                      <a:pPr algn="ctr"/>
                      <a:r>
                        <a:rPr lang="km-KH" sz="19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km-KH" sz="10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៥.២. បំណិនសម្បទា</a:t>
                      </a:r>
                    </a:p>
                  </a:txBody>
                  <a:tcPr marL="73152" marR="73152" marT="36576" marB="36576" vert="vert27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km-KH" sz="10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ការផ្សារភ្ជាប់សាលារៀន និងសហគមន៍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0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៥.២.១១. ការផ្សារភ្ជាប់សាលារៀន ជាមួយនឹងភាគីពាក់ព័ន្ធដទៃទៀត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៥.២.១១.១. ផ្សារភ្ជាប់សាលារៀនជាមួយនឹងភាគីពាក់ព័ន្ធដទៃទៀត ប្រកបដោយប្រសិទ្ធភាព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571120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៥.២.១១.២. សម្របសម្រួល សហការ និងគាំទ្រសហការី ឱ្យផ្សារភ្ជាប់សាលារៀនជាមួយនឹងភាគីពាក់ព័ន្ធដទៃទៀត ប្រកបដោយប្រសិទ្ធភាព</a:t>
                      </a:r>
                      <a:endParaRPr lang="en-US" sz="13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571120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៥.២.១១.៣. បង្កើតគោលវិធី ប្រកបដោយភាពច្នៃប្រឌិតនិងនវានុវត្តន៍ ដើម្បីផ្សារភ្ជាប់សាលារៀន ជាមួយនឹងភាគីពាក់ព័ន្ធដទៃទៀតឱ្យកាន់តែមានប្រសិទ្ធភាព</a:t>
                      </a:r>
                      <a:endParaRPr lang="en-US" sz="13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614467"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km-KH" sz="1400" b="1" i="1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ការផ្សារភ្ជាប់សាលារៀន និងសហគមន៍</a:t>
                      </a:r>
                    </a:p>
                  </a:txBody>
                  <a:tcPr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0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៥.២.១២. ការប្រើប្រាស់បច្ចេកវិទ្យាព័ត៌មាន និងទូរគមនាគមន៍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៥.២.១២.១. ប្រើប្រាស់បច្ចេកវិទ្យាព័ត៌មាន និងទូរគមនាគមន៍ ដើម្បីគ្រប់គ្រងការងាររដ្ឋបាល ការងារបុគ្គលិក ការងារហិរញ្ញវត្ថុ និងការរៀននិងបង្រៀន</a:t>
                      </a:r>
                      <a:endParaRPr lang="en-US" sz="13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286950992"/>
                  </a:ext>
                </a:extLst>
              </a:tr>
              <a:tr h="856680"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4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៥.២.១២.២. សម្របសម្រួល សហការ និងគាំទ្រសហការី ឱ្យប្រើប្រាស់បច្ចេកវិទ្យាព័ត៌មាន និងទូរគមនាគមន៍ ដើម្បីគ្រប់គ្រងការងាររដ្ឋបាល ការងារបុគ្គលិក ការងារហិរញ្ញវត្ថុ និងការរៀននិងបង្រៀន</a:t>
                      </a:r>
                      <a:endParaRPr lang="en-US" sz="13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073672601"/>
                  </a:ext>
                </a:extLst>
              </a:tr>
              <a:tr h="1146048"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4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៥.២.១២.៣. បង្កើតគោលវិធីប្រកបដោយភាពច្នៃប្រឌិត និងនវានុវត្តន៍ ដើម្បីលើកកម្ពស់ការប្រើប្រាស់បច្ចេកវិទ្យាព័ត៌មាន និងទូរគមនាគមន៍ ក្នុង          ការគ្រប់គ្រងការងារបុគ្គលិក ការងាររដ្ឋបាល ការងារហិរញ្ញវត្ថុ និងការរៀន និងបង្រៀន</a:t>
                      </a:r>
                      <a:endParaRPr lang="en-US" sz="13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227933655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ACA3AD13-29DB-70E3-E445-B8D1160B2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609600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គន្លង​គ្រប់គ្រង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2B93ED-ACC1-6C80-216E-B9D45744C413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60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214292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/>
        </p:nvGraphicFramePr>
        <p:xfrm>
          <a:off x="0" y="1408497"/>
          <a:ext cx="9753600" cy="4498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173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466873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487173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2374968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4546946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390467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980402">
                <a:tc gridSpan="3">
                  <a:txBody>
                    <a:bodyPr/>
                    <a:lstStyle/>
                    <a:p>
                      <a:pPr algn="ctr"/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លក្ខណៈវិនិច្ឆ័យរង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សូចនាករ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300" b="1" kern="1200" dirty="0">
                          <a:solidFill>
                            <a:schemeClr val="lt1"/>
                          </a:solidFill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កម្រិតឋានៈវិជ្ជាជីវៈ</a:t>
                      </a:r>
                      <a:endParaRPr lang="en-US" sz="1300" b="1" kern="1200" dirty="0">
                        <a:solidFill>
                          <a:schemeClr val="lt1"/>
                        </a:solidFill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389414">
                <a:tc rowSpan="6">
                  <a:txBody>
                    <a:bodyPr/>
                    <a:lstStyle/>
                    <a:p>
                      <a:pPr algn="ctr"/>
                      <a:r>
                        <a:rPr lang="km-KH" sz="19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km-KH" sz="13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៥.៣. ចរិយាសម្បទា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3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ក្រមសីលធម៌វិជ្ជាជីវៈ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៥.៣.១.  ការប្រតិបត្តិក្រមសីលធម៌វិជ្ជាជីវៈជាប្រចាំ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៥.៣.១.១. ប្រតិបត្តិក្រមសីលធម៌វិជ្ជាជីវៈជាប្រចាំ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639752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៥.៣.១.២. សម្របសម្រួល សហការ និងគាំទ្រសហការី ឱ្យប្រតិបត្តិក្រមសីលធម៌វិជ្ជាជីវៈជាប្រចាំ</a:t>
                      </a:r>
                      <a:endParaRPr lang="en-US" sz="13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639752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៥.៣.១.៣. បង្កើតគោលវិធី ប្រកបដោយភាពច្នៃប្រឌិតនិងនវានុវត្តន៍ ដើម្បីជំរុញការប្រតិបត្តិក្រមសីលធម៌វិជ្ជាជីវៈជាប្រចាំ។</a:t>
                      </a:r>
                      <a:endParaRPr lang="en-US" sz="13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428190"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300" b="1" i="1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ការប្តេជ្ញាចិត្ត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b="1" kern="1200" dirty="0">
                          <a:solidFill>
                            <a:schemeClr val="dk1"/>
                          </a:solidFill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៥.៣.២. ការបង្ហាញពីការប្តេជ្ញាចិត្តក្នុងការអភិវឌ្ឍសាលារៀន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៥.៣.២.១. បង្ហាញពីការប្តេជ្ញាចិត្តក្នុងការអភិវឌ្ឍសាលារៀន</a:t>
                      </a:r>
                      <a:endParaRPr lang="en-US" sz="13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ល្អ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874406414"/>
                  </a:ext>
                </a:extLst>
              </a:tr>
              <a:tr h="639752"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2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៥.៣.២.២. សម្របសម្រួល សហការ និងគាំទ្រសហការី ឱ្យមានការប្តេជ្ញាចិត្តក្នុងការអភិវឌ្ឍសាលារៀន</a:t>
                      </a:r>
                      <a:endParaRPr lang="en-US" sz="13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ឈានមុខ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797482570"/>
                  </a:ext>
                </a:extLst>
              </a:tr>
              <a:tr h="780943"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2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Battambang" panose="02000500000000020004" pitchFamily="2" charset="0"/>
                          <a:ea typeface="+mn-ea"/>
                          <a:cs typeface="Khmer OS Battambang" panose="02000500000000020004" pitchFamily="2" charset="0"/>
                        </a:rPr>
                        <a:t>៥.៣.២.១. បង្កើតគោលវិធី ប្រកបដោយភាពច្នៃប្រឌិតនិងនវានុវត្តន៍ ដើម្បីជំរុញ ការប្តេជ្ញាចិត្តក្នុងការអភិវឌ្ឍសាលារៀន</a:t>
                      </a:r>
                      <a:endParaRPr lang="en-US" sz="1300" dirty="0">
                        <a:effectLst/>
                        <a:latin typeface="Khmer OS Battambang" panose="02000500000000020004" pitchFamily="2" charset="0"/>
                        <a:ea typeface="+mn-ea"/>
                        <a:cs typeface="Khmer OS Battambang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Battambang" panose="02000500000000020004" pitchFamily="2" charset="0"/>
                          <a:cs typeface="Khmer OS Battambang" panose="02000500000000020004" pitchFamily="2" charset="0"/>
                        </a:rPr>
                        <a:t>ឆ្នើម</a:t>
                      </a:r>
                      <a:endParaRPr lang="en-US" sz="1300" dirty="0">
                        <a:latin typeface="Khmer OS Battambang" panose="02000500000000020004" pitchFamily="2" charset="0"/>
                        <a:cs typeface="Khmer OS Battambang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623053287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86C5B1F8-6C56-4A0F-9457-C4E118D91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609600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គន្លង​គ្រប់គ្រង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B7EDD2-B267-E256-7D0E-7AE17ADF6B94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61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826458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9890287-4DB6-4C87-AEAF-17E9594F4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13" b="7813"/>
          <a:stretch>
            <a:fillRect/>
          </a:stretch>
        </p:blipFill>
        <p:spPr/>
      </p:pic>
      <p:sp>
        <p:nvSpPr>
          <p:cNvPr id="285" name="Text Placeholder 284">
            <a:extLst>
              <a:ext uri="{FF2B5EF4-FFF2-40B4-BE49-F238E27FC236}">
                <a16:creationId xmlns:a16="http://schemas.microsoft.com/office/drawing/2014/main" id="{C0BF9B80-F084-4423-8C1C-E79BE8298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86" name="Text Placeholder 285">
            <a:extLst>
              <a:ext uri="{FF2B5EF4-FFF2-40B4-BE49-F238E27FC236}">
                <a16:creationId xmlns:a16="http://schemas.microsoft.com/office/drawing/2014/main" id="{9626180B-FF05-48CF-BFB3-C95C9B5DA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933031D-018B-489E-B613-2113C1CD2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0" y="2438400"/>
            <a:ext cx="6096000" cy="220543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km-KH" sz="32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លក្ខណៈវិនិច្ឆ័យ</a:t>
            </a:r>
            <a:br>
              <a:rPr lang="km-KH" sz="3200" dirty="0">
                <a:latin typeface="Khmer OS Muol Light" panose="02000500000000020004" pitchFamily="2" charset="0"/>
                <a:cs typeface="Khmer OS Muol Light" panose="02000500000000020004" pitchFamily="2" charset="0"/>
              </a:rPr>
            </a:br>
            <a:r>
              <a:rPr lang="km-KH" sz="3200" dirty="0">
                <a:solidFill>
                  <a:srgbClr val="FFC000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គន្លងឯកទេសអប់រំ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75552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662" y="534184"/>
            <a:ext cx="8644128" cy="566309"/>
          </a:xfrm>
        </p:spPr>
        <p:txBody>
          <a:bodyPr>
            <a:normAutofit/>
          </a:bodyPr>
          <a:lstStyle/>
          <a:p>
            <a:r>
              <a:rPr lang="km-KH" sz="28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គន្លងឯកទេសអប់រំ</a:t>
            </a:r>
            <a:endParaRPr lang="en-US" sz="280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32954259"/>
              </p:ext>
            </p:extLst>
          </p:nvPr>
        </p:nvGraphicFramePr>
        <p:xfrm>
          <a:off x="693437" y="1371600"/>
          <a:ext cx="8298163" cy="5582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Oval 10"/>
          <p:cNvSpPr/>
          <p:nvPr/>
        </p:nvSpPr>
        <p:spPr>
          <a:xfrm>
            <a:off x="848710" y="1697420"/>
            <a:ext cx="730240" cy="730241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១</a:t>
            </a:r>
            <a:endParaRPr lang="en-US" sz="14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47950" y="2753710"/>
            <a:ext cx="730240" cy="73024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២</a:t>
            </a:r>
            <a:endParaRPr lang="en-US" sz="14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505380" y="3805334"/>
            <a:ext cx="730240" cy="7302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៣</a:t>
            </a:r>
            <a:endParaRPr lang="en-US" sz="14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52114" y="4837949"/>
            <a:ext cx="730240" cy="730240"/>
          </a:xfrm>
          <a:prstGeom prst="ellipse">
            <a:avLst/>
          </a:prstGeom>
          <a:solidFill>
            <a:srgbClr val="E58C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៤</a:t>
            </a:r>
            <a:endParaRPr lang="en-US" sz="14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45856" y="5890805"/>
            <a:ext cx="730240" cy="73024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៥</a:t>
            </a:r>
            <a:endParaRPr lang="en-US" sz="14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96DDDC-7067-8B81-8485-F576F85A5D22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63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824625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1341120"/>
            <a:ext cx="6743918" cy="566309"/>
          </a:xfrm>
        </p:spPr>
        <p:txBody>
          <a:bodyPr>
            <a:normAutofit fontScale="90000"/>
          </a:bodyPr>
          <a:lstStyle/>
          <a:p>
            <a:r>
              <a:rPr lang="km-KH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លក្ខណៈវិនិច្ឆ័យ គន្លងឯកទេសអប់រំ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7920" y="1889760"/>
            <a:ext cx="3450275" cy="8534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37160" indent="-13716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km-KH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វិជ្ជាសម្បទា បំណិនសម្បទា </a:t>
            </a:r>
            <a:r>
              <a:rPr lang="km-KH" sz="96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និងចរិយាសម្បទា</a:t>
            </a:r>
          </a:p>
          <a:p>
            <a:pPr marL="137160" indent="-13716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km-KH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​​គុណផលការងារ​របស់ខ្លួន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BE63BA8-EAF4-4B88-8D23-BEF6AA60CC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41120" y="4632960"/>
            <a:ext cx="1767840" cy="339786"/>
          </a:xfrm>
        </p:spPr>
        <p:txBody>
          <a:bodyPr/>
          <a:lstStyle/>
          <a:p>
            <a:r>
              <a:rPr lang="km-KH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២.បទពិសោធការងារ</a:t>
            </a:r>
            <a:r>
              <a:rPr lang="en-US" dirty="0"/>
              <a:t> </a:t>
            </a:r>
          </a:p>
        </p:txBody>
      </p:sp>
      <p:pic>
        <p:nvPicPr>
          <p:cNvPr id="85" name="Picture Placeholder 84">
            <a:extLst>
              <a:ext uri="{FF2B5EF4-FFF2-40B4-BE49-F238E27FC236}">
                <a16:creationId xmlns:a16="http://schemas.microsoft.com/office/drawing/2014/main" id="{F738FFEE-D221-419F-9925-DFE3C2A81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28275" t="-29639" r="-28275" b="-29639"/>
          <a:stretch/>
        </p:blipFill>
        <p:spPr>
          <a:xfrm>
            <a:off x="3230880" y="4389120"/>
            <a:ext cx="875293" cy="890486"/>
          </a:xfr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2F8BDB9A-6E49-4052-924A-83FDD2B0A48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73617" y="4386811"/>
            <a:ext cx="4825098" cy="104090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m-KH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រ</a:t>
            </a:r>
            <a:r>
              <a:rPr lang="km-KH" sz="96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យៈពេលបំពេញការងារជាក់លាក់តាមឋានៈវិជ្ជាជីវៈនីមួយៗ ៖</a:t>
            </a:r>
          </a:p>
          <a:p>
            <a:pPr marL="137160" indent="-13716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km-KH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ចំនួន​ឆ្នាំ​ដែលបុគ្គលិកការិយាល័</a:t>
            </a:r>
            <a:r>
              <a:rPr lang="ca-ES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យ</a:t>
            </a:r>
            <a:r>
              <a:rPr lang="km-KH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មន្ទីរ និងអង្គភាពថ្នាក់កណ្តាលនៃក្រសួងអប់រំ យុវជន និងកីឡា</a:t>
            </a:r>
          </a:p>
          <a:p>
            <a:pPr marL="137160" indent="-13716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km-KH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សមាជិកសហគមន៍សិក្សាវិជ្ជាជីវៈ</a:t>
            </a:r>
          </a:p>
        </p:txBody>
      </p:sp>
      <p:pic>
        <p:nvPicPr>
          <p:cNvPr id="87" name="Picture Placeholder 86">
            <a:extLst>
              <a:ext uri="{FF2B5EF4-FFF2-40B4-BE49-F238E27FC236}">
                <a16:creationId xmlns:a16="http://schemas.microsoft.com/office/drawing/2014/main" id="{BA712089-DDBF-4741-BA71-63A6F987E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24968" t="-26383" r="-24968" b="-26383"/>
          <a:stretch/>
        </p:blipFill>
        <p:spPr>
          <a:xfrm>
            <a:off x="4145280" y="3212357"/>
            <a:ext cx="875293" cy="890486"/>
          </a:xfrm>
        </p:spPr>
      </p:pic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38AA8C13-AFD3-4C46-AEA7-67BEBF73986D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657600" y="5608284"/>
            <a:ext cx="4206240" cy="73159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137160" indent="-13716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km-KH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កម្រិតវប្បធម៌ ដែលបញ្ជាក់ដោយសញ្ញាបត្រ ឬវិញ្ញាបនបត្រ</a:t>
            </a:r>
          </a:p>
          <a:p>
            <a:pPr marL="137160" indent="-13716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km-KH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ការអភិវឌ្ឍវិជ្ជាជីវៈជាប្រចាំ</a:t>
            </a:r>
            <a:r>
              <a:rPr lang="en-US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(CPD)</a:t>
            </a:r>
            <a:endParaRPr lang="km-KH" sz="96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05FAE-96F0-43A6-B386-AAE4E62C6E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53440" y="5804187"/>
            <a:ext cx="1219200" cy="33978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m-KH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១. គុណវុឌ្ឍិ</a:t>
            </a:r>
          </a:p>
        </p:txBody>
      </p:sp>
      <p:pic>
        <p:nvPicPr>
          <p:cNvPr id="89" name="Picture Placeholder 88">
            <a:extLst>
              <a:ext uri="{FF2B5EF4-FFF2-40B4-BE49-F238E27FC236}">
                <a16:creationId xmlns:a16="http://schemas.microsoft.com/office/drawing/2014/main" id="{C8671B21-B5F4-4BFE-A90B-A16041BB7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18093" t="-19179" r="-18093" b="-19179"/>
          <a:stretch/>
        </p:blipFill>
        <p:spPr>
          <a:xfrm>
            <a:off x="2377440" y="5489413"/>
            <a:ext cx="875293" cy="890486"/>
          </a:xfrm>
        </p:spPr>
      </p:pic>
      <p:sp>
        <p:nvSpPr>
          <p:cNvPr id="29" name="Text Placeholder 119">
            <a:extLst>
              <a:ext uri="{FF2B5EF4-FFF2-40B4-BE49-F238E27FC236}">
                <a16:creationId xmlns:a16="http://schemas.microsoft.com/office/drawing/2014/main" id="{4DE3975B-F441-486B-9317-C176CC96B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54448" y="6227444"/>
            <a:ext cx="138989" cy="12192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6576" tIns="36576" rIns="36576" bIns="36576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6F01420-E00A-46BC-9AE5-EDE89E81F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8912" y="3524819"/>
            <a:ext cx="3511296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Placeholder 84">
            <a:extLst>
              <a:ext uri="{FF2B5EF4-FFF2-40B4-BE49-F238E27FC236}">
                <a16:creationId xmlns:a16="http://schemas.microsoft.com/office/drawing/2014/main" id="{F738FFEE-D221-419F-9925-DFE3C2A81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0" y="1933388"/>
            <a:ext cx="875293" cy="65692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2BE63BA8-EAF4-4B88-8D23-BEF6AA60CC23}"/>
              </a:ext>
            </a:extLst>
          </p:cNvPr>
          <p:cNvSpPr txBox="1">
            <a:spLocks/>
          </p:cNvSpPr>
          <p:nvPr/>
        </p:nvSpPr>
        <p:spPr>
          <a:xfrm>
            <a:off x="3474720" y="2011680"/>
            <a:ext cx="1767840" cy="339786"/>
          </a:xfrm>
          <a:prstGeom prst="rect">
            <a:avLst/>
          </a:prstGeom>
          <a:noFill/>
        </p:spPr>
        <p:txBody>
          <a:bodyPr vert="horz" wrap="square" lIns="73152" tIns="36576" rIns="73152" bIns="36576" rtlCol="0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m-KH" sz="1600" dirty="0">
                <a:solidFill>
                  <a:schemeClr val="accent3">
                    <a:lumMod val="75000"/>
                  </a:schemeClr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៤.សមត្ថភាពវិជ្ជាជីវៈ</a:t>
            </a:r>
          </a:p>
        </p:txBody>
      </p:sp>
      <p:sp>
        <p:nvSpPr>
          <p:cNvPr id="20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 txBox="1">
            <a:spLocks/>
          </p:cNvSpPr>
          <p:nvPr/>
        </p:nvSpPr>
        <p:spPr>
          <a:xfrm>
            <a:off x="5215645" y="3016365"/>
            <a:ext cx="4321193" cy="10972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73152" tIns="36576" rIns="73152" bIns="36576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m-KH" sz="96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ស្នាដៃវិជ្ជាជីវៈផ្សេងៗ ដែលអ្នកឯកទេសអប់រំ សម្រេចបាន៖</a:t>
            </a:r>
            <a:r>
              <a:rPr lang="km-KH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endParaRPr lang="en-US" sz="96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137160" indent="-1371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km-KH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ការបោះពុម្ពនៅក្នុងកាលិកបត្រជាតិ និងអន្តរជាតិ</a:t>
            </a:r>
            <a:endParaRPr lang="en-US" sz="96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137160" indent="-1371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km-KH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ចែករំលែកចំណេះដឹងក្នុងសិក្ខាសាលា... </a:t>
            </a:r>
            <a:endParaRPr lang="en-US" sz="96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137160" indent="-1371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km-KH" sz="96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ស្នាដៃផ្សេងៗ...</a:t>
            </a:r>
            <a:endParaRPr lang="en-US" sz="96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sp>
        <p:nvSpPr>
          <p:cNvPr id="22" name="Text Placeholder 24">
            <a:extLst>
              <a:ext uri="{FF2B5EF4-FFF2-40B4-BE49-F238E27FC236}">
                <a16:creationId xmlns:a16="http://schemas.microsoft.com/office/drawing/2014/main" id="{34818BA8-E954-4497-B8B9-B67D92F6032D}"/>
              </a:ext>
            </a:extLst>
          </p:cNvPr>
          <p:cNvSpPr txBox="1">
            <a:spLocks/>
          </p:cNvSpPr>
          <p:nvPr/>
        </p:nvSpPr>
        <p:spPr>
          <a:xfrm>
            <a:off x="1889760" y="3487707"/>
            <a:ext cx="2060448" cy="339786"/>
          </a:xfrm>
          <a:prstGeom prst="rect">
            <a:avLst/>
          </a:prstGeom>
          <a:noFill/>
        </p:spPr>
        <p:txBody>
          <a:bodyPr vert="horz" wrap="square" lIns="73152" tIns="36576" rIns="73152" bIns="36576" rtlCol="0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m-KH" sz="1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៣.ស្នាដៃការងារ</a:t>
            </a:r>
            <a:r>
              <a:rPr lang="en-US" sz="1600" dirty="0"/>
              <a:t> </a:t>
            </a:r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2BE63BA8-EAF4-4B88-8D23-BEF6AA60CC23}"/>
              </a:ext>
            </a:extLst>
          </p:cNvPr>
          <p:cNvSpPr txBox="1">
            <a:spLocks/>
          </p:cNvSpPr>
          <p:nvPr/>
        </p:nvSpPr>
        <p:spPr>
          <a:xfrm>
            <a:off x="7010400" y="1402080"/>
            <a:ext cx="2246811" cy="339786"/>
          </a:xfrm>
          <a:prstGeom prst="rect">
            <a:avLst/>
          </a:prstGeom>
          <a:noFill/>
        </p:spPr>
        <p:txBody>
          <a:bodyPr vert="horz" wrap="square" lIns="73152" tIns="36576" rIns="73152" bIns="36576" rtlCol="0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m-KH" sz="1600" dirty="0">
                <a:solidFill>
                  <a:srgbClr val="FF000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ជាលក្ខណៈវិនិច្ឆ័យដាច់ខាត</a:t>
            </a:r>
            <a:endParaRPr lang="en-US" sz="1600" dirty="0">
              <a:solidFill>
                <a:srgbClr val="FF0000"/>
              </a:solidFill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sp>
        <p:nvSpPr>
          <p:cNvPr id="21" name="Up Arrow 20"/>
          <p:cNvSpPr/>
          <p:nvPr/>
        </p:nvSpPr>
        <p:spPr>
          <a:xfrm>
            <a:off x="8046720" y="1645920"/>
            <a:ext cx="121920" cy="3920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A23460-28FC-3531-5E13-5181E088F039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64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89806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1C75-ACA5-4C0C-A0E1-AF1A0E6C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1206500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គន្លង​ឯកទេសអប់រំ (គោលនយោបាយ និង​ផែនការ)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05959"/>
              </p:ext>
            </p:extLst>
          </p:nvPr>
        </p:nvGraphicFramePr>
        <p:xfrm>
          <a:off x="0" y="1780673"/>
          <a:ext cx="9753600" cy="4121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808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2604406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3861266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592120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320092"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លក្ខណៈវិនិច្ឆ័យរង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406682">
                <a:tc rowSpan="6">
                  <a:txBody>
                    <a:bodyPr/>
                    <a:lstStyle/>
                    <a:p>
                      <a:pPr algn="l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១. គុណវុឌ្ឍិ</a:t>
                      </a:r>
                      <a:endParaRPr lang="en-US" sz="1400" b="1" i="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b="1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១.១. កម្រិតវប្បធម៌</a:t>
                      </a:r>
                      <a:endParaRPr lang="en-US" sz="1400" b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១.១.១. បរិញ្ញាបត្រ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406682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kern="120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១.១.២. បរិញ្ញាបត្រជាន់ខ្ពស់</a:t>
                      </a:r>
                      <a:endParaRPr lang="km-KH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406682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kern="120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១.១.៣. បណ្ឌិត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860408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១.៣. ការអភិវឌ្ឍវិជ្ជាជីវៈជាប្រចាំ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១.៣.១. ចូលរួមការអភិវឌ្ឍវិជ្ជាជីវៈបាន​៦ក្រេឌីត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272942881"/>
                  </a:ext>
                </a:extLst>
              </a:tr>
              <a:tr h="860408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km-KH" sz="1400" kern="120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១.៣.២. ចូលរួមការអភិវឌ្ឍវិជ្ជាជីវៈបាន៩ក្រេឌីត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966977666"/>
                  </a:ext>
                </a:extLst>
              </a:tr>
              <a:tr h="860408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១.៣.៣. ចូលរួមការអភិវឌ្ឍវិជ្ជាជីវៈបាន១២ក្រេឌីត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66063072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166880C-6D8D-20F3-C11D-C6FB89AB412D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65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071365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498278"/>
              </p:ext>
            </p:extLst>
          </p:nvPr>
        </p:nvGraphicFramePr>
        <p:xfrm>
          <a:off x="0" y="1143000"/>
          <a:ext cx="9753600" cy="5525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349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3326051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494449"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329433">
                <a:tc rowSpan="9">
                  <a:txBody>
                    <a:bodyPr/>
                    <a:lstStyle/>
                    <a:p>
                      <a:pPr algn="l"/>
                      <a:r>
                        <a:rPr lang="km-KH" sz="1400" b="1" i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 បទពិសោធការងារ</a:t>
                      </a:r>
                      <a:endParaRPr lang="en-US" sz="1400" b="1" i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rowSpan="3"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២.១.  បទពិសោធបម្រើការជាបុគ្គលិកអប់រំនៅតាមការិយាល័យ អយក. នៃរដ្ឋបាលក្រុង ស្រុក ខណ្ឌ មន្ទីរអយក.រាជធានី ខេត្ត និងអង្គភាពថ្នាក់ កណ្តាល នៃក្រសួងអយក.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0" indent="-36004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២.១.១.​ ៣ឆ្នាំ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281890">
                <a:tc vMerge="1">
                  <a:txBody>
                    <a:bodyPr/>
                    <a:lstStyle/>
                    <a:p>
                      <a:pPr algn="l"/>
                      <a:endParaRPr lang="en-US" sz="14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1400" b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0" indent="-36004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២.១.២.</a:t>
                      </a: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 </a:t>
                      </a: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​៥ឆ្នាំ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607878">
                <a:tc vMerge="1">
                  <a:txBody>
                    <a:bodyPr/>
                    <a:lstStyle/>
                    <a:p>
                      <a:pPr algn="l"/>
                      <a:endParaRPr lang="en-US" sz="14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1400" b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0" indent="-36004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២.១.៣.</a:t>
                      </a: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 </a:t>
                      </a: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​៧ឆ្នាំ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281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២.២. បទពិសោធចូលរួមរៀបចំគោលនយោបាយ ឬផែនការអប់រំ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២.២.១. បាន ៣ឆ្នាំ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879122307"/>
                  </a:ext>
                </a:extLst>
              </a:tr>
              <a:tr h="281890">
                <a:tc vMerge="1">
                  <a:txBody>
                    <a:bodyPr/>
                    <a:lstStyle/>
                    <a:p>
                      <a:pPr algn="l"/>
                      <a:endParaRPr lang="en-US" sz="14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២.២.២. បាន ៥ឆ្នាំ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805076187"/>
                  </a:ext>
                </a:extLst>
              </a:tr>
              <a:tr h="281890">
                <a:tc vMerge="1">
                  <a:txBody>
                    <a:bodyPr/>
                    <a:lstStyle/>
                    <a:p>
                      <a:pPr algn="l"/>
                      <a:endParaRPr lang="en-US" sz="14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២.២.៣. បាន ៧ឆ្នាំ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728217692"/>
                  </a:ext>
                </a:extLst>
              </a:tr>
              <a:tr h="560832">
                <a:tc vMerge="1">
                  <a:txBody>
                    <a:bodyPr/>
                    <a:lstStyle/>
                    <a:p>
                      <a:pPr algn="l"/>
                      <a:endParaRPr lang="en-US" sz="20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២.៣. សមាជិកនៃសហគមន៍សិក្សាវិជ្ជាជីវៈ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២.៣.១. ចូលរួមជាសមាជិកសកម្មនៃសហគមន៍សិក្សាវិជ្ជាជីវៈ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473372232"/>
                  </a:ext>
                </a:extLst>
              </a:tr>
              <a:tr h="560832">
                <a:tc vMerge="1">
                  <a:txBody>
                    <a:bodyPr/>
                    <a:lstStyle/>
                    <a:p>
                      <a:pPr algn="l"/>
                      <a:endParaRPr lang="en-US" sz="20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២.៣.២. សម្របសម្រួលសកម្មភាពផ្សេងៗរបស់សហគមន៍សិក្សាវិជ្ជាជីវៈ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947783997"/>
                  </a:ext>
                </a:extLst>
              </a:tr>
              <a:tr h="1047762">
                <a:tc vMerge="1">
                  <a:txBody>
                    <a:bodyPr/>
                    <a:lstStyle/>
                    <a:p>
                      <a:pPr algn="l"/>
                      <a:endParaRPr lang="en-US" sz="20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២.៣.៣. បង្កើតគោលវិធីប្រកបដោយភាពច្នៃប្រឌិត និងនវានុវត្តន៍ ក្នុង  ការដឹកនាំសកម្មភាពផ្សេងៗ របស់ សហគមន៍សិក្សាវិជ្ជាជីវៈ គ្រូបង្រៀន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928186611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86D2FEF3-601A-439A-9F47-C73C9EB23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662940"/>
            <a:ext cx="8412480" cy="480060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គន្លង​ឯកទេសអប់រំ (គោលនយោបាយ និង​ផែនការ)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743A21-435E-8C63-D62F-88B9B775BE8C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66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546626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672535"/>
              </p:ext>
            </p:extLst>
          </p:nvPr>
        </p:nvGraphicFramePr>
        <p:xfrm>
          <a:off x="0" y="1541417"/>
          <a:ext cx="9753600" cy="4698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710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3281727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3449304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525859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655462"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436710">
                <a:tc rowSpan="7">
                  <a:txBody>
                    <a:bodyPr/>
                    <a:lstStyle/>
                    <a:p>
                      <a:pPr algn="l"/>
                      <a:r>
                        <a:rPr lang="km-KH" sz="1400" b="1" i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 ស្នាដៃការងារ</a:t>
                      </a:r>
                      <a:endParaRPr lang="en-US" sz="1400" b="1" i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rowSpan="3"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៣.១. ការបោះពុម្ពស្នាដៃស្រាវជ្រាវ ពាក់ព័ន្ធនឹងគោលនយោបាយ និងផែនការអប់រំ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0" indent="-36004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៣.១.១. បាន ១អត្ថបទ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354277">
                <a:tc vMerge="1">
                  <a:txBody>
                    <a:bodyPr/>
                    <a:lstStyle/>
                    <a:p>
                      <a:pPr algn="l"/>
                      <a:endParaRPr lang="en-US" sz="14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1400" b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0" indent="-36004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៣.១.២. បាន ៣អត្ថបទ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367079">
                <a:tc vMerge="1">
                  <a:txBody>
                    <a:bodyPr/>
                    <a:lstStyle/>
                    <a:p>
                      <a:pPr algn="l"/>
                      <a:endParaRPr lang="en-US" sz="14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1400" b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0" indent="-36004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៣.១.៣. បាន ៥អត្ថបទ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6505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៣.២. ការចែករំលែកចំណេះដឹង និងបទពិសោធ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៣.២.១. បានធ្វើបទបង្ហាញ ឬជាវាគ្មិនចែករំលែកបទពិសោធយ៉ាងតិចចំនួន៥កម្មវិធី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879122307"/>
                  </a:ext>
                </a:extLst>
              </a:tr>
              <a:tr h="650530">
                <a:tc vMerge="1">
                  <a:txBody>
                    <a:bodyPr/>
                    <a:lstStyle/>
                    <a:p>
                      <a:pPr algn="l"/>
                      <a:endParaRPr lang="en-US" sz="14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៣.២.២. បានធ្វើបទបង្ហាញ ឬជាវាគ្មិនចែករំលែកបទពិសោធយ៉ាងតិចចំនួន១០ កម្មវិធី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805076187"/>
                  </a:ext>
                </a:extLst>
              </a:tr>
              <a:tr h="650530">
                <a:tc vMerge="1">
                  <a:txBody>
                    <a:bodyPr/>
                    <a:lstStyle/>
                    <a:p>
                      <a:pPr algn="l"/>
                      <a:endParaRPr lang="en-US" sz="14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៣.២.៣. បានធ្វើបទបង្ហាញ ឬជាវាគ្មិនចែករំលែកបទពិសោធយ៉ាងតិចចំនួន១៥ កម្មវិធី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728217692"/>
                  </a:ext>
                </a:extLst>
              </a:tr>
              <a:tr h="747504">
                <a:tc vMerge="1">
                  <a:txBody>
                    <a:bodyPr/>
                    <a:lstStyle/>
                    <a:p>
                      <a:pPr algn="l"/>
                      <a:endParaRPr lang="en-US" sz="20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៣.៣. ស្នាដៃវិជ្ជាជីវៈផ្សេងទៀតដែលមានភស្តុតាងជាក់លាក់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៣.៣.១. ស្នាដៃដែល ទទួលស្គាល់ដោយក្រសួងអប់រំ យុវជន និងកីឡា ឬរាជរដ្ឋាភិបាលកម្ពុជា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r>
                        <a:rPr lang="en-US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, </a:t>
                      </a: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ឈានមុខ,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473372232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86D2FEF3-601A-439A-9F47-C73C9EB23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1043940"/>
            <a:ext cx="8412480" cy="480060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គន្លង​ឯកទេសអប់រំ (គោលនយោបាយ និង​ផែនការ)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CC2E8C-D0D2-8D78-5CDB-FC01ED35E912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67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289104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478735"/>
              </p:ext>
            </p:extLst>
          </p:nvPr>
        </p:nvGraphicFramePr>
        <p:xfrm>
          <a:off x="5256" y="978688"/>
          <a:ext cx="9753599" cy="6072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344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637344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637344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2166840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4232809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441918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335630">
                <a:tc gridSpan="3"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លក្ខណៈវិនិច្ឆ័យរង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419537">
                <a:tc rowSpan="6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៤.១. វិជ្ជាសម្បទា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ភាសាបរទេស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៤.១.១. ចំណេះដឹងលើភាសាបរទេស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៤.១.១.១. កម្រិតបឋម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363316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៤.១.១.២. កម្រិតមធ្យម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386345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៤.១.១.៣. កម្រិតខ្ពស់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7997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 គោលនយោបាយ និងផែនការយុទ្ធសាស្ត្រវិស័យអប់រំ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៤.១.២. ចំណេះដឹងអំពីគោលនយោបាយអប់រំជាតិ គោលដៅអប់រំជាតិ គោលបំណងអប់រំចំណេះទូទៅ និងកម្មវិធីសិក្សា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៤.១.២.១. ពណ៌នាបានពីគោលនយោបាយអប់រំជាតិ គោលដៅអប់រំជាតិ គោលបំណងអប់រំចំណេះទូទៅ កម្មវិធីសិក្សា ព្រមទាំងយុទ្ធសាស្ត្រដែលធ្វើឱ្យសម្រេចគោលដៅទាំងនោះ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28960164"/>
                  </a:ext>
                </a:extLst>
              </a:tr>
              <a:tr h="10027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2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៤.១.២.២. សម្របសម្រួល សហការ និងគាំទ្រសហការីឱ្យពណ៌នាបានពីគោលនយោបាយអប់រំជាតិ គោលដៅអប់រំជាតិ គោលបំណងអប់រំចំណេះទូទៅ កម្មវិធីសិក្សា ព្រមទាំងយុទ្ធសាស្ត្រដែលធ្វើឱ្យសម្រេចគោលដៅទាំងនោះ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061199446"/>
                  </a:ext>
                </a:extLst>
              </a:tr>
              <a:tr h="12588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2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៤.១.២.៣. ពណ៌នាបានពីគោលវិធីប្រកបដោយភាពច្នៃប្រឌិត និងនវានុវត្តន៍ ដើម្បីលើកកម្ពស់ការយល់ដឹងពីគោលនយោបាយអប់រំជាតិ គោលដៅអប់រំជាតិ   គោលបំណងអប់រំចំណេះទូទៅ កម្មវិធីសិក្សា ព្រមទាំងយុទ្ធសាស្ត្រដែលធ្វើឱ្យសម្រេចគោលដៅទាំងនោះ។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977764926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57667BC9-F98C-42E1-8D9D-262F79AD2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81000"/>
            <a:ext cx="8412480" cy="574040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គន្លង​ឯកទេសអប់រំ (គោលនយោបាយ និង​ផែនការ)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6F5281-D98C-6869-4BF7-40CF946BA11D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68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448174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322938"/>
              </p:ext>
            </p:extLst>
          </p:nvPr>
        </p:nvGraphicFramePr>
        <p:xfrm>
          <a:off x="10511" y="886723"/>
          <a:ext cx="9753599" cy="5983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344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637344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637344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2116057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305910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414528">
                <a:tc gridSpan="3">
                  <a:txBody>
                    <a:bodyPr/>
                    <a:lstStyle/>
                    <a:p>
                      <a:pPr algn="ctr"/>
                      <a:r>
                        <a:rPr lang="km-KH" sz="12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2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2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លក្ខណៈវិនិច្ឆ័យរង</a:t>
                      </a:r>
                      <a:endParaRPr lang="en-US" sz="12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2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2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2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493776">
                <a:tc rowSpan="6">
                  <a:txBody>
                    <a:bodyPr/>
                    <a:lstStyle/>
                    <a:p>
                      <a:pPr algn="ctr"/>
                      <a:r>
                        <a:rPr lang="km-KH" sz="12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km-KH" sz="12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៤.២. បំណិនសម្បទា</a:t>
                      </a:r>
                    </a:p>
                    <a:p>
                      <a:pPr algn="ctr"/>
                      <a:endParaRPr lang="km-KH" sz="1200" b="1" i="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2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គោលនយោបាយ និងផែនការយុទ្ធសាស្ត្រវិស័យអប់រំ 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2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៤.២.១. ការអភិវឌ្ឍគោលនយោបាយ ឬផែនការអប់រំដែលឆ្លើយតបទៅនឹងតម្រូវការមូលធនមនុស្សក្នុងប្រទេស និងសកលលោក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2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៤.២.១.១. អភិវឌ្ឍគោលនយោបាយ ផែនការយុទ្ធសាស្ត្រអប់រំ ប្រព័ន្ធគ្រប់គ្រងទិន្នន័យ ឬប្រព័ន្ធពិនិត្យតាមដាននិងវាយតម្លៃគោលនយោបាយអប់រំ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2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2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713232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2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៤.២.១.២. សម្របសម្រួល សហការ និងគាំទ្រសហការីឱ្យអភិវឌ្ឍគោលនយោបាយ ផែនការយុទ្ធសាស្ត្រអប់រំ ប្រព័ន្ធគ្រប់គ្រងទិន្នន័យ ឬប្រព័ន្ធពិនិត្យតាមដាននិងវាយតម្លៃគោលនយោបាយអប់រំ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2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2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932688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2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៤.២.១.៣. បង្កើតមធ្យោបាយឬវិធីសាស្រ្តប្រកបដោយភាពច្នៃប្រឌិតនិងនវានុវត្តន៍ ដើម្បីជំរុញការអភិវឌ្ឍគោលនយោបាយ ផែនការយុទ្ធសាស្ត្រអប់រំ ប្រព័ន្ធគ្រប់គ្រងទិន្នន័យ ឬប្រព័ន្ធពិនិត្យតាមដាននិងវាយតម្លៃគោលនយោបាយអប់រំ។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2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2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4206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2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បច្ចេកវិទ្យាព័ត៌មាន និងទូរគមនាគមន៍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2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៤.២.២. ការប្រើប្រាស់  បច្ចេកវិទ្យាព័ត៌មាននិងទូរគមនាគមន៍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2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៤.១.១.១. ប្រើប្រាស់បច្ចេកវិទ្យាព័ត៌មាន និងទូរគមនាគមន៍ សម្រាប់បម្រើដល់ការសិក្សាស្រាវជ្រាវ វិភាគ និងអភិវឌ្ឍគោលនយោបាយ និងផែនការ</a:t>
                      </a:r>
                      <a:endParaRPr lang="en-US" sz="12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2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2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28960164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2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2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៤.១.១.២. សម្របសម្រួល សហការ និងគាំទ្រសហការី ឱ្យប្រើប្រាស់    </a:t>
                      </a:r>
                      <a:br>
                        <a:rPr lang="km-KH" sz="12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</a:br>
                      <a:r>
                        <a:rPr lang="km-KH" sz="12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 បច្ចេកវិទ្យាព័ត៌មាន និងទូរគមនាគមន៍ សម្រាប់បម្រើដល់ការសិក្សាស្រាវជ្រាវ វិភាគ និងអភិវឌ្ឍគោលនយោបាយ និងផែនការ</a:t>
                      </a:r>
                      <a:endParaRPr lang="en-US" sz="12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2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2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061199446"/>
                  </a:ext>
                </a:extLst>
              </a:tr>
              <a:tr h="9042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2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2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៤.១.១.៣. បង្កើតគោលវិធី ប្រកបដោយភាពច្នៃប្រឌិត និងនវានុវត្តន៍ ដើម្បីលើកកម្ពស់ ការប្រើប្រាស់បច្ចេកវិទ្យាព័ត៌មាន និងទូរគមនាគមន៍ សម្រាប់បម្រើដល់ការសិក្សាស្រាវជ្រាវ វិភាគ និងអភិវឌ្ឍគោលនយោបាយ និងផែនការ</a:t>
                      </a:r>
                      <a:endParaRPr lang="en-US" sz="12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2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2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977764926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57667BC9-F98C-42E1-8D9D-262F79AD2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58" y="304800"/>
            <a:ext cx="8412480" cy="574040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គន្លង​ឯកទេសអប់រំ (គោលនយោបាយ និង​ផែនការ)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938528-FE0E-EE8A-FA76-29FD697789DC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69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60293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75360" y="2133532"/>
            <a:ext cx="8778240" cy="38677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m-KH" sz="192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នាយក​ល្អ៖</a:t>
            </a:r>
            <a:r>
              <a:rPr lang="km-KH" sz="192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នាយកល្អ </a:t>
            </a:r>
            <a:r>
              <a:rPr lang="km-KH" sz="1920" dirty="0">
                <a:solidFill>
                  <a:srgbClr val="C0000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គ្រប់គ្រងនិងដឹកនាំសាលារៀន​របស់ខ្លួន </a:t>
            </a:r>
            <a:r>
              <a:rPr lang="km-KH" sz="192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ដើម្បីធ្វើឱ្យ</a:t>
            </a:r>
            <a:r>
              <a:rPr lang="km-KH" sz="1920" dirty="0">
                <a:solidFill>
                  <a:srgbClr val="C0000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​លទ្ធផលសិក្សារបស់សិស្សប្រសើរឡើងកម្រិតល្អបង្គូរ។ </a:t>
            </a:r>
            <a:endParaRPr lang="en-US" dirty="0">
              <a:solidFill>
                <a:srgbClr val="C00000"/>
              </a:solidFill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m-KH" sz="192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នាយកឈានមុខ៖</a:t>
            </a:r>
            <a:r>
              <a:rPr lang="km-KH" sz="192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នាយកឈានមុខ </a:t>
            </a:r>
            <a:r>
              <a:rPr lang="km-KH" sz="1920" dirty="0">
                <a:solidFill>
                  <a:srgbClr val="C0000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សម្របសម្រួល សហការ និងគាំទ្រសហការី</a:t>
            </a:r>
            <a:r>
              <a:rPr lang="km-KH" sz="192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ទាំងអស់នៅក្នុងសាលារៀនរបស់ខ្លួន ដើម្បីរួមចំណែកធ្វើឱ្យ</a:t>
            </a:r>
            <a:r>
              <a:rPr lang="km-KH" sz="1920" dirty="0">
                <a:solidFill>
                  <a:srgbClr val="C0000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លទ្ធផលសិក្សារបស់សិស្ស​ប្រសើរឡើងកម្រិតល្អ។ </a:t>
            </a:r>
            <a:endParaRPr lang="en-US" dirty="0">
              <a:solidFill>
                <a:srgbClr val="C00000"/>
              </a:solidFill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m-KH" sz="192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នាយកឆ្នើម៖</a:t>
            </a:r>
            <a:r>
              <a:rPr lang="km-KH" sz="192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នាយកឆ្នើម </a:t>
            </a:r>
            <a:r>
              <a:rPr lang="km-KH" sz="1920" dirty="0">
                <a:solidFill>
                  <a:srgbClr val="C0000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បង្កើតគោលវិធី ប្រកបដោយភាពច្នៃប្រឌិត និងនវានុវត្តន៍ </a:t>
            </a:r>
            <a:r>
              <a:rPr lang="km-KH" sz="192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ក្នុងការគ្រប់​គ្រងនិងដឹកនាំ​សាលារៀនរបស់ខ្លួន ដើម្បីធ្វើឱ្យ</a:t>
            </a:r>
            <a:r>
              <a:rPr lang="km-KH" sz="1920" dirty="0">
                <a:solidFill>
                  <a:srgbClr val="C0000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លទ្ធផលសិក្សារបស់សិស្សប្រសើរឡើងកម្រិតល្អណាស់។</a:t>
            </a:r>
            <a:r>
              <a:rPr lang="km-KH" sz="224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 </a:t>
            </a:r>
            <a:endParaRPr lang="en-US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0" y="1645793"/>
            <a:ext cx="8193024" cy="338554"/>
          </a:xfrm>
        </p:spPr>
        <p:txBody>
          <a:bodyPr/>
          <a:lstStyle/>
          <a:p>
            <a:r>
              <a:rPr lang="km-KH" sz="16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គន្លងគ្រប់គ្រង</a:t>
            </a:r>
            <a:endParaRPr lang="en-US" sz="160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8535BC-4B07-D9F3-D48B-077BF1A46AB0}"/>
              </a:ext>
            </a:extLst>
          </p:cNvPr>
          <p:cNvSpPr/>
          <p:nvPr/>
        </p:nvSpPr>
        <p:spPr>
          <a:xfrm>
            <a:off x="-20320" y="0"/>
            <a:ext cx="979424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DBFEBD-7BCA-72A9-1079-217B1C5D8A7F}"/>
              </a:ext>
            </a:extLst>
          </p:cNvPr>
          <p:cNvSpPr txBox="1"/>
          <p:nvPr/>
        </p:nvSpPr>
        <p:spPr>
          <a:xfrm>
            <a:off x="20320" y="301684"/>
            <a:ext cx="9753600" cy="430887"/>
          </a:xfrm>
          <a:prstGeom prst="rect">
            <a:avLst/>
          </a:prstGeom>
        </p:spPr>
        <p:txBody>
          <a:bodyPr wrap="square" lIns="0" tIns="0" rIns="0" bIns="0" rtlCol="0" anchor="b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  <a:sym typeface="Wingdings" panose="05000000000000000000" pitchFamily="2" charset="2"/>
              </a:rPr>
              <a:t>បញ្ញត្តិនៃគន្លងអាជីពគ្រូបង្រៀន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37042D-3A5F-27A2-6F2C-40515BB6DF53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1007295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724300"/>
              </p:ext>
            </p:extLst>
          </p:nvPr>
        </p:nvGraphicFramePr>
        <p:xfrm>
          <a:off x="2628" y="1460347"/>
          <a:ext cx="9753601" cy="4719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799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623666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1779507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450429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414528">
                <a:tc gridSpan="2"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លក្ខណៈវិនិច្ឆ័យរង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358269">
                <a:tc rowSpan="6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៥.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៤.៣. ចរិយាសម្បទា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៤.៣.១. ការប្រតិបត្តិក្រមសីលធម៌វិជ្ជាជីវៈ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៤.៣.១.១. ប្រតិបត្តិក្រមសីលធម៌វិជ្ជាជីវៈជាប្រចាំ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656235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៤.៣.១.២. សម្របសម្រួល សហការ និងគាំទ្រសហការី ឱ្យប្រតិបត្តិក្រមសីលធម៌វិជ្ជាជីវៈជាប្រចាំ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656235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៤.៣.១.៣. បង្កើតគោលវិធីប្រកបដោយភាពច្នៃប្រឌិតនិងនវានុវត្តន៍ ដើម្បីជំរុញការប្រតិបត្តិក្រមសីលធម៌វិជ្ជាជីវៈជាប្រចាំ។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5711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៤.៣.២. ការប្តេជ្ញាចិត្ត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៤.៣.២.១.  បង្ហាញការប្តេជ្ញាចិត្ត និងឆន្ទៈក្នុងការរួមចំណែកក្នុងកិច្ចប្រឹងប្រែងរបស់ក្រសួងអប់រំ យុវជន និងកីឡា ដើម្បីលើកកម្ពស់គុណភាពអប់រំ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28960164"/>
                  </a:ext>
                </a:extLst>
              </a:tr>
              <a:tr h="8690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2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៤.៣.២.២. សម្របសម្រួល សហការ និងគាំទ្រសហការី ឱ្យមានការប្តេជ្ញាចិត្ត និងឆន្ទៈក្នុងការរួមចំណែកក្នុងកិច្ចប្រឹងប្រែងរបស់ក្រសួងអប់រំ យុវជន និងកីឡា ដើម្បីលើកកម្ពស់គុណភាពអប់រំ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061199446"/>
                  </a:ext>
                </a:extLst>
              </a:tr>
              <a:tr h="8690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2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៤.៣.២.៣. បង្កើតគោលវិធីប្រកបដោយភាពច្នៃប្រឌិតនិងនវានុវត្តន៍ ដើម្បីជំរុញការប្តេជ្ញាចិត្ត និងឆន្ទៈក្នុង ការចូលរួមក្នុងកិច្ចប្រឹងប្រែងរបស់ក្រសួងអប់រំ    យុវជន និងកីឡា សំដៅលើកកម្ពស់គុណភាពអប់រំ។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977764926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57667BC9-F98C-42E1-8D9D-262F79AD2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873760"/>
            <a:ext cx="8412480" cy="574040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គន្លង​ឯកទេសអប់រំ (គោលនយោបាយ និង​ផែនការ)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A8189F-2BAC-12C4-0A37-A72BE5E5CF2E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70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602691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1C75-ACA5-4C0C-A0E1-AF1A0E6C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1178426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គន្លង​ឯកទេសអប់រំ (អភិវឌ្ឍន៍កម្មវិធីសិក្សា)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325544"/>
              </p:ext>
            </p:extLst>
          </p:nvPr>
        </p:nvGraphicFramePr>
        <p:xfrm>
          <a:off x="0" y="1752600"/>
          <a:ext cx="9753600" cy="4121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808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2604406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3861266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592120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320092"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លក្ខណៈវិនិច្ឆ័យរង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406682">
                <a:tc rowSpan="6">
                  <a:txBody>
                    <a:bodyPr/>
                    <a:lstStyle/>
                    <a:p>
                      <a:pPr algn="l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១. គុណវុឌ្ឍិ</a:t>
                      </a:r>
                      <a:endParaRPr lang="en-US" sz="1400" b="1" i="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b="1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១.១. កម្រិតវប្បធម៌</a:t>
                      </a:r>
                      <a:endParaRPr lang="en-US" sz="1400" b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១.១.១. បរិញ្ញាបត្រ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406682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១.១.២. បរិញ្ញាបត្រជាន់ខ្ពស់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406682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kern="120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១.១.៣. បណ្ឌិត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860408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១.៣. ការអភិវឌ្ឍវិជ្ជាជីវៈជាប្រចាំ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១.៣.១. ចូលរួមការអភិវឌ្ឍវិជ្ជាជីវៈបាន​៦ក្រេឌីត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272942881"/>
                  </a:ext>
                </a:extLst>
              </a:tr>
              <a:tr h="860408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km-KH" sz="1400" kern="120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១.៣.២. ចូលរួមការអភិវឌ្ឍវិជ្ជាជីវៈបាន៩ក្រេឌីត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966977666"/>
                  </a:ext>
                </a:extLst>
              </a:tr>
              <a:tr h="860408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១.៣.៣. ចូលរួមការអភិវឌ្ឍវិជ្ជាជីវៈបាន១២ក្រេឌីត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66063072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5FB64F8-7C14-DF4F-F0EC-EDD066653F48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71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721691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471541"/>
              </p:ext>
            </p:extLst>
          </p:nvPr>
        </p:nvGraphicFramePr>
        <p:xfrm>
          <a:off x="0" y="1143000"/>
          <a:ext cx="9753600" cy="5525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348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3326052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494449"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329433">
                <a:tc rowSpan="9">
                  <a:txBody>
                    <a:bodyPr/>
                    <a:lstStyle/>
                    <a:p>
                      <a:pPr algn="l"/>
                      <a:r>
                        <a:rPr lang="km-KH" sz="1400" b="1" i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 បទពិសោធការងារ</a:t>
                      </a:r>
                      <a:endParaRPr lang="en-US" sz="1400" b="1" i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rowSpan="3"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២.១.  បទពិសោធបម្រើការជាបុគ្គលិកអប់រំនៅតាមការិយាល័យ អយក. នៃរដ្ឋបាលក្រុង ស្រុក ខណ្ឌ មន្ទីរអយក.រាជធានី ខេត្ត និងអង្គភាពថ្នាក់ កណ្តាល នៃក្រសួងអយក.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0" indent="-36004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២.១.១. ​ ៣ឆ្នាំ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281890">
                <a:tc vMerge="1">
                  <a:txBody>
                    <a:bodyPr/>
                    <a:lstStyle/>
                    <a:p>
                      <a:pPr algn="l"/>
                      <a:endParaRPr lang="en-US" sz="14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1400" b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0" indent="-36004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២.១.២. ​៥ឆ្នាំ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607878">
                <a:tc vMerge="1">
                  <a:txBody>
                    <a:bodyPr/>
                    <a:lstStyle/>
                    <a:p>
                      <a:pPr algn="l"/>
                      <a:endParaRPr lang="en-US" sz="14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1400" b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0" indent="-36004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២.១.៣. ​៧ឆ្នាំ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281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២.២. បទពិសោធចូលរួមអភិវឌ្ឍ និងសម្របសម្រួលការអនុវត្តកម្មវិធីសិក្សា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២.២.១. បាន ៣ឆ្នាំ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879122307"/>
                  </a:ext>
                </a:extLst>
              </a:tr>
              <a:tr h="281890">
                <a:tc vMerge="1">
                  <a:txBody>
                    <a:bodyPr/>
                    <a:lstStyle/>
                    <a:p>
                      <a:pPr algn="l"/>
                      <a:endParaRPr lang="en-US" sz="14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២.២.២. បាន ៥ឆ្នាំ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805076187"/>
                  </a:ext>
                </a:extLst>
              </a:tr>
              <a:tr h="281890">
                <a:tc vMerge="1">
                  <a:txBody>
                    <a:bodyPr/>
                    <a:lstStyle/>
                    <a:p>
                      <a:pPr algn="l"/>
                      <a:endParaRPr lang="en-US" sz="14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២.២.៣. បាន ៧ឆ្នាំ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728217692"/>
                  </a:ext>
                </a:extLst>
              </a:tr>
              <a:tr h="560832">
                <a:tc vMerge="1">
                  <a:txBody>
                    <a:bodyPr/>
                    <a:lstStyle/>
                    <a:p>
                      <a:pPr algn="l"/>
                      <a:endParaRPr lang="en-US" sz="20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២.៣. សមាជិកនៃសហគមន៍សិក្សាវិជ្ជាជីវៈ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២.៣.១. ចូលរួមជាសមាជិកសកម្មនៃសហគមន៍សិក្សាវិជ្ជាជីវៈ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473372232"/>
                  </a:ext>
                </a:extLst>
              </a:tr>
              <a:tr h="560832">
                <a:tc vMerge="1">
                  <a:txBody>
                    <a:bodyPr/>
                    <a:lstStyle/>
                    <a:p>
                      <a:pPr algn="l"/>
                      <a:endParaRPr lang="en-US" sz="20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២.៣.២. សម្របសម្រួលសកម្មភាពផ្សេងៗរបស់សហគមន៍សិក្សាវិជ្ជាជីវៈ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947783997"/>
                  </a:ext>
                </a:extLst>
              </a:tr>
              <a:tr h="1047762">
                <a:tc vMerge="1">
                  <a:txBody>
                    <a:bodyPr/>
                    <a:lstStyle/>
                    <a:p>
                      <a:pPr algn="l"/>
                      <a:endParaRPr lang="en-US" sz="20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២.៣.៣. បង្កើតគោលវិធីប្រកបដោយភាពច្នៃប្រឌិត និងនវានុវត្តន៍ ក្នុងការដឹកនាំសកម្មភាពផ្សេងៗ របស់ សហគមន៍សិក្សាវិជ្ជាជីវៈ គ្រូបង្រៀន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928186611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B27FF727-12F9-48BA-B301-70F0E32FC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662940"/>
            <a:ext cx="8412480" cy="480060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គន្លង​ឯកទេសអប់រំ (អភិវឌ្ឍន៍កម្មវិធីសិក្សា)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499A73-8E0E-B62E-BA36-26958E779212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72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0115029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117483"/>
              </p:ext>
            </p:extLst>
          </p:nvPr>
        </p:nvGraphicFramePr>
        <p:xfrm>
          <a:off x="0" y="1524000"/>
          <a:ext cx="9753599" cy="4512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348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2950872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3878520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525859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655462"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436710">
                <a:tc rowSpan="7">
                  <a:txBody>
                    <a:bodyPr/>
                    <a:lstStyle/>
                    <a:p>
                      <a:pPr algn="l"/>
                      <a:r>
                        <a:rPr lang="km-KH" sz="1400" b="1" i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 ស្នាដៃការងារ</a:t>
                      </a:r>
                      <a:endParaRPr lang="en-US" sz="1400" b="1" i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rowSpan="3"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៣.១. ការបោះពុម្ពស្នាដៃស្រាវជ្រាវពាក់ព័ន្ធនឹងកម្មវិធីសិក្សា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0" indent="-36004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៣.១.១. បាន ១អត្ថបទ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354277">
                <a:tc vMerge="1">
                  <a:txBody>
                    <a:bodyPr/>
                    <a:lstStyle/>
                    <a:p>
                      <a:pPr algn="l"/>
                      <a:endParaRPr lang="en-US" sz="14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1400" b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0" indent="-36004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៣.១.២. បាន ៣អត្ថបទ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367079">
                <a:tc vMerge="1">
                  <a:txBody>
                    <a:bodyPr/>
                    <a:lstStyle/>
                    <a:p>
                      <a:pPr algn="l"/>
                      <a:endParaRPr lang="en-US" sz="14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1400" b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0" indent="-36004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៣.១.៣. បាន ៥អត្ថបទ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6505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៣.២. ការចែករំលែកចំណេះដឹង និងបទពិសោធ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៣.២.១. បានធ្វើបទបង្ហាញ ឬជាវាគ្មិនចែករំលែកបទពិសោធយ៉ាងតិចចំនួន៥កម្មវិធី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879122307"/>
                  </a:ext>
                </a:extLst>
              </a:tr>
              <a:tr h="650530">
                <a:tc vMerge="1">
                  <a:txBody>
                    <a:bodyPr/>
                    <a:lstStyle/>
                    <a:p>
                      <a:pPr algn="l"/>
                      <a:endParaRPr lang="en-US" sz="14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៣.២.២. បានធ្វើបទបង្ហាញ ឬជាវាគ្មិនចែករំលែកបទពិសោធយ៉ាងតិចចំនួន១០ កម្មវិធី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805076187"/>
                  </a:ext>
                </a:extLst>
              </a:tr>
              <a:tr h="650530">
                <a:tc vMerge="1">
                  <a:txBody>
                    <a:bodyPr/>
                    <a:lstStyle/>
                    <a:p>
                      <a:pPr algn="l"/>
                      <a:endParaRPr lang="en-US" sz="14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៣.២.៣. បានធ្វើបទបង្ហាញ ឬជាវាគ្មិនចែករំលែកបទពិសោធយ៉ាងតិចចំនួន១៥ កម្មវិធី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728217692"/>
                  </a:ext>
                </a:extLst>
              </a:tr>
              <a:tr h="747504">
                <a:tc vMerge="1">
                  <a:txBody>
                    <a:bodyPr/>
                    <a:lstStyle/>
                    <a:p>
                      <a:pPr algn="l"/>
                      <a:endParaRPr lang="en-US" sz="20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៣.៣. ស្នាដៃវិជ្ជាជីវៈផ្សេងទៀតដែលមានភស្តុតាងជាក់លាក់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៣.៣.១. ស្នាដៃដែល ទទួលស្គាល់ដោយក្រសួងអប់រំ យុវជន និងកីឡា ឬរាជរដ្ឋាភិបាលកម្ពុជា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r>
                        <a:rPr lang="en-US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, </a:t>
                      </a: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ឈានមុខ,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473372232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97E8DE7B-3812-4CCC-868C-F0E03BA6B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59" y="1043940"/>
            <a:ext cx="8412480" cy="480060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គន្លង​ឯកទេសអប់រំ (អភិវឌ្ឍន៍កម្មវិធីសិក្សា)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9A0CB9-97CA-50E7-5E62-5BAFD58D156A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73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4153336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802224"/>
              </p:ext>
            </p:extLst>
          </p:nvPr>
        </p:nvGraphicFramePr>
        <p:xfrm>
          <a:off x="0" y="1143000"/>
          <a:ext cx="9753600" cy="5432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344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637344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637344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2212699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4420696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208173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335630">
                <a:tc gridSpan="3"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លក្ខណៈវិនិច្ឆ័យរង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419537">
                <a:tc rowSpan="6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៤.១. វិជ្ជាសម្បទា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ភាសាបរទេស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៤.១.១. ចំណេះដឹងលើភាសាបរទេស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៤.១.១.១. កម្រិតបឋម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363316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៤.១.១.២. កម្រិតមធ្យម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386345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៤.១.១.៣. កម្រិតខ្ពស់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7997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 គោលនយោបាយ និងផែនការយុទ្ធសាស្ត្រវិស័យអប់រំ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៤.១.២. ចំណេះដឹងអំពីគោលនយោបាយអប់រំជាតិ គោលដៅអប់រំជាតិ គោលបំណងអប់រំចំណេះទូទៅ និងកម្មវិធីសិក្សា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៤.១.២.១. ពណ៌នាបានពីគោលនយោបាយអប់រំជាតិ គោលដៅអប់រំជាតិ គោលបំណងអប់រំចំណេះទូទៅ កម្មវិធីសិក្សា ព្រមទាំងយុទ្ធសាស្ត្រដែលធ្វើឱ្យសម្រេចគោលដៅទាំងនោះ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28960164"/>
                  </a:ext>
                </a:extLst>
              </a:tr>
              <a:tr h="10027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2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៤.១.២.២. សម្របសម្រួល សហការ និងគាំទ្រសហការីឱ្យពណ៌នាបានពីគោលនយោបាយអប់រំជាតិ គោលដៅអប់រំជាតិ គោលបំណងអប់រំចំណេះទូទៅ កម្មវិធីសិក្សា ព្រមទាំងយុទ្ធសាស្ត្រដែលធ្វើឱ្យសម្រេចគោលដៅទាំងនោះ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061199446"/>
                  </a:ext>
                </a:extLst>
              </a:tr>
              <a:tr h="10739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2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៤.១.២.៣. ពណ៌នាបានពីគោលវិធីប្រកបដោយភាពច្នៃប្រឌិត និងនវានុវត្តន៍ ដើម្បីលើកកម្ពស់ការយល់ដឹងពីគោលនយោបាយអប់រំជាតិ គោលដៅអប់រំជាតិ   គោលបំណងអប់រំចំណេះទូទៅ កម្មវិធីសិក្សា ព្រមទាំងយុទ្ធសាស្ត្រដែលធ្វើឱ្យសម្រេចគោលដៅទាំងនោះ។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977764926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5106B3DB-CD60-4990-9C01-3A5C28BEC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568960"/>
            <a:ext cx="8412480" cy="574040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គន្លង​ឯកទេសអប់រំ (អភិវឌ្ឍន៍កម្មវិធីសិក្សា)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FF129C-260B-1DFB-6BE8-5530B22525BB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74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7593020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449648"/>
              </p:ext>
            </p:extLst>
          </p:nvPr>
        </p:nvGraphicFramePr>
        <p:xfrm>
          <a:off x="0" y="894606"/>
          <a:ext cx="9753601" cy="5783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396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540329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544416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1380659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295401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369970">
                <a:tc gridSpan="3">
                  <a:txBody>
                    <a:bodyPr/>
                    <a:lstStyle/>
                    <a:p>
                      <a:pPr algn="ctr"/>
                      <a:r>
                        <a:rPr lang="km-KH" sz="12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2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2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លក្ខណៈវិនិច្ឆ័យរង</a:t>
                      </a:r>
                      <a:endParaRPr lang="en-US" sz="12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2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2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2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668610">
                <a:tc rowSpan="6">
                  <a:txBody>
                    <a:bodyPr/>
                    <a:lstStyle/>
                    <a:p>
                      <a:pPr algn="ctr"/>
                      <a:r>
                        <a:rPr lang="km-KH" sz="12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km-KH" sz="12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៤.១. វិជ្ជាសម្បទា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2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ការរៀបចំ និងការអភិវឌ្ឍកម្មវិធីសិក្សា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2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៤.១.៣.ចំណេះដឹងអំពីកម្មវិធីសិក្សា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2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៤.១.៣.១.ពណ៌នាបានអំពីបញ្ញត្តិ និងទ្រឹស្តីពាក់ព័ន្ធនឹងការអភិវឌ្ឍគោលនយោបាយកម្មវិធសិក្សា ក្របខណ្ឌកម្មវិធីសិក្សា កម្មវិធីសិក្សា កម្មវិធីសិក្សាលម្អិត ឬសៀវភៅសិក្សាគោល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2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2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713232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2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៤.១.៣.២. សម្របសម្រួល សហការ និងគាំទ្រសហការីឱ្យពណ៌នាបានអំពីបញ្ញត្តិ និងទ្រឹស្តីពាក់ព័ន្ធនឹង ការអភិវឌ្ឍគោលនយោបាយកម្មវិធីសិក្សា ក្របខណ្ឌកម្មវិធីសិក្សា កម្មវិធីសិក្សា កម្មវិធីសិក្សាលម្អិត ឬសៀវភៅសិក្សាគោល 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2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2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870201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2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៤.១.៣.៣. ពណ៌នាបានពីការបង្កើតគោលវិធីប្រកបដោយភាពច្នៃប្រឌិតនិងនវានុវត្តន៍ ដើម្បីលើកកម្ពស់ ការយល់ដឹងអំពីបញ្ញត្តិ និងទ្រឹស្តីពាក់ព័ន្ធនឹងការអភិវឌ្ឍគោលនយោបាយកម្មវិធីសិក្សា ក្របខណ្ឌកម្មវិធីសិក្សា កម្មវិធីសិក្សា កម្មវិធីសិក្សាលម្អិត ឬសៀវភៅសិក្សាគោល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2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2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4206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2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ការរៀបចំ និងការអភិវឌ្ឍកម្មវិធីសិក្សា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2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៤.១.៤.ចំណេះដឹងអំពីការកសាងសមត្ថភាពលើការអនុវត្តកម្មវិធីសិក្សា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2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៤.១.៥.១. ពណ៌នាបានពីវិធីសាស្ត្រ ឬមធ្យោបាយក្នុងការកសាងផែនការអភិវឌ្ឍសមត្ថភាពដល់អ្នកពាក់ព័ន្ធ ដើម្បីអនុវត្ត  កម្មវិធីសិក្សា</a:t>
                      </a:r>
                      <a:endParaRPr lang="en-US" sz="12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2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2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28960164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2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2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៤.១.២.២. សម្របសម្រួល សហការ និងគាំទ្រសហការីឱ្យពណ៌នាបានពីគោលនយោបាយអប់រំជាតិ គោលដៅអប់រំជាតិ គោលបំណងអប់រំចំណេះទូទៅ កម្មវិធីសិក្សា ព្រមទាំងយុទ្ធសាស្ត្រដែលធ្វើឱ្យសម្រេចគោលដៅទាំងនោះ</a:t>
                      </a:r>
                      <a:endParaRPr lang="en-US" sz="12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2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2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061199446"/>
                  </a:ext>
                </a:extLst>
              </a:tr>
              <a:tr h="8749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2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2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៤.១.២.៣. ពណ៌នាបានពីគោលវិធីប្រកបដោយភាពច្នៃប្រឌិត និងនវានុវត្តន៍ ដើម្បីលើកកម្ពស់ការយល់ដឹងពីគោលនយោបាយអប់រំជាតិ គោលដៅអប់រំជាតិ   គោលបំណងអប់រំចំណេះទូទៅ កម្មវិធីសិក្សា ព្រមទាំងយុទ្ធសាស្ត្រដែលធ្វើឱ្យសម្រេចគោលដៅទាំងនោះ។</a:t>
                      </a:r>
                      <a:endParaRPr lang="en-US" sz="12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2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2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977764926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5106B3DB-CD60-4990-9C01-3A5C28BEC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04800"/>
            <a:ext cx="8412480" cy="574040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គន្លង​ឯកទេសអប់រំ (អភិវឌ្ឍន៍កម្មវិធីសិក្សា)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1E770F-3E0D-D1CE-BC14-AE75B4930903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75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094760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496833"/>
              </p:ext>
            </p:extLst>
          </p:nvPr>
        </p:nvGraphicFramePr>
        <p:xfrm>
          <a:off x="1" y="1295400"/>
          <a:ext cx="9753599" cy="4687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344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637344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637344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2355167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707696">
                <a:tc gridSpan="3"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លក្ខណៈវិនិច្ឆ័យរង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926592"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៤.១. វិជ្ជាសម្បទា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ការរៀបចំ និងការអភិវឌ្ឍកម្មវិធីសិក្សា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៤.១.៥. ចំណេះដឹងលើការពិនិត្យតាមដាន និងវាយតម្លៃកម្មវិធីសិក្សា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៤.១.៥.១. ពណ៌នាបានពីបញ្ញត្តិ ឬវិធីសាស្ត្រពាក់ព័ន្ធនឹង ការរៀបចំប្រព័ន្ធ ឬយន្តការ ពិនិត្យតាមដាននិងវាយតម្លៃលើការអនុវត្តកម្មវិធីសិក្សា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1278950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៤.១.៥.២. សម្របសម្រួល សហការ និងគាំទ្រសហការីឱ្យពណ៌នាបានពីបញ្ញត្តិ ឬវិធីសាស្ត្រពាក់ព័ន្ធនឹង    ការរៀបចំប្រព័ន្ធ ឬយន្តការពិនិត្យតាមដាននិងវាយតម្លៃលើការអនុវត្តកម្មវិធីសិក្សា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1511808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៤.១.៥.៣. ពណ៌នាបានពីការបង្កើតមធ្យោបាយឬវិធីសាស្ត្រប្រកបដោយភាពច្នៃប្រឌិត ដើម្បីលើកកម្ពស់   ការយល់ដឹងពីបញ្ញត្តិ ឬវិធីសាស្ត្រពាក់ព័ន្ធនឹងការរៀបចំប្រព័ន្ធ ឬយន្តការពិនិត្យតាមដាន និងវាយតម្លៃលើការអនុវត្តកម្មវិធីសិក្សា។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5106B3DB-CD60-4990-9C01-3A5C28BEC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59" y="721360"/>
            <a:ext cx="8412480" cy="574040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គន្លង​ឯកទេសអប់រំ (អភិវឌ្ឍន៍កម្មវិធីសិក្សា)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3F1F15-7695-86C6-7314-78BAFF6BD318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76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6919211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957555"/>
              </p:ext>
            </p:extLst>
          </p:nvPr>
        </p:nvGraphicFramePr>
        <p:xfrm>
          <a:off x="1" y="1780673"/>
          <a:ext cx="9753598" cy="4367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344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637344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637344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2278967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707696">
                <a:tc gridSpan="3"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លក្ខណៈវិនិច្ឆ័យរង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926592"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៤.២. បំណិនសម្បទា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បច្ចេកវិទ្យាព័ត៌មាននិងទូរគមនាគមន៍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៤.២.១. ការប្រើប្រាស់បច្ចេកវិទ្យាព័ត៌មាននិងទូរគមនាគមន៍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៤.២.១.១. ប្រើប្រាស់បច្ចេកវិទ្យាព័ត៌មាន និងទូរគមនាគមន៍ សម្រាប់បម្រើដល់ការសិក្សាស្រាវជ្រាវ វិភាគ និងអភិវឌ្ឍកម្មវិធីសិក្សា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1278950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៤.២.១.២. សម្របសម្រួល សហការ និងគាំទ្រសហការី ឱ្យប្រើប្រាស់បច្ចេកវិទ្យាព័ត៌មាន និងទូរគមនាគមន៍ សម្រាប់បម្រើដល់ការសិក្សាស្រាវជ្រាវ វិភាគ និងអភិវឌ្ឍកម្មវិធីសិក្សា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1219200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៤.២.១.៣. បង្កើតគោលវិធី ប្រកបដោយភាពច្នៃប្រឌិត និងនវានុវត្តន៍ ដើម្បីលើកកម្ពស់ ការប្រើប្រាស់បច្ចេកវិទ្យាព័ត៌មាន និងទូរគមនាគមន៍ សម្រាប់បម្រើដល់ការសិក្សាស្រាវជ្រាវ វិភាគ និងអភិវឌ្ឍកម្មវិធីសិក្សា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5106B3DB-CD60-4990-9C01-3A5C28BEC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1219200"/>
            <a:ext cx="8412480" cy="574040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គន្លង​ឯកទេសអប់រំ (អភិវឌ្ឍន៍កម្មវិធីសិក្សា)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6DC395-C5FF-B568-8136-24E3A64EB34C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77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5934253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431392"/>
              </p:ext>
            </p:extLst>
          </p:nvPr>
        </p:nvGraphicFramePr>
        <p:xfrm>
          <a:off x="1" y="1780673"/>
          <a:ext cx="9753598" cy="4367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344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637344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637344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2202767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707696">
                <a:tc gridSpan="3"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លក្ខណៈវិនិច្ឆ័យរង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926592"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៤.២. បំណិនសម្បទា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ការអភិវឌ្ឍកម្មវិធីសិក្សា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៤.២.២. ការអភិវឌ្ឍកម្មវិធីសិក្សា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៤.២.២.១. ចូលរួមឬអភិវឌ្ឍគោលនយោបាយកម្មវិធីសិក្សា ក្របខណ្ឌកម្មវិធីសិក្សា កម្មវិធីសិក្សា កម្មវិធីសិក្សាលម្អិត ឬសៀវភៅសិក្សាគោល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1278950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៤.២.២.២. សម្របសម្រួល សហការ និងគាំទ្រសហការីឱ្យចូលរួមឬអភិវឌ្ឍគោលនយោបាយកម្មវិធីសិក្សា ក្របខណ្ឌកម្មវិធីសិក្សា កម្មវិធីសិក្សា កម្មវិធីសិក្សាលម្អិត ឬសៀវភៅសិក្សាគោល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1219200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៤.២.២.៣.  បង្កើតមធ្យោបាយឬវិធីសាស្ត្រប្រកបដោយភាពច្នៃប្រឌិត ដើម្បីលើកកម្ពស់ការអភិវឌ្ឍគោលនយោបាយកម្មវិធីសិក្សា ក្របខណ្ឌកម្មវិធីសិក្សា កម្មវិធីសិក្សា កម្មវិធីសិក្សាលម្អិត ឬសៀវភៅសិក្សាគោល 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5106B3DB-CD60-4990-9C01-3A5C28BEC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1206500"/>
            <a:ext cx="8412480" cy="574040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គន្លង​ឯកទេសអប់រំ (អភិវឌ្ឍន៍កម្មវិធីសិក្សា)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4DDDB3-0C38-8B1B-E43F-FBACD5803635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78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0564327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665530"/>
              </p:ext>
            </p:extLst>
          </p:nvPr>
        </p:nvGraphicFramePr>
        <p:xfrm>
          <a:off x="1" y="1780673"/>
          <a:ext cx="9753598" cy="4201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344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637344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637344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2202767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707696">
                <a:tc gridSpan="3"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លក្ខណៈវិនិច្ឆ័យរង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926592"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៤.២. បំណិនសម្បទា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ការអភិវឌ្ឍកម្មវិធីសិក្សា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៤.២.៣. ការកសាងសមត្ថភាពលើការអនុវត្តកម្មវិធីសិក្សា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៤.២.៣.១. រៀបចំវិធីសាស្រ្ត និងផែនការក្នុងការកសាងសមត្ថភាពដល់អ្នកពាក់ព័ន្ធលើការអនុវត្តកម្មវិធីសិក្សា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1278950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៤.២.៣.២. សម្របសម្រួល សហការ និងគាំទ្រសហការីឱ្យរៀបច វិធីសាស្រ្ត និងផែនការក្នុងការកសាងសមត្ថភាពដល់អ្នកពាក់ព័ន្ធលើការអនុវត្ត           កម្មវិធីសិក្សា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1160243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៤.២.៣.៣. បង្កើតគោលវិធីប្រកបដោយភាពច្នៃប្រឌិត ដើម្បីលើកកម្ពស់ការអភិវឌ្ឍសមត្ថភាពលើការអនុវត្តវិធីសិក្សា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5106B3DB-CD60-4990-9C01-3A5C28BEC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1206500"/>
            <a:ext cx="8412480" cy="574040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គន្លង​ឯកទេសអប់រំ (អភិវឌ្ឍន៍កម្មវិធីសិក្សា)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FB36C9-DE81-8B23-7D7A-3A2561A8ACFE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79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33930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8182" y="2239065"/>
            <a:ext cx="7498080" cy="39014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m-KH" sz="160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អ្នកឯកទេសអប់រំល្អ៖</a:t>
            </a:r>
            <a:r>
              <a:rPr lang="km-KH" sz="1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r>
              <a:rPr lang="km-KH" sz="1600" dirty="0">
                <a:solidFill>
                  <a:srgbClr val="C0000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ស្រាវជ្រាវ</a:t>
            </a:r>
            <a:r>
              <a:rPr lang="km-KH" sz="1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និងចូលរួមរៀបចំនិងអនុវត្តគោលនយោបាយនិងផែនការ កម្មវិធីសិក្សា វិធីសាស្រ្តបង្រៀន គរុកោសល្យ ការវាយតម្លៃសិក្សា និងគ្រប់គ្រង់រដ្ឋបាលអប់រំ </a:t>
            </a:r>
            <a:r>
              <a:rPr lang="km-KH" sz="1600" dirty="0">
                <a:solidFill>
                  <a:srgbClr val="C0000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ដើម្បីរួមចំណែកលើកកម្ពស់គុណភាពអប់រំ។</a:t>
            </a:r>
            <a:r>
              <a:rPr lang="km-KH" sz="1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endParaRPr lang="en-US" sz="16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m-KH" sz="160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អ្នកឯកទេសអប់រំឈានមុខ៖</a:t>
            </a:r>
            <a:r>
              <a:rPr lang="km-KH" sz="1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r>
              <a:rPr lang="km-KH" sz="1600" dirty="0">
                <a:solidFill>
                  <a:srgbClr val="C0000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ស្រាវជ្រាវ និងសហការ ដឹកនាំ និងគាំទ្រសហការី </a:t>
            </a:r>
            <a:r>
              <a:rPr lang="km-KH" sz="1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ក្នុងការរៀបចំ និងអនុវត្តគោលនយោបាយនិងផែនការ កម្មវិធីសិក្សា វិធីសាស្រ្តបង្រៀន គរុកោសល្យ ការវាយតម្លៃសិក្សា និងគ្រប់គ្រង់រដ្ឋបាលអប់រំ </a:t>
            </a:r>
            <a:r>
              <a:rPr lang="km-KH" sz="1600" dirty="0">
                <a:solidFill>
                  <a:srgbClr val="C0000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ដើម្បីរួមចំណែកលើកកម្ពស់គុណភាពអប់រំ</a:t>
            </a:r>
            <a:r>
              <a:rPr lang="km-KH" sz="1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។</a:t>
            </a:r>
            <a:endParaRPr lang="en-US" sz="16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m-KH" sz="160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អ្នកឯកទេសអប់រំឆ្នើម៖</a:t>
            </a:r>
            <a:r>
              <a:rPr lang="km-KH" sz="1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r>
              <a:rPr lang="km-KH" sz="1600" dirty="0">
                <a:solidFill>
                  <a:srgbClr val="C0000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ស្រាវជ្រាវ និងបង្កើតគោលវិធីប្រកបដោយភាពច្នៃ ប្រឌិត និងនវានុវត្តន៍</a:t>
            </a:r>
            <a:br>
              <a:rPr lang="en-US" sz="1600" dirty="0">
                <a:solidFill>
                  <a:srgbClr val="C0000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</a:br>
            <a:r>
              <a:rPr lang="km-KH" sz="1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ក្នុងការរៀបចំ និងអនុវត្តគោលនយោបាយនិងផែនការ កម្មវិធីសិក្សា វិធីសាស្រ្តបង្រៀន គរុកោសល្យ ការវាយតម្លៃសិក្សា និងគ្រប់គ្រង់រដ្ឋបាលអប់រំ </a:t>
            </a:r>
            <a:r>
              <a:rPr lang="km-KH" sz="1600" dirty="0">
                <a:solidFill>
                  <a:srgbClr val="C0000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ដើម្បីរួមចំណែកលើកកម្ពស់គុណភាពអប់រំ។</a:t>
            </a:r>
            <a:endParaRPr lang="en-US" sz="1600" dirty="0">
              <a:solidFill>
                <a:srgbClr val="C00000"/>
              </a:solidFill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0226" y="1414511"/>
            <a:ext cx="8631936" cy="338554"/>
          </a:xfrm>
        </p:spPr>
        <p:txBody>
          <a:bodyPr anchor="ctr"/>
          <a:lstStyle/>
          <a:p>
            <a:r>
              <a:rPr lang="km-KH" sz="16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គន្លងឯកទេសអប់រំ</a:t>
            </a:r>
            <a:endParaRPr lang="en-US" sz="160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5" name="Flowchart: Delay 4"/>
          <p:cNvSpPr/>
          <p:nvPr/>
        </p:nvSpPr>
        <p:spPr>
          <a:xfrm flipH="1">
            <a:off x="8611263" y="914401"/>
            <a:ext cx="1103641" cy="128016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m-KH" sz="144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គោលនយោបាយនិងផែនការ</a:t>
            </a:r>
            <a:endParaRPr lang="en-US" sz="144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14" name="Flowchart: Delay 13"/>
          <p:cNvSpPr/>
          <p:nvPr/>
        </p:nvSpPr>
        <p:spPr>
          <a:xfrm flipH="1">
            <a:off x="8613384" y="2022429"/>
            <a:ext cx="1103641" cy="1280160"/>
          </a:xfrm>
          <a:prstGeom prst="flowChartDelay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m-KH" sz="144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កម្មវិធីសិក្សា</a:t>
            </a:r>
            <a:endParaRPr lang="en-US" sz="144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15" name="Flowchart: Delay 14"/>
          <p:cNvSpPr/>
          <p:nvPr/>
        </p:nvSpPr>
        <p:spPr>
          <a:xfrm flipH="1">
            <a:off x="8611263" y="2987040"/>
            <a:ext cx="1103641" cy="1341120"/>
          </a:xfrm>
          <a:prstGeom prst="flowChartDelay">
            <a:avLst/>
          </a:prstGeom>
          <a:solidFill>
            <a:srgbClr val="8717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m-KH" sz="144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វិធីសាស្ត្របង្រៀននិងគរុកោសល្យ</a:t>
            </a:r>
            <a:endParaRPr lang="en-US" sz="144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16" name="Flowchart: Delay 15"/>
          <p:cNvSpPr/>
          <p:nvPr/>
        </p:nvSpPr>
        <p:spPr>
          <a:xfrm flipH="1">
            <a:off x="8618155" y="5139192"/>
            <a:ext cx="1103641" cy="1279621"/>
          </a:xfrm>
          <a:prstGeom prst="flowChartDelay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m-KH" sz="144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គ្រប់គ្រងរដ្ឋបាលអប់រំ</a:t>
            </a:r>
            <a:endParaRPr lang="en-US" sz="144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19" name="Flowchart: Delay 18"/>
          <p:cNvSpPr/>
          <p:nvPr/>
        </p:nvSpPr>
        <p:spPr>
          <a:xfrm flipH="1">
            <a:off x="8611262" y="4110920"/>
            <a:ext cx="1103641" cy="1192601"/>
          </a:xfrm>
          <a:prstGeom prst="flowChartDelay">
            <a:avLst/>
          </a:prstGeom>
          <a:solidFill>
            <a:srgbClr val="F69E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m-KH" sz="144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វាយតម្លៃសិក្សា</a:t>
            </a:r>
            <a:endParaRPr lang="en-US" sz="144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0ECF4A-0486-9648-8224-74B23B29D94D}"/>
              </a:ext>
            </a:extLst>
          </p:cNvPr>
          <p:cNvSpPr/>
          <p:nvPr/>
        </p:nvSpPr>
        <p:spPr>
          <a:xfrm>
            <a:off x="-20320" y="0"/>
            <a:ext cx="9794240" cy="896387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B68DB7-03FB-9EC0-10A9-2644660DC675}"/>
              </a:ext>
            </a:extLst>
          </p:cNvPr>
          <p:cNvSpPr txBox="1"/>
          <p:nvPr/>
        </p:nvSpPr>
        <p:spPr>
          <a:xfrm>
            <a:off x="20320" y="331113"/>
            <a:ext cx="9753600" cy="430887"/>
          </a:xfrm>
          <a:prstGeom prst="rect">
            <a:avLst/>
          </a:prstGeom>
        </p:spPr>
        <p:txBody>
          <a:bodyPr wrap="square" lIns="0" tIns="0" rIns="0" bIns="0" rtlCol="0" anchor="b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  <a:sym typeface="Wingdings" panose="05000000000000000000" pitchFamily="2" charset="2"/>
              </a:rPr>
              <a:t>បញ្ញត្តិនៃគន្លងអាជីពគ្រូបង្រៀន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5AE5B8-82F8-38CA-276C-21A75A8A966C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5552377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531713"/>
              </p:ext>
            </p:extLst>
          </p:nvPr>
        </p:nvGraphicFramePr>
        <p:xfrm>
          <a:off x="1" y="1780673"/>
          <a:ext cx="9753598" cy="4328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344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637344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637344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2401727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4020720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419119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891910">
                <a:tc gridSpan="3"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លក្ខណៈវិនិច្ឆ័យរង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806078"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៤.២. បំណិនសម្បទា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ការអភិវឌ្ឍកម្មវិធីសិក្សា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៤.២.៤. ការវាយតម្លៃកម្មវិធីសិក្សា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៤.២.៤.១. រៀបចំប្រព័ន្ធ ឬយន្តការពិនិត្យតាមដាននិងវាយតម្លៃលើការអនុវត្តកម្មវិធីសិក្សា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1167784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៤.២.៤.២. សម្របសម្រួល សហការ និងគាំទ្រសហការីឱ្យរៀបចំប្រព័ន្ធ ឬយន្តការពិនិត្យតាមដាននិងវាយតម្លៃលើការអនុវត្តកម្មវិធីសិក្សា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1462255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៤.២.៤.៣. បង្កើតគោលវិធីប្រកបដោយភាពច្នៃប្រឌិត ដើម្បីលើកកម្ពស់ការពិនិត្យតាមដាននិងវាយតម្លៃលើការអនុវត្តកម្មវិធីសិក្សា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5106B3DB-CD60-4990-9C01-3A5C28BEC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1206500"/>
            <a:ext cx="8412480" cy="574040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គន្លង​ឯកទេសអប់រំ (អភិវឌ្ឍន៍កម្មវិធីសិក្សា)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11070D-A72A-67F3-5FBB-71D45A638623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80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2467667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936445"/>
              </p:ext>
            </p:extLst>
          </p:nvPr>
        </p:nvGraphicFramePr>
        <p:xfrm>
          <a:off x="1" y="1219200"/>
          <a:ext cx="9753599" cy="5250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344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743778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2047877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390602">
                <a:tc gridSpan="2"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លក្ខណៈវិនិច្ឆ័យរង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358269">
                <a:tc rowSpan="6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៥.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៤.៣. ចរិយាសម្បទា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៤.៣.១. ការប្រតិបត្តិក្រមសីលធម៌វិជ្ជាជីវៈ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៤.៣.១.១. ប្រតិបត្តិក្រមសីលធម៌វិជ្ជាជីវៈជាប្រចាំ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656235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៤.៣.១.២. សម្របសម្រួល សហការ និងគាំទ្រសហការី ឱ្យប្រតិបត្តិក្រមសីលធម៌វិជ្ជាជីវៈជាប្រចាំ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656235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៤.៣.១.៣. បង្កើតគោលវិធីប្រកបដោយភាពច្នៃប្រឌិតនិងនវានុវត្តន៍ ដើម្បីជំរុញការប្រតិបត្តិក្រមសីលធម៌វិជ្ជាជីវៈជាប្រចាំ។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5711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៤.៣.២. ការប្តេជ្ញាចិត្ត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៤.៣.២.១.  បង្ហាញការប្តេជ្ញាចិត្ត និងឆន្ទៈក្នុងការរួមចំណែកក្នុងកិច្ចប្រឹងប្រែងរបស់ក្រសួងអប់រំ យុវជន និងកីឡា ដើម្បីលើកកម្ពស់គុណភាពអប់រំ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28960164"/>
                  </a:ext>
                </a:extLst>
              </a:tr>
              <a:tr h="8690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2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៤.៣.២.២. សម្របសម្រួល សហការ និងគាំទ្រសហការី ឱ្យមានការប្តេជ្ញាចិត្ត និងឆន្ទៈក្នុងការរួមចំណែកក្នុងកិច្ចប្រឹងប្រែងរបស់ក្រសួងអប់រំ យុវជន និងកីឡា ដើម្បីលើកកម្ពស់គុណភាពអប់រំ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061199446"/>
                  </a:ext>
                </a:extLst>
              </a:tr>
              <a:tr h="8690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2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៤.៣.២.៣. បង្កើតគោលវិធីប្រកបដោយភាពច្នៃប្រឌិតនិងនវានុវត្តន៍ ដើម្បីជំរុញការប្តេជ្ញាចិត្ត និងឆន្ទៈក្នុង ការចូលរួមក្នុងកិច្ចប្រឹងប្រែងរបស់ក្រសួងអប់រំ    យុវជន និងកីឡា សំដៅលើកកម្ពស់គុណភាពអប់រំ។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977764926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F3F9F6E4-0595-4F95-9B0C-5BCDABBFE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45160"/>
            <a:ext cx="8412480" cy="574040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គន្លង​ឯកទេសអប់រំ (អភិវឌ្ឍន៍កម្មវិធីសិក្សា)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D29D0F-1A64-1BB7-1E24-9BEB89C4D5B6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81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6824202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1C75-ACA5-4C0C-A0E1-AF1A0E6C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1206500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គន្លង​ឯកទេសអប់រំ (វាយតម្លៃលទ្ធផលសិក្សា)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896787"/>
              </p:ext>
            </p:extLst>
          </p:nvPr>
        </p:nvGraphicFramePr>
        <p:xfrm>
          <a:off x="0" y="1699822"/>
          <a:ext cx="9753600" cy="4202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808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2604406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3861266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592120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400943"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លក្ខណៈវិនិច្ឆ័យរង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406682">
                <a:tc rowSpan="6">
                  <a:txBody>
                    <a:bodyPr/>
                    <a:lstStyle/>
                    <a:p>
                      <a:pPr algn="l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១. គុណវុឌ្ឍិ</a:t>
                      </a:r>
                      <a:endParaRPr lang="en-US" sz="1400" b="1" i="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b="1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១.១. កម្រិតវប្បធម៌</a:t>
                      </a:r>
                      <a:endParaRPr lang="en-US" sz="1400" b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១.១.១. បរិញ្ញាបត្រ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406682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kern="120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១.១.២. បរិញ្ញាបត្រជាន់ខ្ពស់</a:t>
                      </a:r>
                      <a:endParaRPr lang="km-KH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406682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kern="120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១.១.៣. បណ្ឌិត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860408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១.៣. ការអភិវឌ្ឍវិជ្ជាជីវៈជាប្រចាំ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១.៣.១. ចូលរួមការអភិវឌ្ឍវិជ្ជាជីវៈបាន​៦ក្រេឌីត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272942881"/>
                  </a:ext>
                </a:extLst>
              </a:tr>
              <a:tr h="860408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១.៣.២. ចូលរួមការអភិវឌ្ឍវិជ្ជាជីវៈបាន៩ក្រេឌីត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966977666"/>
                  </a:ext>
                </a:extLst>
              </a:tr>
              <a:tr h="860408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១.៣.៣. ចូលរួមការអភិវឌ្ឍវិជ្ជាជីវៈបាន១២ក្រេឌីត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66063072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D0B9456-C1F0-1F9A-2CE4-E9F5DEE132FB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82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3979405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648764"/>
              </p:ext>
            </p:extLst>
          </p:nvPr>
        </p:nvGraphicFramePr>
        <p:xfrm>
          <a:off x="0" y="1541418"/>
          <a:ext cx="9753600" cy="4621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190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3243172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3263379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525859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494449"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329433">
                <a:tc rowSpan="6">
                  <a:txBody>
                    <a:bodyPr/>
                    <a:lstStyle/>
                    <a:p>
                      <a:pPr algn="l"/>
                      <a:r>
                        <a:rPr lang="km-KH" sz="1400" b="1" i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 បទពិសោធការងារ</a:t>
                      </a:r>
                      <a:endParaRPr lang="en-US" sz="1400" b="1" i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rowSpan="3"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២.១.  បទពិសោធបម្រើការជាបុគ្គលិកអប់រំនៅតាមការិយាល័យ អយក. នៃរដ្ឋបាលក្រុង ស្រុក ខណ្ឌ មន្ទីរអយក.រាជធានី ខេត្ត និងអង្គភាពថ្នាក់ កណ្តាល នៃក្រសួងអយក.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0" indent="-36004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២.១.១. ៣ឆ្នាំ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281890">
                <a:tc vMerge="1">
                  <a:txBody>
                    <a:bodyPr/>
                    <a:lstStyle/>
                    <a:p>
                      <a:pPr algn="l"/>
                      <a:endParaRPr lang="en-US" sz="14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1400" b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0" indent="-36004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២.១.២. ​៥ឆ្នាំ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900486">
                <a:tc vMerge="1">
                  <a:txBody>
                    <a:bodyPr/>
                    <a:lstStyle/>
                    <a:p>
                      <a:pPr algn="l"/>
                      <a:endParaRPr lang="en-US" sz="14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1400" b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0" indent="-36004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២.១.៣. ​៧ឆ្នាំ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560832">
                <a:tc vMerge="1">
                  <a:txBody>
                    <a:bodyPr/>
                    <a:lstStyle/>
                    <a:p>
                      <a:pPr algn="l"/>
                      <a:endParaRPr lang="en-US" sz="20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២.២. សមាជិកនៃសហគមន៍សិក្សាវិជ្ជាជីវៈ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២.២.១. ចូលរួមជាសមាជិកសកម្មនៃសហគមន៍សិក្សាវិជ្ជាជីវៈ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473372232"/>
                  </a:ext>
                </a:extLst>
              </a:tr>
              <a:tr h="560832">
                <a:tc vMerge="1">
                  <a:txBody>
                    <a:bodyPr/>
                    <a:lstStyle/>
                    <a:p>
                      <a:pPr algn="l"/>
                      <a:endParaRPr lang="en-US" sz="20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២.២.២. សម្របសម្រួលសកម្មភាពផ្សេងៗរបស់សហគមន៍សិក្សាវិជ្ជាជីវៈ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947783997"/>
                  </a:ext>
                </a:extLst>
              </a:tr>
              <a:tr h="1146048">
                <a:tc vMerge="1">
                  <a:txBody>
                    <a:bodyPr/>
                    <a:lstStyle/>
                    <a:p>
                      <a:pPr algn="l"/>
                      <a:endParaRPr lang="en-US" sz="20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២.២.៣. បង្កើតគោលវិធីប្រកបដោយភាពច្នៃប្រឌិត និងនវានុវត្តន៍ ក្នុង  ការដឹកនាំសកម្មភាពផ្សេងៗ របស់ សហគមន៍សិក្សាវិជ្ជាជីវៈ គ្រូបង្រៀន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928186611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CB2A9FB5-5EA3-424B-A103-07D46D4A4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1061720"/>
            <a:ext cx="8412480" cy="480060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គន្លង​ឯកទេសអប់រំ (វាយតម្លៃលទ្ធផលសិក្សា)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9DD240-16DD-D8A9-FA86-F72CAC5353D0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83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391259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300163"/>
              </p:ext>
            </p:extLst>
          </p:nvPr>
        </p:nvGraphicFramePr>
        <p:xfrm>
          <a:off x="0" y="1541417"/>
          <a:ext cx="9753600" cy="4512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5652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2870395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3851694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525859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655462"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436710">
                <a:tc rowSpan="7">
                  <a:txBody>
                    <a:bodyPr/>
                    <a:lstStyle/>
                    <a:p>
                      <a:pPr algn="l"/>
                      <a:r>
                        <a:rPr lang="km-KH" sz="1400" b="1" i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 ស្នាដៃការងារ</a:t>
                      </a:r>
                      <a:endParaRPr lang="en-US" sz="1400" b="1" i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rowSpan="3"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៣.១. ការបោះពុម្ពស្នាដៃស្រាវជ្រាវពាក់ព័ន្ធនឹងការវាយតម្លៃលទ្ធផលសិក្សា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0" indent="-36004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៣.១.១. បាន ១អត្ថបទ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354277">
                <a:tc vMerge="1">
                  <a:txBody>
                    <a:bodyPr/>
                    <a:lstStyle/>
                    <a:p>
                      <a:pPr algn="l"/>
                      <a:endParaRPr lang="en-US" sz="14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1400" b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0" indent="-36004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៣.១.២. បាន ៣អត្ថបទ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367079">
                <a:tc vMerge="1">
                  <a:txBody>
                    <a:bodyPr/>
                    <a:lstStyle/>
                    <a:p>
                      <a:pPr algn="l"/>
                      <a:endParaRPr lang="en-US" sz="14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1400" b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0" indent="-36004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៣.១.៣. បាន ៥អត្ថបទ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6505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៣.២. ការចែករំលែកចំណេះដឹង និងបទពិសោធ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៣.២.១. បានធ្វើបទបង្ហាញ ឬជាវាគ្មិនចែករំលែកបទពិសោធយ៉ាងតិចចំនួន៥កម្មវិធី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879122307"/>
                  </a:ext>
                </a:extLst>
              </a:tr>
              <a:tr h="650530">
                <a:tc vMerge="1">
                  <a:txBody>
                    <a:bodyPr/>
                    <a:lstStyle/>
                    <a:p>
                      <a:pPr algn="l"/>
                      <a:endParaRPr lang="en-US" sz="14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៣.២.២. បានធ្វើបទបង្ហាញ ឬជាវាគ្មិនចែករំលែកបទពិសោធយ៉ាងតិចចំនួន១០ កម្មវិធី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805076187"/>
                  </a:ext>
                </a:extLst>
              </a:tr>
              <a:tr h="650530">
                <a:tc vMerge="1">
                  <a:txBody>
                    <a:bodyPr/>
                    <a:lstStyle/>
                    <a:p>
                      <a:pPr algn="l"/>
                      <a:endParaRPr lang="en-US" sz="14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៣.២.៣. បានធ្វើបទបង្ហាញ ឬជាវាគ្មិនចែករំលែកបទពិសោធយ៉ាងតិចចំនួន១៥ កម្មវិធី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728217692"/>
                  </a:ext>
                </a:extLst>
              </a:tr>
              <a:tr h="747504">
                <a:tc vMerge="1">
                  <a:txBody>
                    <a:bodyPr/>
                    <a:lstStyle/>
                    <a:p>
                      <a:pPr algn="l"/>
                      <a:endParaRPr lang="en-US" sz="20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៣.៣. ស្នាដៃវិជ្ជាជីវៈផ្សេងទៀតដែលមានភស្តុតាងជាក់លាក់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៣.៣.១. ស្នាដៃដែល ទទួលស្គាល់ដោយក្រសួងអប់រំ យុវជន និងកីឡា ឬរាជរដ្ឋាភិបាលកម្ពុជា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r>
                        <a:rPr lang="en-US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, </a:t>
                      </a: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ឈានមុខ,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473372232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A797F78A-79AC-47EA-B12A-FBACEB405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1061720"/>
            <a:ext cx="8412480" cy="480060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គន្លង​ឯកទេសអប់រំ (វាយតម្លៃលទ្ធផលសិក្សា)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2CE82D-EFFD-9210-4400-0E3374329C08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84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8031094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95627"/>
              </p:ext>
            </p:extLst>
          </p:nvPr>
        </p:nvGraphicFramePr>
        <p:xfrm>
          <a:off x="0" y="914400"/>
          <a:ext cx="9753599" cy="5268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344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637344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637344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1974168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447799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335630">
                <a:tc gridSpan="3"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លក្ខណៈវិនិច្ឆ័យរង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419537">
                <a:tc rowSpan="6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៤.១. វិជ្ជាសម្បទា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ភាសាបរទេស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៤.១.១. ចំណេះដឹងលើភាសាបរទេស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៤.១.១.១. កម្រិតបឋម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363316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៤.១.១.២. កម្រិតមធ្យម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386345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៤.១.១.៣. កម្រិតខ្ពស់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7997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 គោលនយោបាយ និងផែនការយុទ្ធសាស្ត្រវិស័យអប់រំ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៤.១.២. ចំណេះដឹងអំពីគោលនយោបាយអប់រំជាតិ គោលដៅអប់រំជាតិ គោលបំណងអប់រំចំណេះទូទៅ និងកម្មវិធីសិក្សា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៤.១.២.១. ពណ៌នាបានពីគោលនយោបាយអប់រំជាតិ គោលដៅអប់រំជាតិ គោលបំណងអប់រំចំណេះទូទៅ កម្មវិធីសិក្សា ព្រមទាំងយុទ្ធសាស្ត្រដែលធ្វើឱ្យសម្រេចគោលដៅទាំងនោះ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28960164"/>
                  </a:ext>
                </a:extLst>
              </a:tr>
              <a:tr h="10027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2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៤.១.២.២. សម្របសម្រួល សហការ និងគាំទ្រសហការីឱ្យពណ៌នាបានពីគោលនយោបាយអប់រំជាតិ គោលដៅអប់រំជាតិ គោលបំណងអប់រំចំណេះទូទៅ កម្មវិធីសិក្សា ព្រមទាំងយុទ្ធសាស្ត្រដែលធ្វើឱ្យសម្រេចគោលដៅទាំងនោះ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061199446"/>
                  </a:ext>
                </a:extLst>
              </a:tr>
              <a:tr h="10739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2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៤.១.២.៣. ពណ៌នាបានពីគោលវិធីប្រកបដោយភាពច្នៃប្រឌិត និងនវានុវត្តន៍ ដើម្បីលើកកម្ពស់ការយល់ដឹងពីគោលនយោបាយអប់រំជាតិ គោលដៅអប់រំជាតិ   គោលបំណងអប់រំចំណេះទូទៅ កម្មវិធីសិក្សា ព្រមទាំងយុទ្ធសាស្ត្រដែលធ្វើឱ្យសម្រេចគោលដៅទាំងនោះ។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977764926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15708492-4D74-4996-A081-0E98D462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40360"/>
            <a:ext cx="8412480" cy="574040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គន្លង​ឯកទេសអប់រំ (វាយតម្លៃលទ្ធផលសិក្សា)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2F3270-C2BE-1E8A-B7F4-88B465CD2CD0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85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8955647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887936"/>
              </p:ext>
            </p:extLst>
          </p:nvPr>
        </p:nvGraphicFramePr>
        <p:xfrm>
          <a:off x="0" y="990600"/>
          <a:ext cx="9753600" cy="5691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344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526163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2133281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4640813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235688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414528">
                <a:tc gridSpan="3"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លក្ខណៈវិនិច្ឆ័យរង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584193">
                <a:tc rowSpan="6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៤.១. វិជ្ជាសម្បទា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ការរៀបចំចំការវាយតម្លៃលទ្ធផលសិក្សារបស់សិស្ស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៤.១.៣. ចំណេះដឹងអំពីក្របខណ្ឌកម្មវិធីសិក្សាជាតិ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៤.១.៣.១. ពណ៌នាបានពីលទ្ធផលរំពឹងនៅក្នុងក្របខណ្ឌកម្មវិធីសិក្សា និងកម្មវិធីសិក្សាលម្អិត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584193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៤.១.៣.២. សម្របសម្រួល សហការ និងគាំទ្រសហការី ឱ្យពណ៌នាបានពីលទ្ធផលរំពឹងនៅក្នុងក្របខណ្ឌកម្មវិធីសិក្សា និងកម្មវិធីសិក្សាលម្អិត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843834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៤.១.៣.៣.  ពណ៌នាបានពីគោលវិធីប្រកបដោយភាពច្នៃប្រឌិត និង          នវានុវត្តន៍ ដើម្បីលើកកម្ពស់ការយល់ដឹងពីលទ្ធផលរំពឹងនៅក្នុងក្របខណ្ឌកម្មវិធីសិក្សា និងកម្មវិធីសិក្សាលម្អិត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3245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ការរៀបចំចំការវាយតម្លៃលទ្ធផលសិក្សារបស់សិស្ស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៤.១.៤. ចំណេះដឹងលើការរៀបចំតេស្តស្តង់ដា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៤.១.៤.១. ពណ៌នាបានពីបញ្ញត្តិ ឬទ្រឹស្តីពាក់ព័ន្ធនឹងការរៀបចំតេស្តស្តង់ដា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28960164"/>
                  </a:ext>
                </a:extLst>
              </a:tr>
              <a:tr h="6247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2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៤.១.៤.២. សម្របសម្រួល សហការ និងគាំទ្រសហការី ឱ្យពណ៌នាបានពីបញ្ញត្តិ ឬទ្រឹស្តីពាក់ព័ន្ធនឹងការរៀបចំតេស្តស្តង់ដា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061199446"/>
                  </a:ext>
                </a:extLst>
              </a:tr>
              <a:tr h="8767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2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៤.១.៤.៣.  ពណ៌នាបានពីគោលវិធីប្រកបដោយភាពច្នៃប្រឌិត និងនវានុវត្តន៍ដើម្បីលើកកម្ពស់ការយល់ដឹងពីបញ្ញត្តិ ឬទ្រឹស្តីពាក់ព័ន្ធនឹងការរៀបចំតេស្តស្តង់ដា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977764926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15708492-4D74-4996-A081-0E98D462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416560"/>
            <a:ext cx="8412480" cy="574040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គន្លង​ឯកទេសអប់រំ (វាយតម្លៃលទ្ធផលសិក្សា)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0912B5-E9BE-94CD-CD34-3BADA6ABE8D9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86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19178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5430"/>
              </p:ext>
            </p:extLst>
          </p:nvPr>
        </p:nvGraphicFramePr>
        <p:xfrm>
          <a:off x="0" y="726440"/>
          <a:ext cx="9753600" cy="6279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964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531950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513607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1742598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5002911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460570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459326">
                <a:tc gridSpan="3"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លក្ខណៈវិនិច្ឆ័យរង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675756">
                <a:tc rowSpan="6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៤.១. វិជ្ជាសម្បទា</a:t>
                      </a:r>
                    </a:p>
                  </a:txBody>
                  <a:tcPr marL="73152" marR="73152" marT="36576" marB="36576" vert="vert27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ការរៀបចំចំការវាយតម្លៃលទ្ធផលសិក្សារបស់សិស្ស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៤.១.៥. ចំណេះដឹងក្នុងការវិភាគលទ្ធផលវាយតម្លៃលទ្ធផលសិក្សារបស់សិស្ស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៤.១.៥.១. ពណ៌នាបានពីក្របខណ្ឌ ឬ    វិធីសាស្រ្តក្នុងការវិភាគលទ្ធផល       វាយតម្លៃការសិក្សារបស់សិស្ស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571168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៤.១.៥.២. សម្របសម្រួល សហការ និងគាំទ្រសហការី ឱ្យពណ៌នាបានពី     ក្របខណ្ឌ ឬវិធីសាស្រ្តក្នុងការវិភាគលទ្ធផលវាយតម្លៃការសិក្សារបស់សិស្ស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654422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៤.១.៥.៣. ពណ៌នាបានពីគោលវិធីប្រកបដោយភាពច្នៃប្រឌិត និងនវានុវត្តន៍ដើម្បីលើកកម្ពស់ការយល់ដឹងពីការវិភាគលទ្ធផលវាយតម្លៃការសិក្សារបស់សិស្ស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4907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km-KH" sz="1200" b="1" i="1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ការរៀបចំចំការវាយតម្លៃលទ្ធផលសិក្សារបស់សិស្ស</a:t>
                      </a:r>
                    </a:p>
                  </a:txBody>
                  <a:tcPr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៤.១.៦. ចំណេះដឹងអំពីការផ្សព្វផ្សាយលទ្ធផលសិក្សារបស់សិស្ស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៤.១.៦.១. ពណ៌នាបានពីរបៀប វិធីសាស្រ្ត យុទ្ធសាស្រ្ត យន្តការ ឬការរៀបចំផែនការផ្សព្វផ្សាយលទ្ធផលវាយតម្លៃសិក្សារបស់សិស្សដល់គ្រប់ភាគីពាក់ព័ន្ធ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28960164"/>
                  </a:ext>
                </a:extLst>
              </a:tr>
              <a:tr h="746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2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៤.១.៦.២. សម្របសម្រួល សហការ និងគាំទ្រសហការី ឱ្យពណ៌នាបានពីរបៀប វិធីសាស្រ្ត យុទ្ធសាស្រ្ត យន្តការ ឬការរៀបចំផែនការផ្សព្វផ្សាយលទ្ធផលវាយតម្លៃសិក្សារបស់សិស្សដល់គ្រប់ភាគីពាក់ព័ន្ធ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061199446"/>
                  </a:ext>
                </a:extLst>
              </a:tr>
              <a:tr h="746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2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៤.១.៦.៣. ពណ៌នាបានពីគោលវិធីប្រកបដោយភាពច្នៃប្រឌិត និង          នវានុវត្តន៍ ដើម្បីលើកកម្ពស់ការផ្សព្វផ្សាយលទ្ធផលវាយតម្លៃសិក្សារបស់សិស្សដល់គ្រប់ភាគីពាក់ព័ន្ធ។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977764926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15708492-4D74-4996-A081-0E98D462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"/>
            <a:ext cx="8412480" cy="574040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គន្លង​ឯកទេសអប់រំ (វាយតម្លៃលទ្ធផលសិក្សា)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B1B84C-60B6-F2F6-F26E-B1CFE55C521F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87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8101356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22430"/>
              </p:ext>
            </p:extLst>
          </p:nvPr>
        </p:nvGraphicFramePr>
        <p:xfrm>
          <a:off x="0" y="1143000"/>
          <a:ext cx="9753600" cy="5701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104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522779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522780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1962715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4828652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460570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521205">
                <a:tc gridSpan="3"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លក្ខណៈវិនិច្ឆ័យរង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563880">
                <a:tc rowSpan="6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៤.២. បំណិនសម្បទា</a:t>
                      </a:r>
                    </a:p>
                  </a:txBody>
                  <a:tcPr marL="73152" marR="73152" marT="36576" marB="36576" vert="vert27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រៀបចំតេស្តចំវាយតម្លៃលទ្ធផលសិក្សារបស់សិស្ស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៤.២.១. ការវិភាគ និងកំណត់លទ្ធផលសិក្សាដែលបានដាក់ចេញនៅក្នុងក្របខណ្ឌកម្មវិធីសិក្សាជាតិ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៤.២.១.១. វិភាគនិងកំណត់លទ្ធផលសិក្សាដែលបានដាក់ចេញនៅក្នុង   ក្របខណ្ឌកម្មវិធីសិក្សាជាតិ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563880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៤.២.១.២. សម្របសម្រួល សហការ និងគាំទ្រសហការីឱ្យវិភាគនិងកំណត់   លទ្ធផលសិក្សាដែលបានដាក់ចេញនៅក្នុងក្របខណ្ឌកម្មវិធីសិក្សាជាតិ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819912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៤.២.១.៣. បង្កើតគោលវិធីប្រកបដោយភាពច្នៃប្រឌិត និងនវានុវត្តន៍ ដើម្បីឱ្យការវិភាគនិងកំណត់លទ្ធផលសិក្សាដែលបានដាក់ចេញនៅក្នុងក្របខណ្ឌកម្មវិធីសិក្សាជាតិកាន់តែមានប្រសិទ្ធភាព។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5520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km-KH" sz="1200" b="1" i="1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ការរៀបចំចំការវាយតម្លៃលទ្ធផលសិក្សារបស់សិស្ស</a:t>
                      </a:r>
                    </a:p>
                  </a:txBody>
                  <a:tcPr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៤.២.២. ការរៀបចំតេស្តស្តង់ដា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៤.២.២.១. រៀបចំគម្រោងលម្អិតតេស្ត បង្កើតសំណួរតេស្ត វិភាគសំណួរតេស្ត និងរៀបចំសៀវភៅតេស្ត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28960164"/>
                  </a:ext>
                </a:extLst>
              </a:tr>
              <a:tr h="5630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2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៤.២.២.២. សម្របសម្រួល សហការ និងគាំទ្រសហការីឱ្យរៀបចំគម្រោងលម្អិតតេស្ត បង្កើតសំណួរតេស្ត វិភាគសំណួរតេស្ត និងរៀបចំសៀវភៅតេស្ត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061199446"/>
                  </a:ext>
                </a:extLst>
              </a:tr>
              <a:tr h="8401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2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៤.២.២.៣. បង្កើតគោលវិធីប្រកបដោយភាពច្នៃប្រឌិត និងនវានុវត្តន៍ ដើម្បីឱ្យការរៀបចំគម្រោងលម្អិតតេស្ត បង្កើតសំណួរតេស្ត វិភាគសំណួរតេស្ត និងរៀបចំសៀវភៅតេស្តកាន់តែមានប្រសិទ្ធភាព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977764926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15708492-4D74-4996-A081-0E98D462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568960"/>
            <a:ext cx="8412480" cy="574040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គន្លង​ឯកទេសអប់រំ (វាយតម្លៃលទ្ធផលសិក្សា)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340DEF-77F1-9724-6F31-D5F91CDE8BAC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88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6589513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918672"/>
              </p:ext>
            </p:extLst>
          </p:nvPr>
        </p:nvGraphicFramePr>
        <p:xfrm>
          <a:off x="0" y="924325"/>
          <a:ext cx="9753600" cy="5466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791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614494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804748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2111573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4269424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460570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546318">
                <a:tc gridSpan="3"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លក្ខណៈវិនិច្ឆ័យរង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746757">
                <a:tc rowSpan="6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៤.២. បំណិនសម្បទា</a:t>
                      </a:r>
                    </a:p>
                  </a:txBody>
                  <a:tcPr marL="73152" marR="73152" marT="36576" marB="36576" vert="vert27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ប្រើប្រាស់ </a:t>
                      </a:r>
                      <a:r>
                        <a:rPr lang="en-US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ICT </a:t>
                      </a:r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និងបច្ចេកវិទ្យាផ្សេងៗ ដើម្បីអនុវត្ត គ្រប់គ្រង និងរៀបចំការងារវាយតម្លៃ</a:t>
                      </a:r>
                    </a:p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ទំនាក់ទំនង និងផ្សព្វផ្សាយលទ្ធផល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៤.២.៣. ការវិភាគ និង បកស្រាយលទ្ធផលនៃ  ការវាយតម្លៃលទ្ធផលសិក្សា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៤.២.៣.១. វិភាគនិងបកស្រាយលទ្ធផលនៃការវាយតម្លៃលទ្ធផលសិក្សារបស់សិស្ស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746757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៤.២.៣.២. សម្របសម្រួល សហការ និងគាំទ្រសហការីឱ្យវិភាគនិងបកស្រាយលទ្ធផលនៃការវាយតម្លៃលទ្ធផលសិក្សារបស់សិស្ស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950590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៤.២.៣.៣. បង្កើតគោលវិធីប្រកបដោយភាពច្នៃប្រឌិត និងនវានុវត្តន៍ ដើម្បីឱ្យការវិភាគនិងបកស្រាយលទ្ធផលនៃ  ការវាយតម្លៃលទ្ធផលសិក្សារបស់សិស្សកាន់តែមានប្រសិទ្ធភាព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3656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km-KH" sz="1200" b="1" i="1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ការរៀបចំចំការវាយតម្លៃលទ្ធផលសិក្សារបស់សិស្ស</a:t>
                      </a:r>
                    </a:p>
                  </a:txBody>
                  <a:tcPr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៤.២.៤. ការប្រើប្រាស់កម្មវិធី 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MS Microsoft Office </a:t>
                      </a:r>
                      <a:endParaRPr lang="km-KH" sz="14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៤.២.៤.១. ប្រើប្រាស់កម្មវិធី </a:t>
                      </a:r>
                      <a:r>
                        <a:rPr lang="en-US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MS Microsoft Office </a:t>
                      </a: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បានកម្រិតមធ្យម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28960164"/>
                  </a:ext>
                </a:extLst>
              </a:tr>
              <a:tr h="4907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2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៤.២.៤.២.ប្រើប្រាស់កម្មវិធី </a:t>
                      </a:r>
                      <a:r>
                        <a:rPr lang="en-US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MS Microsoft Office </a:t>
                      </a: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បានកម្រិតលើមធ្យម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061199446"/>
                  </a:ext>
                </a:extLst>
              </a:tr>
              <a:tr h="444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2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៤.២.៤.៣. ប្រើប្រាស់កម្មវិធី </a:t>
                      </a:r>
                      <a:r>
                        <a:rPr lang="en-US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MS Microsoft Office </a:t>
                      </a: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បានកម្រិតខ្ពស់។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977764926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15708492-4D74-4996-A081-0E98D462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40360"/>
            <a:ext cx="8412480" cy="574040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គន្លង​ឯកទេសអប់រំ (វាយតម្លៃលទ្ធផលសិក្សា)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FA5D68-10FA-D60F-E8C2-1F2B5A50AAE3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89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10676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8793" y="2194560"/>
            <a:ext cx="4480560" cy="3157788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m-KH" sz="1920" dirty="0">
                <a:solidFill>
                  <a:schemeClr val="accent2">
                    <a:lumMod val="50000"/>
                  </a:schemeClr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សម្រាប់គន្លងបង្រៀន និងគ្រប់គ្រង</a:t>
            </a:r>
            <a:endParaRPr lang="en-US" sz="1920" dirty="0">
              <a:solidFill>
                <a:schemeClr val="accent2">
                  <a:lumMod val="50000"/>
                </a:schemeClr>
              </a:solidFill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  <a:p>
            <a:pPr>
              <a:lnSpc>
                <a:spcPct val="150000"/>
              </a:lnSpc>
            </a:pPr>
            <a:endParaRPr lang="km-KH" sz="1920" dirty="0">
              <a:solidFill>
                <a:schemeClr val="accent2">
                  <a:lumMod val="50000"/>
                </a:schemeClr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1920" dirty="0">
                <a:solidFill>
                  <a:schemeClr val="accent2">
                    <a:lumMod val="50000"/>
                  </a:schemeClr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១. គុណវុឌ្ឍិ</a:t>
            </a:r>
          </a:p>
          <a:p>
            <a:pPr>
              <a:lnSpc>
                <a:spcPct val="150000"/>
              </a:lnSpc>
            </a:pPr>
            <a:r>
              <a:rPr lang="km-KH" sz="1920" dirty="0">
                <a:solidFill>
                  <a:schemeClr val="accent2">
                    <a:lumMod val="50000"/>
                  </a:schemeClr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២. បទពិសោធការងារ</a:t>
            </a:r>
          </a:p>
          <a:p>
            <a:pPr>
              <a:lnSpc>
                <a:spcPct val="150000"/>
              </a:lnSpc>
            </a:pPr>
            <a:r>
              <a:rPr lang="km-KH" sz="1920" dirty="0">
                <a:solidFill>
                  <a:schemeClr val="accent2">
                    <a:lumMod val="50000"/>
                  </a:schemeClr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៣. ស្នាដៃការងារ</a:t>
            </a:r>
          </a:p>
          <a:p>
            <a:pPr>
              <a:lnSpc>
                <a:spcPct val="150000"/>
              </a:lnSpc>
            </a:pPr>
            <a:r>
              <a:rPr lang="km-KH" sz="1920" dirty="0">
                <a:solidFill>
                  <a:schemeClr val="accent2">
                    <a:lumMod val="50000"/>
                  </a:schemeClr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៤. ​លទ្ធផលសិក្សារបស់សិស្ស</a:t>
            </a:r>
          </a:p>
          <a:p>
            <a:pPr>
              <a:lnSpc>
                <a:spcPct val="150000"/>
              </a:lnSpc>
            </a:pPr>
            <a:r>
              <a:rPr lang="km-KH" sz="1920" dirty="0">
                <a:solidFill>
                  <a:schemeClr val="accent2">
                    <a:lumMod val="50000"/>
                  </a:schemeClr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៥. សមត្ថភាពវិជ្ជាជីវៈ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20640" y="2194560"/>
            <a:ext cx="4328160" cy="3157788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m-KH" sz="1920" dirty="0">
                <a:solidFill>
                  <a:schemeClr val="accent2">
                    <a:lumMod val="50000"/>
                  </a:schemeClr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សម្រាប់គន្លងឯកទេសអប់រំ</a:t>
            </a:r>
            <a:endParaRPr lang="en-US" sz="1920" dirty="0">
              <a:solidFill>
                <a:schemeClr val="accent2">
                  <a:lumMod val="50000"/>
                </a:schemeClr>
              </a:solidFill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  <a:p>
            <a:pPr>
              <a:lnSpc>
                <a:spcPct val="150000"/>
              </a:lnSpc>
            </a:pPr>
            <a:endParaRPr lang="km-KH" sz="1920" dirty="0">
              <a:solidFill>
                <a:schemeClr val="accent2">
                  <a:lumMod val="50000"/>
                </a:schemeClr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1920" dirty="0">
                <a:solidFill>
                  <a:schemeClr val="accent2">
                    <a:lumMod val="50000"/>
                  </a:schemeClr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១. គុណវុឌ្ឍិ</a:t>
            </a:r>
          </a:p>
          <a:p>
            <a:pPr>
              <a:lnSpc>
                <a:spcPct val="150000"/>
              </a:lnSpc>
            </a:pPr>
            <a:r>
              <a:rPr lang="km-KH" sz="1920" dirty="0">
                <a:solidFill>
                  <a:schemeClr val="accent2">
                    <a:lumMod val="50000"/>
                  </a:schemeClr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២. បទពិសោធការងារ</a:t>
            </a:r>
          </a:p>
          <a:p>
            <a:pPr>
              <a:lnSpc>
                <a:spcPct val="150000"/>
              </a:lnSpc>
            </a:pPr>
            <a:r>
              <a:rPr lang="km-KH" sz="1920" dirty="0">
                <a:solidFill>
                  <a:schemeClr val="accent2">
                    <a:lumMod val="50000"/>
                  </a:schemeClr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៣. ស្នាដៃការងារ</a:t>
            </a:r>
          </a:p>
          <a:p>
            <a:pPr>
              <a:lnSpc>
                <a:spcPct val="150000"/>
              </a:lnSpc>
            </a:pPr>
            <a:r>
              <a:rPr lang="km-KH" sz="1920" dirty="0">
                <a:solidFill>
                  <a:schemeClr val="accent2">
                    <a:lumMod val="50000"/>
                  </a:schemeClr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៤. សមត្ថភាពវិជ្ជាជីវៈ</a:t>
            </a:r>
          </a:p>
          <a:p>
            <a:pPr>
              <a:lnSpc>
                <a:spcPct val="150000"/>
              </a:lnSpc>
            </a:pPr>
            <a:endParaRPr lang="km-KH" sz="1920" dirty="0">
              <a:solidFill>
                <a:schemeClr val="accent2">
                  <a:lumMod val="50000"/>
                </a:schemeClr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0B82DF-A83A-4F2F-3887-76D107ECC822}"/>
              </a:ext>
            </a:extLst>
          </p:cNvPr>
          <p:cNvSpPr/>
          <p:nvPr/>
        </p:nvSpPr>
        <p:spPr>
          <a:xfrm>
            <a:off x="-20320" y="0"/>
            <a:ext cx="979424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C91F62-46F8-7F1D-3142-81F1EB6BA22A}"/>
              </a:ext>
            </a:extLst>
          </p:cNvPr>
          <p:cNvSpPr txBox="1"/>
          <p:nvPr/>
        </p:nvSpPr>
        <p:spPr>
          <a:xfrm>
            <a:off x="20320" y="301684"/>
            <a:ext cx="9753600" cy="430887"/>
          </a:xfrm>
          <a:prstGeom prst="rect">
            <a:avLst/>
          </a:prstGeom>
        </p:spPr>
        <p:txBody>
          <a:bodyPr wrap="square" lIns="0" tIns="0" rIns="0" bIns="0" rtlCol="0" anchor="b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  <a:sym typeface="Wingdings" panose="05000000000000000000" pitchFamily="2" charset="2"/>
              </a:rPr>
              <a:t>លក្ខណៈវិនិច្ឆ័យ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514E2F-A7D8-6122-7539-47ACEBF0F485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7223168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157299"/>
              </p:ext>
            </p:extLst>
          </p:nvPr>
        </p:nvGraphicFramePr>
        <p:xfrm>
          <a:off x="0" y="1143000"/>
          <a:ext cx="9753599" cy="5554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344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637344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637344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2111572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4269425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460570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694658">
                <a:tc gridSpan="3"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លក្ខណៈវិនិច្ឆ័យរង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563880">
                <a:tc rowSpan="6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៤.២. បំណិនសម្បទា</a:t>
                      </a:r>
                    </a:p>
                  </a:txBody>
                  <a:tcPr marL="73152" marR="73152" marT="36576" marB="36576" vert="vert27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ប្រើប្រាស់ </a:t>
                      </a:r>
                      <a:r>
                        <a:rPr lang="en-US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ICT </a:t>
                      </a:r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និងបច្ចេកវិទ្យាផ្សេងៗ ដើម្បីអនុវត្ត គ្រប់គ្រង និងរៀបចំការងារវាយតម្លៃ</a:t>
                      </a:r>
                    </a:p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ទំនាក់ទំនង និងផ្សព្វផ្សាយលទ្ធផល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៤.២.៥.ការប្រើប្រាស់កម្មវិធីវិភាគផ្សេងៗ 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៤.២.៥.១. ល្អ ប្រើប្រាស់កម្មវិធីវិភាគ   ផ្សេងៗ ដូចជា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SPSS, Stata, R </a:t>
                      </a: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ឬ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IATA  </a:t>
                      </a: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ជាដើម បានកម្រិតមធ្យម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563880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៤.២.៥.២. ប្រើប្រាស់កម្មវិធីវិភាគផ្សេងៗ ដូចជា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SPSS, Stata, R </a:t>
                      </a: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ឬ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IATA  </a:t>
                      </a: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ជាដើម បានកម្រិតលើមធ្យម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636401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៤.២.៥.៣. ប្រើប្រាស់កម្មវិធីវិភាគផ្សេងៗ ដូចជា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SPSS, Stata, R </a:t>
                      </a: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ឬ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IATA  </a:t>
                      </a: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ជាដើម បានកម្រិតខ្ពស់។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4907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km-KH" sz="1200" b="1" i="1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ការរៀបចំចំការវាយតម្លៃលទ្ធផលសិក្សារបស់សិស្ស</a:t>
                      </a:r>
                    </a:p>
                  </a:txBody>
                  <a:tcPr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៤.២.៦. ការប្រើប្រាស់កម្មវិធីគ្រប់គ្រងទិន្នន័យផ្សេងៗ 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៤.២.៦.១. ប្រើប្រាស់កម្មវិធីគ្រប់គ្រងទិន្នន័យផ្សេងៗ ដូចជា </a:t>
                      </a:r>
                      <a:r>
                        <a:rPr lang="en-US" sz="1400" dirty="0" err="1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WinDEM</a:t>
                      </a:r>
                      <a:r>
                        <a:rPr lang="en-US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, DME, </a:t>
                      </a:r>
                      <a:r>
                        <a:rPr lang="en-US" sz="1400" dirty="0" err="1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KeyQuest</a:t>
                      </a:r>
                      <a:r>
                        <a:rPr lang="en-US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 </a:t>
                      </a: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ឬ </a:t>
                      </a:r>
                      <a:r>
                        <a:rPr lang="en-US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MS Access </a:t>
                      </a: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ជាដើម បានកម្រិតមធ្យម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28960164"/>
                  </a:ext>
                </a:extLst>
              </a:tr>
              <a:tr h="746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2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៤.២.៦.២. ប្រើប្រាស់កម្មវិធីគ្រប់គ្រងទិន្នន័យផ្សេងៗ ដូចជា </a:t>
                      </a:r>
                      <a:r>
                        <a:rPr lang="en-US" sz="1400" dirty="0" err="1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WinDEM</a:t>
                      </a:r>
                      <a:r>
                        <a:rPr lang="en-US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, DME, </a:t>
                      </a:r>
                      <a:r>
                        <a:rPr lang="en-US" sz="1400" dirty="0" err="1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KeyQuest</a:t>
                      </a:r>
                      <a:r>
                        <a:rPr lang="en-US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 </a:t>
                      </a: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ឬ </a:t>
                      </a:r>
                      <a:r>
                        <a:rPr lang="en-US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MS Access </a:t>
                      </a: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ជាដើម បានកម្រិតលើមធ្យម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061199446"/>
                  </a:ext>
                </a:extLst>
              </a:tr>
              <a:tr h="746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2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៤.២.៦.៣. ប្រើប្រាស់កម្មវិធីគ្រប់គ្រងទិន្នន័យផ្សេងៗ ដូចជា </a:t>
                      </a:r>
                      <a:r>
                        <a:rPr lang="en-US" sz="1400" dirty="0" err="1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WinDEM</a:t>
                      </a:r>
                      <a:r>
                        <a:rPr lang="en-US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, DME, </a:t>
                      </a:r>
                      <a:r>
                        <a:rPr lang="en-US" sz="1400" dirty="0" err="1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KeyQuest</a:t>
                      </a:r>
                      <a:r>
                        <a:rPr lang="en-US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 </a:t>
                      </a: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ឬ </a:t>
                      </a:r>
                      <a:r>
                        <a:rPr lang="en-US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MS Access </a:t>
                      </a: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ជាដើម បានកម្រិតខ្ពស់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977764926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15708492-4D74-4996-A081-0E98D462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68960"/>
            <a:ext cx="8412480" cy="574040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គន្លង​ឯកទេសអប់រំ (វាយតម្លៃលទ្ធផលសិក្សា)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54729B-82A0-0B8C-A2C3-4831C902609B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90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4155554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788583"/>
              </p:ext>
            </p:extLst>
          </p:nvPr>
        </p:nvGraphicFramePr>
        <p:xfrm>
          <a:off x="0" y="1143000"/>
          <a:ext cx="9753599" cy="5333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104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495264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960664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2111572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4269425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460570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473264">
                <a:tc gridSpan="3"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លក្ខណៈវិនិច្ឆ័យរង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819912">
                <a:tc rowSpan="6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៤.២. បំណិនសម្បទា</a:t>
                      </a:r>
                    </a:p>
                  </a:txBody>
                  <a:tcPr marL="73152" marR="73152" marT="36576" marB="36576" vert="vert27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ប្រើប្រាស់ </a:t>
                      </a:r>
                      <a:r>
                        <a:rPr lang="en-US" sz="1400" b="1" i="0" dirty="0">
                          <a:latin typeface="Khmer Mool" panose="02000506000000020004" pitchFamily="2" charset="0"/>
                          <a:cs typeface="Khmer Mool" panose="02000506000000020004" pitchFamily="2" charset="0"/>
                        </a:rPr>
                        <a:t>ICT</a:t>
                      </a:r>
                      <a:r>
                        <a:rPr lang="en-US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 </a:t>
                      </a:r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និងបច្ចេកវិទ្យាផ្សេងៗ ដើម្បីអនុវត្ត គ្រប់គ្រង និងរៀបចំការងារវាយតម្លៃ</a:t>
                      </a:r>
                    </a:p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ទំនាក់ទំនង និងផ្សព្វផ្សាយលទ្ធផល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៤.២.៧. ការប្រាស់កម្មវិធីរើសសំណាកផ្សេងៗ 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៤.២.៧.១. ប្រើប្រាស់កម្មវិធីជ្រើសរើសសំណាកផ្សេងៗ ដូចជា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IIEPSAMP </a:t>
                      </a: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ឬ កម្មវិធីប្រតិបត្តិរងនៅក្នុង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SPSS, Stata </a:t>
                      </a: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ឬ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R </a:t>
                      </a: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បានកម្រិតមធ្យម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819912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៤.២.៧.២.ប្រើប្រាស់កម្មវិធីជ្រើសរើសសំណាកផ្សេងៗ ដូចជា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IIEPSAMP </a:t>
                      </a: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ឬ កម្មវិធីប្រតិបត្តិរងនៅក្នុង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SPSS, Stata </a:t>
                      </a: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ឬ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R </a:t>
                      </a: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បានកម្រិតលើមធ្យម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819912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៤.២.៧.៣.ប្រើប្រាស់កម្មវិធីជ្រើសរើសសំណាកផ្សេងៗ ដូចជា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IIEPSAMP </a:t>
                      </a: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ឬ កម្មវិធីប្រតិបត្តិរងនៅក្នុង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SPSS, Stata </a:t>
                      </a: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ឬ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R </a:t>
                      </a: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បានកម្រិតខ្ពស់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4907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km-KH" sz="1200" b="1" i="1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ការរៀបចំចំការវាយតម្លៃលទ្ធផលសិក្សារបស់សិស្ស</a:t>
                      </a:r>
                    </a:p>
                  </a:txBody>
                  <a:tcPr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៤.២.៨. ការប្រើប្រាស់កម្មវិធីបណ្តាញទំនាក់ទំនងសង្គមផ្សេងៗ 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៤.២.៨.១. ប្រើប្រាស់កម្មវិធីបណ្តាញទំនាក់ទំនងសង្គមផ្សេងៗ បានកម្រិតមធ្យម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28960164"/>
                  </a:ext>
                </a:extLst>
              </a:tr>
              <a:tr h="497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2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៤.២.៨.២. ប្រើប្រាស់កម្មវិធីបណ្តាញទំនាក់ទំនងសង្គមផ្សេងៗ បានកម្រិតលើមធ្យម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061199446"/>
                  </a:ext>
                </a:extLst>
              </a:tr>
              <a:tr h="5259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2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៤.២.៨.៣. ប្រើប្រាស់កម្មវិធីបណ្តាញទំនាក់ទំនងសង្គមផ្សេងៗ បានកម្រិតខ្ពស់។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977764926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15708492-4D74-4996-A081-0E98D462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68827"/>
            <a:ext cx="8412480" cy="574173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គន្លង​ឯកទេសអប់រំ (វាយតម្លៃលទ្ធផលសិក្សា)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57A039-BB99-C43F-0720-5F4A10C52E1E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91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2500805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994253"/>
              </p:ext>
            </p:extLst>
          </p:nvPr>
        </p:nvGraphicFramePr>
        <p:xfrm>
          <a:off x="0" y="1780673"/>
          <a:ext cx="9753599" cy="4466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344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637344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637344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2111572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4269425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460570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663483">
                <a:tc gridSpan="3"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លក្ខណៈវិនិច្ឆ័យរង</a:t>
                      </a:r>
                      <a:endParaRPr lang="en-US" sz="1400" dirty="0"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Siemreap" panose="02000500000000020004" pitchFamily="2" charset="0"/>
                          <a:ea typeface="+mn-ea"/>
                          <a:cs typeface="Khmer OS Siemreap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Siemreap" panose="02000500000000020004" pitchFamily="2" charset="0"/>
                        <a:ea typeface="+mn-ea"/>
                        <a:cs typeface="Khmer OS Siemreap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1149460"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1" dirty="0"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៤.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1" dirty="0"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៤.២. បំណិនសម្បទា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1" dirty="0"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ប្រើប្រាស់ </a:t>
                      </a:r>
                      <a:r>
                        <a:rPr lang="en-US" sz="1400" b="1" i="1" dirty="0"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ICT </a:t>
                      </a:r>
                      <a:r>
                        <a:rPr lang="km-KH" sz="1400" b="1" i="1" dirty="0"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និងបច្ចេកវិទ្យាផ្សេងៗ ដើម្បីអនុវត្ត គ្រប់គ្រង និងរៀបចំការងារវាយតម្លៃ</a:t>
                      </a:r>
                    </a:p>
                    <a:p>
                      <a:pPr algn="ctr"/>
                      <a:r>
                        <a:rPr lang="km-KH" sz="1400" b="1" i="1" dirty="0"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ទំនាក់ទំនង និងផ្សព្វផ្សាយលទ្ធផល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Siemreap" panose="02000500000000020004" pitchFamily="2" charset="0"/>
                          <a:ea typeface="+mn-ea"/>
                          <a:cs typeface="Khmer OS Siemreap" panose="02000500000000020004" pitchFamily="2" charset="0"/>
                        </a:rPr>
                        <a:t>៤.២.៩. ការផ្សព្វផ្សាយលទ្ធផលនៃការវាយតម្លៃលទ្ធផលសិក្សារបស់សិស្សដល់អ្នកពាក់ព័ន្ធ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Siemreap" panose="02000500000000020004" pitchFamily="2" charset="0"/>
                          <a:ea typeface="+mn-ea"/>
                          <a:cs typeface="Khmer OS Siemreap" panose="02000500000000020004" pitchFamily="2" charset="0"/>
                        </a:rPr>
                        <a:t>៤.២.៤.១. រៀបចំវិធីសាស្រ្ត យុទ្ធសាស្រ្ត យន្តការ ឬផែនការ ដើម្បីផ្សព្វផ្សាយលទ្ធផលនៃការវាយតម្លៃលទ្ធផលសិក្សារបស់សិស្សដល់អ្នកពាក់ព័ន្ធ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1149460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Siemreap" panose="02000500000000020004" pitchFamily="2" charset="0"/>
                          <a:ea typeface="+mn-ea"/>
                          <a:cs typeface="Khmer OS Siemreap" panose="02000500000000020004" pitchFamily="2" charset="0"/>
                        </a:rPr>
                        <a:t>៤.២.៤.២. សម្របសម្រួល សហការ និងគាំទ្រសហការីឱ្យរៀបចំវិធីសាស្រ្ត យុទ្ធសាស្រ្ត យន្តការ ឬផែនការ ដើម្បីផ្សព្វផ្សាយលទ្ធផលនៃការវាយតម្លៃ  លទ្ធផលសិក្សារបស់សិស្សដល់អ្នកពាក់ព័ន្ធ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Siemreap" panose="02000500000000020004" pitchFamily="2" charset="0"/>
                        <a:ea typeface="+mn-ea"/>
                        <a:cs typeface="Khmer OS Siemreap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1149460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Siemreap" panose="02000500000000020004" pitchFamily="2" charset="0"/>
                          <a:ea typeface="+mn-ea"/>
                          <a:cs typeface="Khmer OS Siemreap" panose="02000500000000020004" pitchFamily="2" charset="0"/>
                        </a:rPr>
                        <a:t>៤.២.៤.៣. បង្កើតគោលវិធីប្រកបដោយភាពច្នៃប្រឌិត និងនវានុវត្តន៍ ដើម្បីលើកកម្ពស់ការផ្សព្វផ្សាយលទ្ធផលនៃការវាយតម្លៃលទ្ធផលសិក្សារបស់សិស្សដល់អ្នកពាក់ព័ន្ធ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Siemreap" panose="02000500000000020004" pitchFamily="2" charset="0"/>
                        <a:ea typeface="+mn-ea"/>
                        <a:cs typeface="Khmer OS Siemreap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15708492-4D74-4996-A081-0E98D462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1254627"/>
            <a:ext cx="8412480" cy="574173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គន្លង​ឯកទេសអប់រំ (វាយតម្លៃលទ្ធផលសិក្សា)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D7D936-20A8-4A85-FFEE-00FD1A4D47D2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92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9349758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218820"/>
              </p:ext>
            </p:extLst>
          </p:nvPr>
        </p:nvGraphicFramePr>
        <p:xfrm>
          <a:off x="-2628" y="1371600"/>
          <a:ext cx="9753600" cy="5250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344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743778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2207251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4678914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486313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390602">
                <a:tc gridSpan="2"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លក្ខណៈវិនិច្ឆ័យរង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358269">
                <a:tc rowSpan="6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៥.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៤.៣. ចរិយាសម្បទា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៤.៣.១. ការប្រតិបត្តិក្រមសីលធម៌វិជ្ជាជីវៈ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៤.៣.១.១. ប្រតិបត្តិក្រមសីលធម៌វិជ្ជាជីវៈជាប្រចាំ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656235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៤.៣.១.២. សម្របសម្រួល សហការ និងគាំទ្រសហការី ឱ្យប្រតិបត្តិក្រមសីលធម៌វិជ្ជាជីវៈជាប្រចាំ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656235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៤.៣.១.៣. បង្កើតគោលវិធីប្រកបដោយភាពច្នៃប្រឌិតនិងនវានុវត្តន៍ ដើម្បីជំរុញការប្រតិបត្តិក្រមសីលធម៌វិជ្ជាជីវៈជាប្រចាំ។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5711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៤.៣.២. ការប្តេជ្ញាចិត្ត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៤.៣.២.១.  បង្ហាញការប្តេជ្ញាចិត្ត និងឆន្ទៈក្នុងការរួមចំណែកក្នុងកិច្ចប្រឹងប្រែងរបស់ក្រសួងអប់រំ យុវជន និងកីឡា ដើម្បីលើកកម្ពស់គុណភាពអប់រំ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28960164"/>
                  </a:ext>
                </a:extLst>
              </a:tr>
              <a:tr h="8690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2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៤.៣.២.២. សម្របសម្រួល សហការ និងគាំទ្រសហការី ឱ្យមានការប្តេជ្ញាចិត្ត និងឆន្ទៈក្នុងការរួមចំណែកក្នុងកិច្ចប្រឹងប្រែងរបស់ក្រសួងអប់រំ យុវជន និងកីឡា ដើម្បីលើកកម្ពស់គុណភាពអប់រំ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061199446"/>
                  </a:ext>
                </a:extLst>
              </a:tr>
              <a:tr h="8690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2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៤.៣.២.៣. បង្កើតគោលវិធីប្រកបដោយភាពច្នៃប្រឌិតនិងនវានុវត្តន៍ ដើម្បីជំរុញការប្តេជ្ញាចិត្ត និងឆន្ទៈក្នុង ការចូលរួមក្នុងកិច្ចប្រឹងប្រែងរបស់ក្រសួងអប់រំ    យុវជន និងកីឡា សំដៅលើកកម្ពស់គុណភាពអប់រំ។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977764926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414A0428-3904-40EF-BE5A-5A2145FD7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97560"/>
            <a:ext cx="8412480" cy="574040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គន្លង​ឯកទេសអប់រំ (វាយតម្លៃលទ្ធផលសិក្សា)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E374A4-32FD-6F1F-9AA4-E22C83C5FA0E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93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8055772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1C75-ACA5-4C0C-A0E1-AF1A0E6C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1206500"/>
            <a:ext cx="8412480" cy="574174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គន្លង​ឯកទេសអប់រំ (គរុកោសល្យនិងវិធីសាស្ត្របង្រៀន)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46934"/>
              </p:ext>
            </p:extLst>
          </p:nvPr>
        </p:nvGraphicFramePr>
        <p:xfrm>
          <a:off x="0" y="1780673"/>
          <a:ext cx="9753600" cy="4121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808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2604406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3861266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592120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320092"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លក្ខណៈវិនិច្ឆ័យរង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406682">
                <a:tc rowSpan="6">
                  <a:txBody>
                    <a:bodyPr/>
                    <a:lstStyle/>
                    <a:p>
                      <a:pPr algn="l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១. គុណវុឌ្ឍិ</a:t>
                      </a:r>
                      <a:endParaRPr lang="en-US" sz="1400" b="1" i="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b="1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១.១. កម្រិតវប្បធម៌</a:t>
                      </a:r>
                      <a:endParaRPr lang="en-US" sz="1400" b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១.១.១. បរិញ្ញាបត្រ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406682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kern="120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១.១.២. បរិញ្ញាបត្រជាន់ខ្ពស់</a:t>
                      </a:r>
                      <a:endParaRPr lang="km-KH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406682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kern="120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១.១.៣. បណ្ឌិត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860408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១.៣. ការអភិវឌ្ឍវិជ្ជាជីវៈជាប្រចាំ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១.៣.១. ចូលរួមការអភិវឌ្ឍវិជ្ជាជីវៈបាន​ ៦ ក្រេឌីត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272942881"/>
                  </a:ext>
                </a:extLst>
              </a:tr>
              <a:tr h="860408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១.៣.២. ចូលរួមការអភិវឌ្ឍវិជ្ជាជីវៈបាន ៩ ក្រេឌីត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966977666"/>
                  </a:ext>
                </a:extLst>
              </a:tr>
              <a:tr h="860408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១.៣.៣. ចូលរួមការអភិវឌ្ឍវិជ្ជាជីវៈបាន ១២ ក្រេឌីត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66063072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34D4798-73EE-4FF4-A2BA-C1867B4FCBFA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94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4440294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964328"/>
              </p:ext>
            </p:extLst>
          </p:nvPr>
        </p:nvGraphicFramePr>
        <p:xfrm>
          <a:off x="0" y="1541418"/>
          <a:ext cx="9753600" cy="4621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190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3243172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3263379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525859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494449"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329433">
                <a:tc rowSpan="6">
                  <a:txBody>
                    <a:bodyPr/>
                    <a:lstStyle/>
                    <a:p>
                      <a:pPr algn="l"/>
                      <a:r>
                        <a:rPr lang="km-KH" sz="1400" b="1" i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 បទពិសោធការងារ</a:t>
                      </a:r>
                      <a:endParaRPr lang="en-US" sz="1400" b="1" i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rowSpan="3"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២.១.  បទពិសោធបម្រើការជាបុគ្គលិកអប់រំនៅតាមការិយាល័យ អយក. នៃរដ្ឋបាលក្រុង ស្រុក ខណ្ឌ មន្ទីរអយក.រាជធានី ខេត្ត និងអង្គភាពថ្នាក់ កណ្តាល នៃក្រសួងអយក.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0" indent="-36004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២.១.១. ​ ៣ឆ្នាំ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281890">
                <a:tc vMerge="1">
                  <a:txBody>
                    <a:bodyPr/>
                    <a:lstStyle/>
                    <a:p>
                      <a:pPr algn="l"/>
                      <a:endParaRPr lang="en-US" sz="14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1400" b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0" indent="-36004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២.១.២. ​៥ឆ្នាំ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900486">
                <a:tc vMerge="1">
                  <a:txBody>
                    <a:bodyPr/>
                    <a:lstStyle/>
                    <a:p>
                      <a:pPr algn="l"/>
                      <a:endParaRPr lang="en-US" sz="14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1400" b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0" indent="-36004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២.១.៣. ​៧ឆ្នាំ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560832">
                <a:tc vMerge="1">
                  <a:txBody>
                    <a:bodyPr/>
                    <a:lstStyle/>
                    <a:p>
                      <a:pPr algn="l"/>
                      <a:endParaRPr lang="en-US" sz="20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២.២. សមាជិកនៃសហគមន៍សិក្សាវិជ្ជាជីវៈ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២.២.១. ចូលរួមជាសមាជិកសកម្មនៃសហគមន៍សិក្សាវិជ្ជាជីវៈ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473372232"/>
                  </a:ext>
                </a:extLst>
              </a:tr>
              <a:tr h="560832">
                <a:tc vMerge="1">
                  <a:txBody>
                    <a:bodyPr/>
                    <a:lstStyle/>
                    <a:p>
                      <a:pPr algn="l"/>
                      <a:endParaRPr lang="en-US" sz="20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២.២.២. សម្របសម្រួលសកម្មភាពផ្សេងៗរបស់សហគមន៍សិក្សាវិជ្ជាជីវៈ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947783997"/>
                  </a:ext>
                </a:extLst>
              </a:tr>
              <a:tr h="1146048">
                <a:tc vMerge="1">
                  <a:txBody>
                    <a:bodyPr/>
                    <a:lstStyle/>
                    <a:p>
                      <a:pPr algn="l"/>
                      <a:endParaRPr lang="en-US" sz="20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២.២.៣. បង្កើតគោលវិធីប្រកបដោយភាពច្នៃប្រឌិត និងនវានុវត្តន៍ ក្នុងការដឹកនាំសកម្មភាពផ្សេងៗ របស់សហគមន៍សិក្សាវិជ្ជាជីវៈ គ្រូបង្រៀន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928186611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177123EC-95DD-4BC8-91BC-712FAF7D4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533400"/>
            <a:ext cx="8412480" cy="480060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គន្លង​ឯកទេសអប់រំ (គរុកោសល្យនិងវិធីសាស្ត្របង្រៀន)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3A97F9-391F-A099-742C-7D991CC2D650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95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4079571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147663"/>
              </p:ext>
            </p:extLst>
          </p:nvPr>
        </p:nvGraphicFramePr>
        <p:xfrm>
          <a:off x="0" y="1541416"/>
          <a:ext cx="9753600" cy="4478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3579541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525859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650489"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Siemreap" panose="02000500000000020004" pitchFamily="2" charset="0"/>
                          <a:ea typeface="+mn-ea"/>
                          <a:cs typeface="Khmer OS Siemreap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Siemreap" panose="02000500000000020004" pitchFamily="2" charset="0"/>
                        <a:ea typeface="+mn-ea"/>
                        <a:cs typeface="Khmer OS Siemreap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433396">
                <a:tc rowSpan="7">
                  <a:txBody>
                    <a:bodyPr/>
                    <a:lstStyle/>
                    <a:p>
                      <a:pPr algn="l"/>
                      <a:r>
                        <a:rPr lang="km-KH" sz="1400" b="1" i="0" kern="1200" dirty="0">
                          <a:solidFill>
                            <a:schemeClr val="dk1"/>
                          </a:solidFill>
                          <a:latin typeface="Khmer OS Siemreap" panose="02000500000000020004" pitchFamily="2" charset="0"/>
                          <a:ea typeface="+mn-ea"/>
                          <a:cs typeface="Khmer OS Siemreap" panose="02000500000000020004" pitchFamily="2" charset="0"/>
                        </a:rPr>
                        <a:t>៣. ស្នាដៃការងារ</a:t>
                      </a:r>
                      <a:endParaRPr lang="en-US" sz="1400" b="1" i="0" kern="1200" dirty="0">
                        <a:solidFill>
                          <a:schemeClr val="dk1"/>
                        </a:solidFill>
                        <a:latin typeface="Khmer OS Siemreap" panose="02000500000000020004" pitchFamily="2" charset="0"/>
                        <a:ea typeface="+mn-ea"/>
                        <a:cs typeface="Khmer OS Siemreap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rowSpan="3"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latin typeface="Khmer OS Siemreap" panose="02000500000000020004" pitchFamily="2" charset="0"/>
                          <a:ea typeface="+mn-ea"/>
                          <a:cs typeface="Khmer OS Siemreap" panose="02000500000000020004" pitchFamily="2" charset="0"/>
                        </a:rPr>
                        <a:t>៣.១. ការបោះពុម្ពស្នាដៃស្រាវជ្រាវ ពាក់ព័ន្ធនឹងវិធីសាស្រ្តបង្រៀន និងគរុកោសល្យ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Khmer OS Siemreap" panose="02000500000000020004" pitchFamily="2" charset="0"/>
                        <a:ea typeface="+mn-ea"/>
                        <a:cs typeface="Khmer OS Siemreap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0" indent="-36004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Siemreap" panose="02000500000000020004" pitchFamily="2" charset="0"/>
                          <a:ea typeface="+mn-ea"/>
                          <a:cs typeface="Khmer OS Siemreap" panose="02000500000000020004" pitchFamily="2" charset="0"/>
                        </a:rPr>
                        <a:t>៣.១.១. បាន ១អត្ថបទ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Siemreap" panose="02000500000000020004" pitchFamily="2" charset="0"/>
                        <a:ea typeface="+mn-ea"/>
                        <a:cs typeface="Khmer OS Siemreap" panose="02000500000000020004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Siemreap" panose="02000500000000020004" pitchFamily="2" charset="0"/>
                          <a:ea typeface="+mn-ea"/>
                          <a:cs typeface="Khmer OS Siemreap" panose="02000500000000020004" pitchFamily="2" charset="0"/>
                        </a:rPr>
                        <a:t>ល្អ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Siemreap" panose="02000500000000020004" pitchFamily="2" charset="0"/>
                        <a:ea typeface="+mn-ea"/>
                        <a:cs typeface="Khmer OS Siemreap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351589">
                <a:tc vMerge="1">
                  <a:txBody>
                    <a:bodyPr/>
                    <a:lstStyle/>
                    <a:p>
                      <a:pPr algn="l"/>
                      <a:endParaRPr lang="en-US" sz="14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1400" b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0" indent="-36004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Siemreap" panose="02000500000000020004" pitchFamily="2" charset="0"/>
                          <a:ea typeface="+mn-ea"/>
                          <a:cs typeface="Khmer OS Siemreap" panose="02000500000000020004" pitchFamily="2" charset="0"/>
                        </a:rPr>
                        <a:t>៣.១.២. បាន ៣អត្ថបទ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>
                          <a:solidFill>
                            <a:schemeClr val="dk1"/>
                          </a:solidFill>
                          <a:latin typeface="Khmer OS Siemreap" panose="02000500000000020004" pitchFamily="2" charset="0"/>
                          <a:ea typeface="+mn-ea"/>
                          <a:cs typeface="Khmer OS Siemreap" panose="02000500000000020004" pitchFamily="2" charset="0"/>
                        </a:rPr>
                        <a:t>ឈានមុខ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Siemreap" panose="02000500000000020004" pitchFamily="2" charset="0"/>
                        <a:ea typeface="+mn-ea"/>
                        <a:cs typeface="Khmer OS Siemreap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364295">
                <a:tc vMerge="1">
                  <a:txBody>
                    <a:bodyPr/>
                    <a:lstStyle/>
                    <a:p>
                      <a:pPr algn="l"/>
                      <a:endParaRPr lang="en-US" sz="14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1400" b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0" indent="-36004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Siemreap" panose="02000500000000020004" pitchFamily="2" charset="0"/>
                          <a:ea typeface="+mn-ea"/>
                          <a:cs typeface="Khmer OS Siemreap" panose="02000500000000020004" pitchFamily="2" charset="0"/>
                        </a:rPr>
                        <a:t>៣.១.៣. បាន ៥អត្ថបទ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>
                          <a:solidFill>
                            <a:schemeClr val="dk1"/>
                          </a:solidFill>
                          <a:latin typeface="Khmer OS Siemreap" panose="02000500000000020004" pitchFamily="2" charset="0"/>
                          <a:ea typeface="+mn-ea"/>
                          <a:cs typeface="Khmer OS Siemreap" panose="02000500000000020004" pitchFamily="2" charset="0"/>
                        </a:rPr>
                        <a:t>ឆ្នើម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Siemreap" panose="02000500000000020004" pitchFamily="2" charset="0"/>
                        <a:ea typeface="+mn-ea"/>
                        <a:cs typeface="Khmer OS Siemreap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6455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latin typeface="Khmer OS Siemreap" panose="02000500000000020004" pitchFamily="2" charset="0"/>
                          <a:ea typeface="+mn-ea"/>
                          <a:cs typeface="Khmer OS Siemreap" panose="02000500000000020004" pitchFamily="2" charset="0"/>
                        </a:rPr>
                        <a:t>៣.២. ការចែករំលែកចំណេះដឹង និងបទពិសោធ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Khmer OS Siemreap" panose="02000500000000020004" pitchFamily="2" charset="0"/>
                        <a:ea typeface="+mn-ea"/>
                        <a:cs typeface="Khmer OS Siemreap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Siemreap" panose="02000500000000020004" pitchFamily="2" charset="0"/>
                          <a:ea typeface="+mn-ea"/>
                          <a:cs typeface="Khmer OS Siemreap" panose="02000500000000020004" pitchFamily="2" charset="0"/>
                        </a:rPr>
                        <a:t>៣.២.១. បានធ្វើបទបង្ហាញ ឬជាវាគ្មិនចែករំលែកបទពិសោធយ៉ាងតិចចំនួន៥កម្មវិធី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Siemreap" panose="02000500000000020004" pitchFamily="2" charset="0"/>
                        <a:ea typeface="+mn-ea"/>
                        <a:cs typeface="Khmer OS Siemreap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>
                          <a:solidFill>
                            <a:schemeClr val="dk1"/>
                          </a:solidFill>
                          <a:latin typeface="Khmer OS Siemreap" panose="02000500000000020004" pitchFamily="2" charset="0"/>
                          <a:ea typeface="+mn-ea"/>
                          <a:cs typeface="Khmer OS Siemreap" panose="02000500000000020004" pitchFamily="2" charset="0"/>
                        </a:rPr>
                        <a:t>ល្អ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Siemreap" panose="02000500000000020004" pitchFamily="2" charset="0"/>
                        <a:ea typeface="+mn-ea"/>
                        <a:cs typeface="Khmer OS Siemreap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879122307"/>
                  </a:ext>
                </a:extLst>
              </a:tr>
              <a:tr h="645594">
                <a:tc vMerge="1">
                  <a:txBody>
                    <a:bodyPr/>
                    <a:lstStyle/>
                    <a:p>
                      <a:pPr algn="l"/>
                      <a:endParaRPr lang="en-US" sz="14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Siemreap" panose="02000500000000020004" pitchFamily="2" charset="0"/>
                          <a:ea typeface="+mn-ea"/>
                          <a:cs typeface="Khmer OS Siemreap" panose="02000500000000020004" pitchFamily="2" charset="0"/>
                        </a:rPr>
                        <a:t>៣.២.២. បានធ្វើបទបង្ហាញ ឬជាវាគ្មិនចែករំលែកបទពិសោធយ៉ាងតិចចំនួន១០ កម្មវិធី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Siemreap" panose="02000500000000020004" pitchFamily="2" charset="0"/>
                        <a:ea typeface="+mn-ea"/>
                        <a:cs typeface="Khmer OS Siemreap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>
                          <a:solidFill>
                            <a:schemeClr val="dk1"/>
                          </a:solidFill>
                          <a:latin typeface="Khmer OS Siemreap" panose="02000500000000020004" pitchFamily="2" charset="0"/>
                          <a:ea typeface="+mn-ea"/>
                          <a:cs typeface="Khmer OS Siemreap" panose="02000500000000020004" pitchFamily="2" charset="0"/>
                        </a:rPr>
                        <a:t>ឈានមុខ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Siemreap" panose="02000500000000020004" pitchFamily="2" charset="0"/>
                        <a:ea typeface="+mn-ea"/>
                        <a:cs typeface="Khmer OS Siemreap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805076187"/>
                  </a:ext>
                </a:extLst>
              </a:tr>
              <a:tr h="645594">
                <a:tc vMerge="1">
                  <a:txBody>
                    <a:bodyPr/>
                    <a:lstStyle/>
                    <a:p>
                      <a:pPr algn="l"/>
                      <a:endParaRPr lang="en-US" sz="14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Siemreap" panose="02000500000000020004" pitchFamily="2" charset="0"/>
                          <a:ea typeface="+mn-ea"/>
                          <a:cs typeface="Khmer OS Siemreap" panose="02000500000000020004" pitchFamily="2" charset="0"/>
                        </a:rPr>
                        <a:t>៣.២.៣. បានធ្វើបទបង្ហាញ ឬជាវាគ្មិនចែករំលែកបទពិសោធយ៉ាងតិចចំនួន១៥ កម្មវិធី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Siemreap" panose="02000500000000020004" pitchFamily="2" charset="0"/>
                        <a:ea typeface="+mn-ea"/>
                        <a:cs typeface="Khmer OS Siemreap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 marR="0" indent="-36004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Siemreap" panose="02000500000000020004" pitchFamily="2" charset="0"/>
                          <a:ea typeface="+mn-ea"/>
                          <a:cs typeface="Khmer OS Siemreap" panose="02000500000000020004" pitchFamily="2" charset="0"/>
                        </a:rPr>
                        <a:t>ឆ្នើម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Siemreap" panose="02000500000000020004" pitchFamily="2" charset="0"/>
                        <a:ea typeface="+mn-ea"/>
                        <a:cs typeface="Khmer OS Siemreap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728217692"/>
                  </a:ext>
                </a:extLst>
              </a:tr>
              <a:tr h="741832">
                <a:tc vMerge="1">
                  <a:txBody>
                    <a:bodyPr/>
                    <a:lstStyle/>
                    <a:p>
                      <a:pPr algn="l"/>
                      <a:endParaRPr lang="en-US" sz="2000" b="1" i="1" kern="1200" dirty="0">
                        <a:solidFill>
                          <a:schemeClr val="dk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lvl="0" indent="-36004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latin typeface="Khmer OS Siemreap" panose="02000500000000020004" pitchFamily="2" charset="0"/>
                          <a:ea typeface="+mn-ea"/>
                          <a:cs typeface="Khmer OS Siemreap" panose="02000500000000020004" pitchFamily="2" charset="0"/>
                        </a:rPr>
                        <a:t>៣.៣. ស្នាដៃវិជ្ជាជីវៈផ្សេងទៀតដែលមានភស្តុតាងជាក់លាក់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Khmer OS Siemreap" panose="02000500000000020004" pitchFamily="2" charset="0"/>
                        <a:ea typeface="+mn-ea"/>
                        <a:cs typeface="Khmer OS Siemreap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0" kern="1200" dirty="0">
                          <a:solidFill>
                            <a:schemeClr val="dk1"/>
                          </a:solidFill>
                          <a:latin typeface="Khmer OS Siemreap" panose="02000500000000020004" pitchFamily="2" charset="0"/>
                          <a:ea typeface="+mn-ea"/>
                          <a:cs typeface="Khmer OS Siemreap" panose="02000500000000020004" pitchFamily="2" charset="0"/>
                        </a:rPr>
                        <a:t>៣.៣.១. ស្នាដៃដែល ទទួលស្គាល់ដោយក្រសួងអប់រំ យុវជន និងកីឡា ឬរាជរដ្ឋាភិបាលកម្ពុជា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Khmer OS Siemreap" panose="02000500000000020004" pitchFamily="2" charset="0"/>
                        <a:ea typeface="+mn-ea"/>
                        <a:cs typeface="Khmer OS Siemreap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ល្អ</a:t>
                      </a:r>
                      <a:r>
                        <a:rPr lang="en-US" sz="1400" dirty="0"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, </a:t>
                      </a:r>
                      <a:r>
                        <a:rPr lang="km-KH" sz="1400" dirty="0"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ឈានមុខ,</a:t>
                      </a:r>
                      <a:endParaRPr lang="en-US" sz="1400" dirty="0"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473372232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92568348-5F15-4214-BEAF-13DE21770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1061720"/>
            <a:ext cx="8412480" cy="480060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គន្លង​ឯកទេសអប់រំ (គរុកោសល្យនិងវិធីសាស្ត្របង្រៀន)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603C13-9918-F566-D2B4-83D5FD902930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96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1126640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388154"/>
              </p:ext>
            </p:extLst>
          </p:nvPr>
        </p:nvGraphicFramePr>
        <p:xfrm>
          <a:off x="0" y="1143000"/>
          <a:ext cx="9753600" cy="5432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619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531950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706211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2081947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4549097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400776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335630">
                <a:tc gridSpan="3"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លក្ខណៈវិនិច្ឆ័យរង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4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419537">
                <a:tc rowSpan="6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៤.១. វិជ្ជាសម្បទា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ភាសាបរទេស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៤.១.១. ចំណេះដឹងលើភាសាបរទេស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៤.១.១.១. កម្រិតបឋម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363316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៤.១.១.២. កម្រិតមធ្យម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386345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4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៤.១.១.៣. កម្រិតខ្ពស់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7997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 គោលនយោបាយ និងផែនការយុទ្ធសាស្ត្រវិស័យអប់រំ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៤.១.២. ចំណេះដឹងអំពីគោលនយោបាយអប់រំជាតិ គោលដៅអប់រំជាតិ គោលបំណងអប់រំចំណេះទូទៅ និងកម្មវិធីសិក្សា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៤.១.២.១. ពណ៌នាបានពីគោលនយោបាយអប់រំជាតិ គោលដៅអប់រំជាតិ គោលបំណងអប់រំចំណេះទូទៅ កម្មវិធីសិក្សា ព្រមទាំងយុទ្ធសាស្ត្រដែលធ្វើឱ្យសម្រេចគោលដៅទាំងនោះ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28960164"/>
                  </a:ext>
                </a:extLst>
              </a:tr>
              <a:tr h="10027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2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៤.១.២.២. សម្របសម្រួល សហការ និងគាំទ្រសហការីឱ្យពណ៌នាបានពីគោលនយោបាយអប់រំជាតិ គោលដៅអប់រំជាតិ គោលបំណងអប់រំចំណេះទូទៅ កម្មវិធីសិក្សា ព្រមទាំងយុទ្ធសាស្ត្រដែលធ្វើឱ្យសម្រេចគោលដៅទាំងនោះ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061199446"/>
                  </a:ext>
                </a:extLst>
              </a:tr>
              <a:tr h="10739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2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4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៤.១.២.៣. ពណ៌នាបានពីគោលវិធីប្រកបដោយភាពច្នៃប្រឌិត និងនវានុវត្តន៍ ដើម្បីលើកកម្ពស់ការយល់ដឹងពីគោលនយោបាយអប់រំជាតិ គោលដៅអប់រំជាតិ   គោលបំណងអប់រំចំណេះទូទៅ កម្មវិធីសិក្សា ព្រមទាំងយុទ្ធសាស្ត្រដែលធ្វើឱ្យសម្រេចគោលដៅទាំងនោះ។</a:t>
                      </a:r>
                      <a:endParaRPr lang="en-US" sz="14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4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977764926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9A74EFC5-5232-4BBE-976F-FE9BEFC2A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568960"/>
            <a:ext cx="8412480" cy="574040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គន្លង​ឯកទេសអប់រំ (គរុកោសល្យនិងវិធីសាស្ត្របង្រៀន)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00AAB8-3020-0DD9-F400-CE73138D9B8A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97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2094650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069433"/>
              </p:ext>
            </p:extLst>
          </p:nvPr>
        </p:nvGraphicFramePr>
        <p:xfrm>
          <a:off x="0" y="914400"/>
          <a:ext cx="9753600" cy="5826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619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559465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868949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2256650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4010358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574559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339772">
                <a:tc gridSpan="3">
                  <a:txBody>
                    <a:bodyPr/>
                    <a:lstStyle/>
                    <a:p>
                      <a:pPr algn="ctr"/>
                      <a:r>
                        <a:rPr lang="km-KH" sz="13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3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3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លក្ខណៈវិនិច្ឆ័យរង</a:t>
                      </a:r>
                      <a:endParaRPr lang="en-US" sz="13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3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3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3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3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951525">
                <a:tc rowSpan="6">
                  <a:txBody>
                    <a:bodyPr/>
                    <a:lstStyle/>
                    <a:p>
                      <a:pPr algn="ctr"/>
                      <a:r>
                        <a:rPr lang="km-KH" sz="13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km-KH" sz="13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៤.១. វិជ្ជាសម្បទា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3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គរុកោសល្យ និងវិធីសាស្ត្របង្រៀន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៤.១.៣. ចំណេះដឹងផ្នែកគរុកោសល្យនិងវិធីសាស្រ្តបង្រៀន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3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៤.១.៣.១. ពណ៌នាបានពីបញ្ញត្តិ ឬទ្រឹស្តីពាក់ព័ន្ធនឹងគរុកោសល្យនិងវិធីសាស្ត្របង្រៀនប្រកបដោយភាពសម្បូរបែប</a:t>
                      </a:r>
                      <a:endParaRPr lang="en-US" sz="13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3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951525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3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៤.១.៣.២. សម្របសម្រួល សហការ និងគាំទ្រសហការី ឱ្យពណ៌នាបានពីបញ្ញត្តិ ឬទ្រឹស្តីពាក់ព័ន្ធនឹងគរុកោសល្យ និងវិធីសាស្ត្របង្រៀនប្រកបដោយភាពសម្បូរបែប</a:t>
                      </a:r>
                      <a:endParaRPr lang="en-US" sz="13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3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1252373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3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៤.១.៣.៣. ពណ៌នាបានពីគោលវិធីប្រកបដោយភាពច្នៃប្រឌិត និងនវានុវត្តន៍ ដើម្បីលើកកម្ពស់ការយល់ដឹងពីគរុកោសល្យនិងវិធីសាស្ត្របង្រៀនប្រកបដោយភាពសម្បូរបែប</a:t>
                      </a:r>
                      <a:endParaRPr lang="en-US" sz="13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3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5766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3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គរុកោសល្យ និងវិធីសាស្ត្របង្រៀន គរុកោសល្យ និងវិធីសាស្ត្របង្រៀន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៤.១.៤. ចំណេះដឹងលើការផលិតនិងប្រើប្រាស់សម្ភាររៀននិងបង្រៀន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៤.១.៤.១. ពណ៌នាបានពីរបៀបផលិតនិងប្រើប្រាស់ សម្ភារបង្រៀននិងរៀន</a:t>
                      </a:r>
                      <a:endParaRPr lang="en-US" sz="13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3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28960164"/>
                  </a:ext>
                </a:extLst>
              </a:tr>
              <a:tr h="877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2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៤.១.៤.២. សម្របសម្រួល សហការ និងគាំទ្រសហការីឱ្យពណ៌នាបានពីរបៀប ផលិតនិងប្រើប្រាស់ សម្ភារបង្រៀននិងរៀន</a:t>
                      </a:r>
                      <a:endParaRPr lang="en-US" sz="13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3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061199446"/>
                  </a:ext>
                </a:extLst>
              </a:tr>
              <a:tr h="877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2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៤.១.៤.៣. ពណ៌នាបានពីគោលវិធីប្រកបដោយភាពច្នៃប្រឌិត និងនវានុវត្តន៍ដើម្បីលើកកម្ពស់ការយល់ដឹងពីរបៀប      ផលិតនិងប្រើប្រាស់សម្ភារបង្រៀននិងរៀន</a:t>
                      </a:r>
                      <a:endParaRPr lang="en-US" sz="13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3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977764926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9A74EFC5-5232-4BBE-976F-FE9BEFC2A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81000"/>
            <a:ext cx="8412480" cy="574040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គន្លង​ឯកទេសអប់រំ (គរុកោសល្យនិងវិធីសាស្ត្របង្រៀន)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D423EA-67A3-D8DD-892A-20F182490420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98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109085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618439-F7A3-479A-AFB6-26000F57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033459"/>
              </p:ext>
            </p:extLst>
          </p:nvPr>
        </p:nvGraphicFramePr>
        <p:xfrm>
          <a:off x="1" y="1737518"/>
          <a:ext cx="9753599" cy="4567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344">
                  <a:extLst>
                    <a:ext uri="{9D8B030D-6E8A-4147-A177-3AD203B41FA5}">
                      <a16:colId xmlns:a16="http://schemas.microsoft.com/office/drawing/2014/main" val="3789153819"/>
                    </a:ext>
                  </a:extLst>
                </a:gridCol>
                <a:gridCol w="637344">
                  <a:extLst>
                    <a:ext uri="{9D8B030D-6E8A-4147-A177-3AD203B41FA5}">
                      <a16:colId xmlns:a16="http://schemas.microsoft.com/office/drawing/2014/main" val="2788986359"/>
                    </a:ext>
                  </a:extLst>
                </a:gridCol>
                <a:gridCol w="637344">
                  <a:extLst>
                    <a:ext uri="{9D8B030D-6E8A-4147-A177-3AD203B41FA5}">
                      <a16:colId xmlns:a16="http://schemas.microsoft.com/office/drawing/2014/main" val="3671290802"/>
                    </a:ext>
                  </a:extLst>
                </a:gridCol>
                <a:gridCol w="2256650">
                  <a:extLst>
                    <a:ext uri="{9D8B030D-6E8A-4147-A177-3AD203B41FA5}">
                      <a16:colId xmlns:a16="http://schemas.microsoft.com/office/drawing/2014/main" val="1351149382"/>
                    </a:ext>
                  </a:extLst>
                </a:gridCol>
                <a:gridCol w="4010358">
                  <a:extLst>
                    <a:ext uri="{9D8B030D-6E8A-4147-A177-3AD203B41FA5}">
                      <a16:colId xmlns:a16="http://schemas.microsoft.com/office/drawing/2014/main" val="1576955829"/>
                    </a:ext>
                  </a:extLst>
                </a:gridCol>
                <a:gridCol w="1574559">
                  <a:extLst>
                    <a:ext uri="{9D8B030D-6E8A-4147-A177-3AD203B41FA5}">
                      <a16:colId xmlns:a16="http://schemas.microsoft.com/office/drawing/2014/main" val="3461904087"/>
                    </a:ext>
                  </a:extLst>
                </a:gridCol>
              </a:tblGrid>
              <a:tr h="335630">
                <a:tc gridSpan="3">
                  <a:txBody>
                    <a:bodyPr/>
                    <a:lstStyle/>
                    <a:p>
                      <a:pPr algn="ctr"/>
                      <a:r>
                        <a:rPr lang="km-KH" sz="13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</a:t>
                      </a:r>
                      <a:endParaRPr lang="en-US" sz="13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3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លក្ខណៈវិនិច្ឆ័យរង</a:t>
                      </a:r>
                      <a:endParaRPr lang="en-US" sz="13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3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សូចនាករ</a:t>
                      </a:r>
                      <a:endParaRPr lang="en-US" sz="13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m-KH" sz="1300" b="1" kern="1200" dirty="0">
                          <a:solidFill>
                            <a:schemeClr val="lt1"/>
                          </a:solidFill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កម្រិតឋានៈវិជ្ជាជីវៈ</a:t>
                      </a:r>
                      <a:endParaRPr lang="en-US" sz="1300" b="1" kern="1200" dirty="0">
                        <a:solidFill>
                          <a:schemeClr val="lt1"/>
                        </a:solidFill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709140596"/>
                  </a:ext>
                </a:extLst>
              </a:tr>
              <a:tr h="341376">
                <a:tc rowSpan="6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 សមត្ថភាពវិជ្ជាជីវៈ</a:t>
                      </a:r>
                    </a:p>
                  </a:txBody>
                  <a:tcPr marL="73152" marR="73152" marT="36576" marB="36576" vert="vert27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៤.២. បំណិនសម្បទា</a:t>
                      </a:r>
                    </a:p>
                  </a:txBody>
                  <a:tcPr marL="73152" marR="73152" marT="36576" marB="36576" vert="vert27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km-KH" sz="1400" b="1" i="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គរុកោសល្យ និងវិធីសាស្ត្របង្រៀន</a:t>
                      </a:r>
                    </a:p>
                  </a:txBody>
                  <a:tcPr marL="73152" marR="73152" marT="36576" marB="36576"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៤.២.១. ការផលិត និងប្រើប្រាស់សម្ភាររៀន និងបង្រៀនសម្បូរបែប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3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៤.២.២.១. ផលិត និងប្រើប្រាស់សម្ភារបង្រៀននិងរៀន</a:t>
                      </a:r>
                      <a:endParaRPr lang="en-US" sz="13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3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091674479"/>
                  </a:ext>
                </a:extLst>
              </a:tr>
              <a:tr h="633984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3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៤.២.២.២. សម្របសម្រួល សហការ និងគាំទ្រសហការីឱ្យផលិតនិងប្រើប្រាស់សម្ភារបង្រៀននិងរៀន</a:t>
                      </a:r>
                      <a:endParaRPr lang="en-US" sz="13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3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779728325"/>
                  </a:ext>
                </a:extLst>
              </a:tr>
              <a:tr h="926592"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marR="89535" indent="-36004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55625" algn="l"/>
                        </a:tabLst>
                      </a:pPr>
                      <a:r>
                        <a:rPr lang="km-KH" sz="1300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៤.២.២.៣. បង្កើតគោលវិធីប្រកបដោយភាពច្នៃប្រឌិត និងនវានុវត្តន៍ ដើម្បីលើកកម្ពស់ការផលិតនិងប្រើប្រាស់សម្ភារបង្រៀននិងរៀន</a:t>
                      </a:r>
                      <a:endParaRPr lang="en-US" sz="1300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3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163479008"/>
                  </a:ext>
                </a:extLst>
              </a:tr>
              <a:tr h="5608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km-KH" sz="14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rowSpan="3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b="1" kern="1200" dirty="0">
                          <a:solidFill>
                            <a:schemeClr val="dk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៤.២.២. ការរៀបចំវិធីសាស្ត្របង្រៀនសិស្សរៀនយឺត</a:t>
                      </a:r>
                    </a:p>
                  </a:txBody>
                  <a:tcPr marL="73152" marR="73152" marT="36576" marB="36576"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៤.២.៣.១. រៀបចំ ឬចងក្រងវិធីសាស្រ្ត ដើម្បីជួយសិស្សរៀនយឺតប្រកបដោយប្រសិទ្ធភាព</a:t>
                      </a:r>
                      <a:endParaRPr lang="en-US" sz="13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ល្អ</a:t>
                      </a:r>
                      <a:endParaRPr lang="en-US" sz="13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128960164"/>
                  </a:ext>
                </a:extLst>
              </a:tr>
              <a:tr h="853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2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៤.២.៣.២. សម្របសម្រួល សហការ និងគាំទ្រសហការី ឱ្យរៀបចំ ឬចងក្រងវិធីសាស្រ្ត ដើម្បីជួយសិស្សរៀនយឺតប្រកបដោយប្រសិទ្ធភាព</a:t>
                      </a:r>
                      <a:endParaRPr lang="en-US" sz="13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ឈានមុខ</a:t>
                      </a:r>
                      <a:endParaRPr lang="en-US" sz="13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3061199446"/>
                  </a:ext>
                </a:extLst>
              </a:tr>
              <a:tr h="853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km-KH" sz="1200" b="1" i="1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marL="540385" marR="89535" indent="-45021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km-KH" sz="1200" b="1" kern="1200" dirty="0">
                        <a:solidFill>
                          <a:schemeClr val="dk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0215" marR="89535" indent="-36004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m-KH" sz="1300" dirty="0"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៤.២.៣.៣.  បង្កើតគោលវិធីប្រកបដោយភាពច្នៃប្រឌិត និងនវានុវត្តន៍ ដើម្បីលើកកម្ពស់វិធីសាស្រ្តបង្រៀនសិស្សរៀនយឺតប្រកបដោយប្រសិទ្ធភាព</a:t>
                      </a:r>
                      <a:endParaRPr lang="en-US" sz="1300" dirty="0"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300" dirty="0">
                          <a:latin typeface="Khmer OS Content" panose="02000500000000020004" pitchFamily="2" charset="0"/>
                          <a:cs typeface="Khmer OS Content" panose="02000500000000020004" pitchFamily="2" charset="0"/>
                        </a:rPr>
                        <a:t>ឆ្នើម</a:t>
                      </a:r>
                      <a:endParaRPr lang="en-US" sz="13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 marL="73152" marR="73152" marT="36576" marB="36576" anchor="ctr"/>
                </a:tc>
                <a:extLst>
                  <a:ext uri="{0D108BD9-81ED-4DB2-BD59-A6C34878D82A}">
                    <a16:rowId xmlns:a16="http://schemas.microsoft.com/office/drawing/2014/main" val="2977764926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9A74EFC5-5232-4BBE-976F-FE9BEFC2A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1206500"/>
            <a:ext cx="8412480" cy="574040"/>
          </a:xfrm>
        </p:spPr>
        <p:txBody>
          <a:bodyPr>
            <a:normAutofit/>
          </a:bodyPr>
          <a:lstStyle/>
          <a:p>
            <a:pPr algn="ctr"/>
            <a:r>
              <a:rPr lang="km-KH" sz="224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គន្លង​ឯកទេសអប់រំ (គរុកោសល្យនិងវិធីសាស្ត្របង្រៀន)</a:t>
            </a:r>
            <a:endParaRPr lang="en-US" sz="224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31E9DD-2BFE-3DE4-C520-7D771E26B76B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99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784603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42476</TotalTime>
  <Words>21109</Words>
  <Application>Microsoft Office PowerPoint</Application>
  <PresentationFormat>Custom</PresentationFormat>
  <Paragraphs>2351</Paragraphs>
  <Slides>124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124</vt:i4>
      </vt:variant>
    </vt:vector>
  </HeadingPairs>
  <TitlesOfParts>
    <vt:vector size="137" baseType="lpstr">
      <vt:lpstr>Arial</vt:lpstr>
      <vt:lpstr>Courier New</vt:lpstr>
      <vt:lpstr>!Khmer OS Siemreap</vt:lpstr>
      <vt:lpstr>Khmer Mool</vt:lpstr>
      <vt:lpstr>Khmer OS Siemreap</vt:lpstr>
      <vt:lpstr>Khmer Moul</vt:lpstr>
      <vt:lpstr>Khmer OS Content</vt:lpstr>
      <vt:lpstr>Khmer OS Bokor</vt:lpstr>
      <vt:lpstr>AKbalthom Superhero</vt:lpstr>
      <vt:lpstr>Calibri</vt:lpstr>
      <vt:lpstr>Khmer OS Battambang</vt:lpstr>
      <vt:lpstr>Khmer OS Muol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លក្ខណៈវិនិច្ឆ័យ គន្លងបង្រៀន</vt:lpstr>
      <vt:lpstr>PowerPoint Presentation</vt:lpstr>
      <vt:lpstr>PowerPoint Presentation</vt:lpstr>
      <vt:lpstr>គន្លង​បង្រៀន</vt:lpstr>
      <vt:lpstr>គន្លង​បង្រៀន</vt:lpstr>
      <vt:lpstr>គន្លង​បង្រៀន</vt:lpstr>
      <vt:lpstr>គន្លង​បង្រៀន</vt:lpstr>
      <vt:lpstr>គន្លង​បង្រៀន</vt:lpstr>
      <vt:lpstr>គន្លង​បង្រៀន</vt:lpstr>
      <vt:lpstr>គន្លង​បង្រៀន</vt:lpstr>
      <vt:lpstr>គន្លង​បង្រៀន</vt:lpstr>
      <vt:lpstr>គន្លង​បង្រៀន</vt:lpstr>
      <vt:lpstr>គន្លង​បង្រៀន</vt:lpstr>
      <vt:lpstr>គន្លង​បង្រៀន</vt:lpstr>
      <vt:lpstr>គន្លង​បង្រៀន</vt:lpstr>
      <vt:lpstr>គន្លង​បង្រៀន</vt:lpstr>
      <vt:lpstr>គន្លង​បង្រៀន</vt:lpstr>
      <vt:lpstr>គន្លង​បង្រៀន</vt:lpstr>
      <vt:lpstr>គន្លង​បង្រៀន</vt:lpstr>
      <vt:lpstr>គន្លង​បង្រៀន</vt:lpstr>
      <vt:lpstr>គន្លង​បង្រៀន</vt:lpstr>
      <vt:lpstr>គន្លង​បង្រៀន</vt:lpstr>
      <vt:lpstr>គន្លង​បង្រៀន</vt:lpstr>
      <vt:lpstr>គន្លង​បង្រៀន</vt:lpstr>
      <vt:lpstr>គន្លង​បង្រៀន</vt:lpstr>
      <vt:lpstr>គន្លង​បង្រៀន</vt:lpstr>
      <vt:lpstr>គន្លង​បង្រៀន</vt:lpstr>
      <vt:lpstr>គន្លង​បង្រៀន</vt:lpstr>
      <vt:lpstr>គន្លង​បង្រៀន</vt:lpstr>
      <vt:lpstr>គន្លង​បង្រៀន</vt:lpstr>
      <vt:lpstr>គន្លង​បង្រៀន</vt:lpstr>
      <vt:lpstr>គន្លង​បង្រៀន</vt:lpstr>
      <vt:lpstr>គន្លង​បង្រៀន</vt:lpstr>
      <vt:lpstr>គន្លង​បង្រៀន</vt:lpstr>
      <vt:lpstr>គន្លង​បង្រៀន</vt:lpstr>
      <vt:lpstr> លក្ខណៈវិនិច្ឆ័យ គន្លងគ្រប់គ្រង</vt:lpstr>
      <vt:lpstr>PowerPoint Presentation</vt:lpstr>
      <vt:lpstr>គន្លង​គ្រប់គ្រង</vt:lpstr>
      <vt:lpstr>គន្លង​គ្រប់គ្រង</vt:lpstr>
      <vt:lpstr>គន្លង​គ្រប់គ្រង</vt:lpstr>
      <vt:lpstr>គន្លង​គ្រប់គ្រង</vt:lpstr>
      <vt:lpstr>គន្លង​គ្រប់គ្រង</vt:lpstr>
      <vt:lpstr>គន្លង​គ្រប់គ្រង</vt:lpstr>
      <vt:lpstr>គន្លង​គ្រប់គ្រង</vt:lpstr>
      <vt:lpstr>គន្លង​គ្រប់គ្រង</vt:lpstr>
      <vt:lpstr>គន្លង​គ្រប់គ្រង</vt:lpstr>
      <vt:lpstr>គន្លង​គ្រប់គ្រង</vt:lpstr>
      <vt:lpstr>គន្លង​គ្រប់គ្រង</vt:lpstr>
      <vt:lpstr>គន្លង​គ្រប់គ្រង</vt:lpstr>
      <vt:lpstr>គន្លង​គ្រប់គ្រង</vt:lpstr>
      <vt:lpstr>គន្លង​គ្រប់គ្រង</vt:lpstr>
      <vt:lpstr>គន្លង​គ្រប់គ្រង</vt:lpstr>
      <vt:lpstr>លក្ខណៈវិនិច្ឆ័យ គន្លងឯកទេសអប់រំ</vt:lpstr>
      <vt:lpstr>គន្លងឯកទេសអប់រំ</vt:lpstr>
      <vt:lpstr>លក្ខណៈវិនិច្ឆ័យ គន្លងឯកទេសអប់រំ</vt:lpstr>
      <vt:lpstr>គន្លង​ឯកទេសអប់រំ (គោលនយោបាយ និង​ផែនការ)</vt:lpstr>
      <vt:lpstr>គន្លង​ឯកទេសអប់រំ (គោលនយោបាយ និង​ផែនការ)</vt:lpstr>
      <vt:lpstr>គន្លង​ឯកទេសអប់រំ (គោលនយោបាយ និង​ផែនការ)</vt:lpstr>
      <vt:lpstr>គន្លង​ឯកទេសអប់រំ (គោលនយោបាយ និង​ផែនការ)</vt:lpstr>
      <vt:lpstr>គន្លង​ឯកទេសអប់រំ (គោលនយោបាយ និង​ផែនការ)</vt:lpstr>
      <vt:lpstr>គន្លង​ឯកទេសអប់រំ (គោលនយោបាយ និង​ផែនការ)</vt:lpstr>
      <vt:lpstr>គន្លង​ឯកទេសអប់រំ (អភិវឌ្ឍន៍កម្មវិធីសិក្សា)</vt:lpstr>
      <vt:lpstr>គន្លង​ឯកទេសអប់រំ (អភិវឌ្ឍន៍កម្មវិធីសិក្សា)</vt:lpstr>
      <vt:lpstr>គន្លង​ឯកទេសអប់រំ (អភិវឌ្ឍន៍កម្មវិធីសិក្សា)</vt:lpstr>
      <vt:lpstr>គន្លង​ឯកទេសអប់រំ (អភិវឌ្ឍន៍កម្មវិធីសិក្សា)</vt:lpstr>
      <vt:lpstr>គន្លង​ឯកទេសអប់រំ (អភិវឌ្ឍន៍កម្មវិធីសិក្សា)</vt:lpstr>
      <vt:lpstr>គន្លង​ឯកទេសអប់រំ (អភិវឌ្ឍន៍កម្មវិធីសិក្សា)</vt:lpstr>
      <vt:lpstr>គន្លង​ឯកទេសអប់រំ (អភិវឌ្ឍន៍កម្មវិធីសិក្សា)</vt:lpstr>
      <vt:lpstr>គន្លង​ឯកទេសអប់រំ (អភិវឌ្ឍន៍កម្មវិធីសិក្សា)</vt:lpstr>
      <vt:lpstr>គន្លង​ឯកទេសអប់រំ (អភិវឌ្ឍន៍កម្មវិធីសិក្សា)</vt:lpstr>
      <vt:lpstr>គន្លង​ឯកទេសអប់រំ (អភិវឌ្ឍន៍កម្មវិធីសិក្សា)</vt:lpstr>
      <vt:lpstr>គន្លង​ឯកទេសអប់រំ (អភិវឌ្ឍន៍កម្មវិធីសិក្សា)</vt:lpstr>
      <vt:lpstr>គន្លង​ឯកទេសអប់រំ (វាយតម្លៃលទ្ធផលសិក្សា)</vt:lpstr>
      <vt:lpstr>គន្លង​ឯកទេសអប់រំ (វាយតម្លៃលទ្ធផលសិក្សា)</vt:lpstr>
      <vt:lpstr>គន្លង​ឯកទេសអប់រំ (វាយតម្លៃលទ្ធផលសិក្សា)</vt:lpstr>
      <vt:lpstr>គន្លង​ឯកទេសអប់រំ (វាយតម្លៃលទ្ធផលសិក្សា)</vt:lpstr>
      <vt:lpstr>គន្លង​ឯកទេសអប់រំ (វាយតម្លៃលទ្ធផលសិក្សា)</vt:lpstr>
      <vt:lpstr>គន្លង​ឯកទេសអប់រំ (វាយតម្លៃលទ្ធផលសិក្សា)</vt:lpstr>
      <vt:lpstr>គន្លង​ឯកទេសអប់រំ (វាយតម្លៃលទ្ធផលសិក្សា)</vt:lpstr>
      <vt:lpstr>គន្លង​ឯកទេសអប់រំ (វាយតម្លៃលទ្ធផលសិក្សា)</vt:lpstr>
      <vt:lpstr>គន្លង​ឯកទេសអប់រំ (វាយតម្លៃលទ្ធផលសិក្សា)</vt:lpstr>
      <vt:lpstr>គន្លង​ឯកទេសអប់រំ (វាយតម្លៃលទ្ធផលសិក្សា)</vt:lpstr>
      <vt:lpstr>គន្លង​ឯកទេសអប់រំ (វាយតម្លៃលទ្ធផលសិក្សា)</vt:lpstr>
      <vt:lpstr>គន្លង​ឯកទេសអប់រំ (វាយតម្លៃលទ្ធផលសិក្សា)</vt:lpstr>
      <vt:lpstr>គន្លង​ឯកទេសអប់រំ (គរុកោសល្យនិងវិធីសាស្ត្របង្រៀន)</vt:lpstr>
      <vt:lpstr>គន្លង​ឯកទេសអប់រំ (គរុកោសល្យនិងវិធីសាស្ត្របង្រៀន)</vt:lpstr>
      <vt:lpstr>គន្លង​ឯកទេសអប់រំ (គរុកោសល្យនិងវិធីសាស្ត្របង្រៀន)</vt:lpstr>
      <vt:lpstr>គន្លង​ឯកទេសអប់រំ (គរុកោសល្យនិងវិធីសាស្ត្របង្រៀន)</vt:lpstr>
      <vt:lpstr>គន្លង​ឯកទេសអប់រំ (គរុកោសល្យនិងវិធីសាស្ត្របង្រៀន)</vt:lpstr>
      <vt:lpstr>គន្លង​ឯកទេសអប់រំ (គរុកោសល្យនិងវិធីសាស្ត្របង្រៀន)</vt:lpstr>
      <vt:lpstr>គន្លង​ឯកទេសអប់រំ (គរុកោសល្យនិងវិធីសាស្ត្របង្រៀន)</vt:lpstr>
      <vt:lpstr>គន្លង​ឯកទេសអប់រំ (គរុកោសល្យនិងវិធីសាស្ត្របង្រៀន)</vt:lpstr>
      <vt:lpstr>គន្លង​ឯកទេសអប់រំ (គ្រប់គ្រងរដ្ឋបាល​អប់រំ)</vt:lpstr>
      <vt:lpstr>គន្លង​ឯកទេសអប់រំ (គ្រប់គ្រងរដ្ឋបាល​អប់រំ)</vt:lpstr>
      <vt:lpstr>គន្លង​ឯកទេសអប់រំ (គ្រប់គ្រងរដ្ឋបាល​អប់រំ)</vt:lpstr>
      <vt:lpstr>គន្លង​ឯកទេសអប់រំ (គ្រប់គ្រងរដ្ឋបាល​អប់រំ)</vt:lpstr>
      <vt:lpstr>គន្លង​ឯកទេសអប់រំ (គ្រប់គ្រងរដ្ឋបាល​អប់រំ)</vt:lpstr>
      <vt:lpstr>គន្លង​ឯកទេសអប់រំ (គ្រប់គ្រងរដ្ឋបាល​អប់រំ)</vt:lpstr>
      <vt:lpstr>គន្លង​ឯកទេសអប់រំ (គរុកោសល្យនិងវិធីសាស្ត្របង្រៀន)</vt:lpstr>
      <vt:lpstr> ប្រព័ន្ធវាយតម្លៃ</vt:lpstr>
      <vt:lpstr>ប្រព័ន្ធវាយតម្លៃក្នុងក្របខណ្ឌគន្លងអាជីពគ្រូបង្រៀន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ការដាក់ពិន្ទុ</vt:lpstr>
      <vt:lpstr>ទម្ងន់ពិន្ទុតាមលក្ខណៈវិនិច្ឆ័យនីមួយៗ(បង្រៀន និងគ្រប់គ្រង)</vt:lpstr>
      <vt:lpstr>ទម្ងន់ពិន្ទុតាមលក្ខណៈវិនិច្ឆ័យនីមួយៗ (ឯកទេសអប់រំ)</vt:lpstr>
      <vt:lpstr>កម្រិតពិន្ទុតាមឋានៈវិជ្ជាជីវៈក្នុងគន្លងអាជីពគ្រូបង្រៀន</vt:lpstr>
      <vt:lpstr> ប្រព័ន្ធគាំទ្រ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Principles Of</dc:title>
  <dc:subject/>
  <dc:creator>Vanzin, Ilaria</dc:creator>
  <cp:keywords/>
  <dc:description/>
  <cp:lastModifiedBy>Pheariak Ren</cp:lastModifiedBy>
  <cp:revision>400</cp:revision>
  <dcterms:created xsi:type="dcterms:W3CDTF">2006-08-16T00:00:00Z</dcterms:created>
  <dcterms:modified xsi:type="dcterms:W3CDTF">2024-09-25T16:09:27Z</dcterms:modified>
  <cp:category/>
  <dc:identifier>DADcCkcf3Sg</dc:identifier>
</cp:coreProperties>
</file>